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E2EFDA"/>
    <a:srgbClr val="C6E0B4"/>
    <a:srgbClr val="70AD47"/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512" autoAdjust="0"/>
  </p:normalViewPr>
  <p:slideViewPr>
    <p:cSldViewPr snapToGrid="0">
      <p:cViewPr varScale="1">
        <p:scale>
          <a:sx n="78" d="100"/>
          <a:sy n="78" d="100"/>
        </p:scale>
        <p:origin x="835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Chapter 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Lecture Title Here</a:t>
            </a: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9522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216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95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9968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60235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4868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C++: Learn By Doing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Chapter 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Lecture Title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>
                <a:solidFill>
                  <a:srgbClr val="92D050"/>
                </a:solidFill>
              </a:rPr>
              <a:t>Troy</a:t>
            </a:r>
            <a:r>
              <a:rPr lang="en-US" sz="2400" baseline="0" dirty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5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email">
            <a:alphaModFix amt="1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  <p:sp>
        <p:nvSpPr>
          <p:cNvPr id="3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112461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email">
            <a:alphaModFix amt="1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15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ctr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Introduction to Computers and Programming</a:t>
            </a:r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1.3.2 Random Access Memory (RAM)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term</a:t>
            </a:r>
          </a:p>
          <a:p>
            <a:endParaRPr lang="en-US" dirty="0"/>
          </a:p>
          <a:p>
            <a:r>
              <a:rPr lang="en-US" dirty="0"/>
              <a:t>Fast</a:t>
            </a:r>
          </a:p>
          <a:p>
            <a:endParaRPr lang="en-US" dirty="0"/>
          </a:p>
          <a:p>
            <a:r>
              <a:rPr lang="en-US" dirty="0"/>
              <a:t>Considered main memory</a:t>
            </a:r>
          </a:p>
          <a:p>
            <a:endParaRPr lang="en-US" dirty="0"/>
          </a:p>
          <a:p>
            <a:r>
              <a:rPr lang="en-US" dirty="0"/>
              <a:t>Holds program and data for processing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3950" y="1507836"/>
            <a:ext cx="5037491" cy="3577348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83950" y="5085184"/>
            <a:ext cx="4977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  <a:t>Kinds of RAM</a:t>
            </a:r>
          </a:p>
        </p:txBody>
      </p:sp>
    </p:spTree>
    <p:extLst>
      <p:ext uri="{BB962C8B-B14F-4D97-AF65-F5344CB8AC3E}">
        <p14:creationId xmlns:p14="http://schemas.microsoft.com/office/powerpoint/2010/main" val="193804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1.3.3 Central Processing Unit (CPU)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Brains of the computer system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Interprets and executes instructions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Contained on one microprocessor</a:t>
            </a:r>
          </a:p>
        </p:txBody>
      </p:sp>
    </p:spTree>
    <p:extLst>
      <p:ext uri="{BB962C8B-B14F-4D97-AF65-F5344CB8AC3E}">
        <p14:creationId xmlns:p14="http://schemas.microsoft.com/office/powerpoint/2010/main" val="191716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1.3.3 Central Processing Unit (CPU)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Central Processing Unit – includes three parts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/>
              <a:t>Arithmetic Logic Unit (ALU)</a:t>
            </a:r>
          </a:p>
          <a:p>
            <a:pPr lvl="2"/>
            <a:r>
              <a:rPr lang="en-US" dirty="0"/>
              <a:t>Arithmetic operations – like add and subtract</a:t>
            </a:r>
          </a:p>
          <a:p>
            <a:pPr lvl="2"/>
            <a:r>
              <a:rPr lang="en-US" dirty="0"/>
              <a:t>Logic – Comparing two values for equality</a:t>
            </a:r>
          </a:p>
          <a:p>
            <a:pPr marL="971550" lvl="1" indent="-514350">
              <a:buFont typeface="+mj-lt"/>
              <a:buAutoNum type="alphaLcPeriod" startAt="2"/>
            </a:pPr>
            <a:r>
              <a:rPr lang="en-US" b="1" dirty="0"/>
              <a:t>Control Unit (CU)</a:t>
            </a:r>
          </a:p>
          <a:p>
            <a:pPr lvl="2"/>
            <a:r>
              <a:rPr lang="en-US" dirty="0"/>
              <a:t>Executes instructions</a:t>
            </a:r>
          </a:p>
          <a:p>
            <a:pPr lvl="2"/>
            <a:r>
              <a:rPr lang="en-US" dirty="0"/>
              <a:t>Controls when and what (instructions) to execute</a:t>
            </a:r>
          </a:p>
          <a:p>
            <a:pPr marL="971550" lvl="1" indent="-514350">
              <a:buFont typeface="+mj-lt"/>
              <a:buAutoNum type="alphaLcPeriod" startAt="3"/>
            </a:pPr>
            <a:r>
              <a:rPr lang="en-US" b="1" dirty="0"/>
              <a:t>Registers</a:t>
            </a:r>
          </a:p>
          <a:p>
            <a:pPr lvl="2"/>
            <a:r>
              <a:rPr lang="en-US" dirty="0"/>
              <a:t>Fast memory</a:t>
            </a:r>
          </a:p>
          <a:p>
            <a:pPr lvl="2"/>
            <a:r>
              <a:rPr lang="en-US" dirty="0"/>
              <a:t>Holds and stores data being manipulated </a:t>
            </a:r>
          </a:p>
        </p:txBody>
      </p:sp>
    </p:spTree>
    <p:extLst>
      <p:ext uri="{BB962C8B-B14F-4D97-AF65-F5344CB8AC3E}">
        <p14:creationId xmlns:p14="http://schemas.microsoft.com/office/powerpoint/2010/main" val="3216406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1.3.3 Central Processing Unit (CPU)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Today</a:t>
            </a:r>
          </a:p>
          <a:p>
            <a:pPr lvl="1"/>
            <a:r>
              <a:rPr lang="en-US" dirty="0"/>
              <a:t>Getting faster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Getting cheaper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Embedded in cell phones, tablets, game consoles, and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2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Holds and stores data and programs</a:t>
            </a:r>
          </a:p>
          <a:p>
            <a:endParaRPr lang="en-US" dirty="0"/>
          </a:p>
          <a:p>
            <a:r>
              <a:rPr lang="en-US" dirty="0"/>
              <a:t>Can be broken into three categories</a:t>
            </a:r>
          </a:p>
          <a:p>
            <a:pPr lvl="1"/>
            <a:r>
              <a:rPr lang="en-US" dirty="0"/>
              <a:t>Local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Removable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External</a:t>
            </a:r>
          </a:p>
        </p:txBody>
      </p:sp>
    </p:spTree>
    <p:extLst>
      <p:ext uri="{BB962C8B-B14F-4D97-AF65-F5344CB8AC3E}">
        <p14:creationId xmlns:p14="http://schemas.microsoft.com/office/powerpoint/2010/main" val="10598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Local storage media</a:t>
            </a:r>
          </a:p>
          <a:p>
            <a:pPr lvl="1"/>
            <a:r>
              <a:rPr lang="en-US" dirty="0"/>
              <a:t>Affixed to the device you are working on</a:t>
            </a:r>
          </a:p>
          <a:p>
            <a:pPr lvl="2"/>
            <a:r>
              <a:rPr lang="en-US" dirty="0"/>
              <a:t>Includes Hard disk drives, Solid state drives, etc.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Advantage</a:t>
            </a:r>
          </a:p>
          <a:p>
            <a:pPr lvl="2"/>
            <a:r>
              <a:rPr lang="en-US" dirty="0"/>
              <a:t>Always connected to the device and available for use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Disadvantage</a:t>
            </a:r>
          </a:p>
          <a:p>
            <a:pPr lvl="2"/>
            <a:r>
              <a:rPr lang="en-US" dirty="0"/>
              <a:t>Not easily transported as the whole device has to be transported</a:t>
            </a:r>
          </a:p>
        </p:txBody>
      </p:sp>
    </p:spTree>
    <p:extLst>
      <p:ext uri="{BB962C8B-B14F-4D97-AF65-F5344CB8AC3E}">
        <p14:creationId xmlns:p14="http://schemas.microsoft.com/office/powerpoint/2010/main" val="1659071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Hard Disk Drives</a:t>
            </a:r>
          </a:p>
          <a:p>
            <a:pPr lvl="1"/>
            <a:r>
              <a:rPr lang="en-US" dirty="0"/>
              <a:t>Stores data, OS, and application programs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Ability to read, write, and delete (non-volatile storage)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Capacity of todays drives expressed in gigabytes</a:t>
            </a:r>
            <a:r>
              <a:rPr lang="en-US" baseline="30000" dirty="0"/>
              <a:t>*</a:t>
            </a:r>
            <a:r>
              <a:rPr lang="en-US" dirty="0"/>
              <a:t> and terabytes</a:t>
            </a:r>
            <a:r>
              <a:rPr lang="en-US" baseline="30000" dirty="0"/>
              <a:t>**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3475" y="1718073"/>
            <a:ext cx="5907088" cy="3992592"/>
          </a:xfrm>
        </p:spPr>
      </p:pic>
      <p:sp>
        <p:nvSpPr>
          <p:cNvPr id="5" name="TextBox 4"/>
          <p:cNvSpPr txBox="1"/>
          <p:nvPr/>
        </p:nvSpPr>
        <p:spPr>
          <a:xfrm>
            <a:off x="621792" y="5771571"/>
            <a:ext cx="559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Gigabytes (GB)</a:t>
            </a:r>
            <a:r>
              <a:rPr lang="en-US" altLang="en-US" sz="1600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approx. 1 billion bytes</a:t>
            </a:r>
          </a:p>
          <a:p>
            <a:r>
              <a:rPr lang="en-US" sz="1600" b="1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Terabytes (TB)</a:t>
            </a:r>
            <a:r>
              <a:rPr lang="en-US" sz="1600" dirty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approx. 1 trillion bytes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13475" y="5710665"/>
            <a:ext cx="590698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Christian </a:t>
            </a:r>
            <a:r>
              <a:rPr lang="en-US" sz="1050" b="1" dirty="0" err="1"/>
              <a:t>Jansky</a:t>
            </a:r>
            <a:r>
              <a:rPr lang="en-US" sz="1050" b="1" dirty="0"/>
              <a:t> (https://commons.wikimedia.org/wiki/File:Samsung_HD753LJ_03-Opened.jpg), „Samsung HD753LJ 03-Opened“, https://creativecommons.org/licenses/by-sa/3.0/legalcode</a:t>
            </a:r>
          </a:p>
        </p:txBody>
      </p:sp>
    </p:spTree>
    <p:extLst>
      <p:ext uri="{BB962C8B-B14F-4D97-AF65-F5344CB8AC3E}">
        <p14:creationId xmlns:p14="http://schemas.microsoft.com/office/powerpoint/2010/main" val="1259003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Removable Media</a:t>
            </a:r>
          </a:p>
          <a:p>
            <a:pPr lvl="1"/>
            <a:r>
              <a:rPr lang="en-US" dirty="0"/>
              <a:t>Includes (But not limited to)</a:t>
            </a:r>
          </a:p>
          <a:p>
            <a:pPr lvl="2"/>
            <a:r>
              <a:rPr lang="en-US" dirty="0"/>
              <a:t>USB flash drives, external hard disk drives, memory cards, and DVD/Blu-Ray drives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Advantages</a:t>
            </a:r>
          </a:p>
          <a:p>
            <a:pPr lvl="2"/>
            <a:r>
              <a:rPr lang="en-US" dirty="0"/>
              <a:t>Easily transported (don’t need to transport whole device)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Disadvantages</a:t>
            </a:r>
          </a:p>
          <a:p>
            <a:pPr lvl="2"/>
            <a:r>
              <a:rPr lang="en-US" dirty="0"/>
              <a:t>Have to be connected to device to use (not always available)</a:t>
            </a:r>
          </a:p>
        </p:txBody>
      </p:sp>
    </p:spTree>
    <p:extLst>
      <p:ext uri="{BB962C8B-B14F-4D97-AF65-F5344CB8AC3E}">
        <p14:creationId xmlns:p14="http://schemas.microsoft.com/office/powerpoint/2010/main" val="353799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USB Flash Drives</a:t>
            </a:r>
          </a:p>
          <a:p>
            <a:pPr lvl="1"/>
            <a:r>
              <a:rPr lang="en-US" dirty="0"/>
              <a:t>Often referred to as pen or thumb drives</a:t>
            </a:r>
          </a:p>
          <a:p>
            <a:pPr lvl="1"/>
            <a:r>
              <a:rPr lang="en-US" dirty="0"/>
              <a:t>Connect via USB port</a:t>
            </a:r>
          </a:p>
          <a:p>
            <a:pPr lvl="1"/>
            <a:r>
              <a:rPr lang="en-US" dirty="0"/>
              <a:t>Composed of flexible material</a:t>
            </a:r>
          </a:p>
          <a:p>
            <a:pPr lvl="1"/>
            <a:r>
              <a:rPr lang="en-US" dirty="0"/>
              <a:t>Non-volatile</a:t>
            </a:r>
          </a:p>
          <a:p>
            <a:pPr lvl="1"/>
            <a:r>
              <a:rPr lang="en-US" dirty="0"/>
              <a:t>Ability to read, write, and delete  </a:t>
            </a:r>
          </a:p>
          <a:p>
            <a:pPr lvl="1"/>
            <a:r>
              <a:rPr lang="en-US" dirty="0"/>
              <a:t>Removable / easy to carry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3475" y="1490323"/>
            <a:ext cx="5907088" cy="4429805"/>
          </a:xfrm>
        </p:spPr>
      </p:pic>
    </p:spTree>
    <p:extLst>
      <p:ext uri="{BB962C8B-B14F-4D97-AF65-F5344CB8AC3E}">
        <p14:creationId xmlns:p14="http://schemas.microsoft.com/office/powerpoint/2010/main" val="3087421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3283392"/>
          </a:xfrm>
        </p:spPr>
        <p:txBody>
          <a:bodyPr/>
          <a:lstStyle/>
          <a:p>
            <a:r>
              <a:rPr lang="en-US" b="1" dirty="0"/>
              <a:t>Memory Cards</a:t>
            </a:r>
          </a:p>
          <a:p>
            <a:pPr lvl="1"/>
            <a:r>
              <a:rPr lang="en-US" dirty="0"/>
              <a:t>Popular in consumer electronics like phones, tablets, and cameras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be used on a computer with a card reader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They are small and less obtrusive when mounted in a recessed slot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636" y="4627942"/>
            <a:ext cx="10771428" cy="1495238"/>
          </a:xfrm>
        </p:spPr>
      </p:pic>
    </p:spTree>
    <p:extLst>
      <p:ext uri="{BB962C8B-B14F-4D97-AF65-F5344CB8AC3E}">
        <p14:creationId xmlns:p14="http://schemas.microsoft.com/office/powerpoint/2010/main" val="166909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&amp; Programming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4" y="1221047"/>
            <a:ext cx="12036489" cy="823912"/>
          </a:xfrm>
        </p:spPr>
        <p:txBody>
          <a:bodyPr>
            <a:normAutofit/>
          </a:bodyPr>
          <a:lstStyle/>
          <a:p>
            <a:r>
              <a:rPr lang="en-US" sz="4000" dirty="0"/>
              <a:t>Impact upon our lives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Cell phones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Education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Automobiles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Planes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pPr lvl="1"/>
            <a:r>
              <a:rPr lang="en-US" dirty="0"/>
              <a:t>Gaming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MP3 players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Health care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1.3.4 Storage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External storage</a:t>
            </a:r>
          </a:p>
          <a:p>
            <a:pPr lvl="1"/>
            <a:r>
              <a:rPr lang="en-US" dirty="0"/>
              <a:t>Usually a networked server with associated local storage</a:t>
            </a:r>
          </a:p>
          <a:p>
            <a:pPr lvl="2"/>
            <a:r>
              <a:rPr lang="en-US" dirty="0"/>
              <a:t>“Cloud” is nothing more than a networked mass storage device maintained by someone else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Examples include Microsoft One Drive and Google Drive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Companies often have their own server farm for employee use</a:t>
            </a:r>
          </a:p>
        </p:txBody>
      </p:sp>
    </p:spTree>
    <p:extLst>
      <p:ext uri="{BB962C8B-B14F-4D97-AF65-F5344CB8AC3E}">
        <p14:creationId xmlns:p14="http://schemas.microsoft.com/office/powerpoint/2010/main" val="2994223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1.3.5 Motherboard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Connects hardware components together</a:t>
            </a:r>
          </a:p>
          <a:p>
            <a:endParaRPr lang="en-US" dirty="0"/>
          </a:p>
          <a:p>
            <a:r>
              <a:rPr lang="en-US" dirty="0"/>
              <a:t>Contains places for plugging in cards for  controlling the monitor and printer</a:t>
            </a:r>
          </a:p>
          <a:p>
            <a:endParaRPr lang="en-US" dirty="0"/>
          </a:p>
          <a:p>
            <a:r>
              <a:rPr lang="en-US" dirty="0"/>
              <a:t>Contains special slot for plugging in CPU</a:t>
            </a:r>
          </a:p>
        </p:txBody>
      </p:sp>
    </p:spTree>
    <p:extLst>
      <p:ext uri="{BB962C8B-B14F-4D97-AF65-F5344CB8AC3E}">
        <p14:creationId xmlns:p14="http://schemas.microsoft.com/office/powerpoint/2010/main" val="108129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Computer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Program (software)</a:t>
            </a:r>
          </a:p>
          <a:p>
            <a:pPr lvl="1"/>
            <a:r>
              <a:rPr lang="en-US" dirty="0"/>
              <a:t>Detailed set of instructions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Directs actions of the computer system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Instructions written in a programming language by ‘programmers’</a:t>
            </a:r>
          </a:p>
        </p:txBody>
      </p:sp>
    </p:spTree>
    <p:extLst>
      <p:ext uri="{BB962C8B-B14F-4D97-AF65-F5344CB8AC3E}">
        <p14:creationId xmlns:p14="http://schemas.microsoft.com/office/powerpoint/2010/main" val="1542413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Computer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Programmers (software developers)</a:t>
            </a:r>
          </a:p>
          <a:p>
            <a:pPr lvl="1"/>
            <a:r>
              <a:rPr lang="en-US" dirty="0"/>
              <a:t>Write, test, implement, and maintain software</a:t>
            </a:r>
          </a:p>
          <a:p>
            <a:pPr lvl="1"/>
            <a:r>
              <a:rPr lang="en-US" dirty="0"/>
              <a:t>First programmer – Ada Lovelace</a:t>
            </a:r>
          </a:p>
          <a:p>
            <a:pPr lvl="1"/>
            <a:r>
              <a:rPr lang="en-US" dirty="0"/>
              <a:t>Skills needed:</a:t>
            </a:r>
          </a:p>
          <a:p>
            <a:pPr lvl="2"/>
            <a:r>
              <a:rPr lang="en-US" dirty="0"/>
              <a:t>Ability to solve problems</a:t>
            </a:r>
          </a:p>
          <a:p>
            <a:pPr lvl="2"/>
            <a:r>
              <a:rPr lang="en-US" dirty="0"/>
              <a:t>strong communication skills</a:t>
            </a:r>
          </a:p>
          <a:p>
            <a:pPr lvl="2"/>
            <a:r>
              <a:rPr lang="en-US" dirty="0"/>
              <a:t>work well in a team</a:t>
            </a:r>
          </a:p>
          <a:p>
            <a:pPr lvl="2"/>
            <a:r>
              <a:rPr lang="en-US" dirty="0"/>
              <a:t>programming background</a:t>
            </a:r>
          </a:p>
        </p:txBody>
      </p:sp>
    </p:spTree>
    <p:extLst>
      <p:ext uri="{BB962C8B-B14F-4D97-AF65-F5344CB8AC3E}">
        <p14:creationId xmlns:p14="http://schemas.microsoft.com/office/powerpoint/2010/main" val="2479876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1.4.1 Application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Application software – targeted at end users</a:t>
            </a:r>
          </a:p>
          <a:p>
            <a:pPr lvl="1"/>
            <a:r>
              <a:rPr lang="en-US" dirty="0"/>
              <a:t>Word processors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Spreadsheets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Chat programs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Integrated Development Environments</a:t>
            </a:r>
          </a:p>
        </p:txBody>
      </p:sp>
    </p:spTree>
    <p:extLst>
      <p:ext uri="{BB962C8B-B14F-4D97-AF65-F5344CB8AC3E}">
        <p14:creationId xmlns:p14="http://schemas.microsoft.com/office/powerpoint/2010/main" val="499827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1.4.1 Application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System software</a:t>
            </a:r>
          </a:p>
          <a:p>
            <a:pPr lvl="1"/>
            <a:r>
              <a:rPr lang="en-US" dirty="0"/>
              <a:t>Manages hardware components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Coordinates loading and execution of programs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Operating System (OS)</a:t>
            </a:r>
          </a:p>
        </p:txBody>
      </p:sp>
    </p:spTree>
    <p:extLst>
      <p:ext uri="{BB962C8B-B14F-4D97-AF65-F5344CB8AC3E}">
        <p14:creationId xmlns:p14="http://schemas.microsoft.com/office/powerpoint/2010/main" val="362033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1.4.2 System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Operating System (OS)</a:t>
            </a:r>
            <a:r>
              <a:rPr lang="en-US" dirty="0"/>
              <a:t>		</a:t>
            </a:r>
          </a:p>
          <a:p>
            <a:pPr lvl="1"/>
            <a:r>
              <a:rPr lang="en-US" dirty="0"/>
              <a:t>Manages input requests from the keyboard and mouse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Manages output requests to the printer or the monitor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Interface between hardware and user</a:t>
            </a:r>
          </a:p>
        </p:txBody>
      </p:sp>
    </p:spTree>
    <p:extLst>
      <p:ext uri="{BB962C8B-B14F-4D97-AF65-F5344CB8AC3E}">
        <p14:creationId xmlns:p14="http://schemas.microsoft.com/office/powerpoint/2010/main" val="1218741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1.4.2 System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Graphical User Interface (GUI)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Includes pictures and symbols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Designed to make program easier to use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Examples include Windows, Linux, iOS, and Android</a:t>
            </a:r>
          </a:p>
        </p:txBody>
      </p:sp>
    </p:spTree>
    <p:extLst>
      <p:ext uri="{BB962C8B-B14F-4D97-AF65-F5344CB8AC3E}">
        <p14:creationId xmlns:p14="http://schemas.microsoft.com/office/powerpoint/2010/main" val="3483444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Embedded Systems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93" y="1252903"/>
            <a:ext cx="6373114" cy="1581371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14"/>
          </p:nvPr>
        </p:nvSpPr>
        <p:spPr>
          <a:xfrm>
            <a:off x="83975" y="3511296"/>
            <a:ext cx="12036489" cy="2665669"/>
          </a:xfrm>
        </p:spPr>
        <p:txBody>
          <a:bodyPr/>
          <a:lstStyle/>
          <a:p>
            <a:r>
              <a:rPr lang="en-US" dirty="0"/>
              <a:t>Designed to perform one or a limited number of tasks</a:t>
            </a:r>
          </a:p>
          <a:p>
            <a:endParaRPr lang="en-US" dirty="0"/>
          </a:p>
          <a:p>
            <a:r>
              <a:rPr lang="en-US" dirty="0"/>
              <a:t>Often involves putting both hardware AND software (or firmware) together on single chip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15793" y="2834274"/>
            <a:ext cx="6601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MohammadHabib93 (https://commons.wikimedia.org/wiki/File:Arduion_type.png), „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Arduion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type“, https://creativecommons.org/licenses/by-sa/3.0/legalcode</a:t>
            </a:r>
          </a:p>
        </p:txBody>
      </p:sp>
    </p:spTree>
    <p:extLst>
      <p:ext uri="{BB962C8B-B14F-4D97-AF65-F5344CB8AC3E}">
        <p14:creationId xmlns:p14="http://schemas.microsoft.com/office/powerpoint/2010/main" val="419413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Firmware</a:t>
            </a:r>
            <a:r>
              <a:rPr lang="en-US" dirty="0"/>
              <a:t> – software designed to be in embedded system environment</a:t>
            </a:r>
          </a:p>
          <a:p>
            <a:pPr lvl="1"/>
            <a:r>
              <a:rPr lang="en-US" dirty="0"/>
              <a:t>No longer volatile</a:t>
            </a:r>
          </a:p>
          <a:p>
            <a:pPr lvl="1"/>
            <a:r>
              <a:rPr lang="en-US" dirty="0"/>
              <a:t>Performs limited number of predefined task</a:t>
            </a:r>
          </a:p>
          <a:p>
            <a:endParaRPr lang="en-US" dirty="0"/>
          </a:p>
          <a:p>
            <a:r>
              <a:rPr lang="en-US" dirty="0"/>
              <a:t>Examples can be found in</a:t>
            </a:r>
          </a:p>
          <a:p>
            <a:pPr lvl="1"/>
            <a:r>
              <a:rPr lang="en-US" dirty="0"/>
              <a:t>Medical equipment</a:t>
            </a:r>
          </a:p>
          <a:p>
            <a:pPr lvl="1"/>
            <a:r>
              <a:rPr lang="en-US" dirty="0"/>
              <a:t>Household appliances</a:t>
            </a:r>
          </a:p>
          <a:p>
            <a:pPr lvl="1"/>
            <a:r>
              <a:rPr lang="en-US" dirty="0"/>
              <a:t>Automobiles</a:t>
            </a:r>
          </a:p>
          <a:p>
            <a:pPr lvl="1"/>
            <a:r>
              <a:rPr lang="en-US" dirty="0"/>
              <a:t>Cell phones</a:t>
            </a:r>
          </a:p>
          <a:p>
            <a:pPr lvl="1"/>
            <a:r>
              <a:rPr lang="en-US" dirty="0"/>
              <a:t>And many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5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&amp; Programming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Terms</a:t>
            </a:r>
          </a:p>
          <a:p>
            <a:pPr lvl="1"/>
            <a:r>
              <a:rPr lang="en-US" b="1" dirty="0"/>
              <a:t>Computer</a:t>
            </a:r>
            <a:r>
              <a:rPr lang="en-US" dirty="0"/>
              <a:t> – electronically powered physical device that has ability to store, manipulate and access data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Program</a:t>
            </a:r>
            <a:r>
              <a:rPr lang="en-US" dirty="0"/>
              <a:t> (or software) – specific set of instructions that directs the actions of a computer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Computer system</a:t>
            </a:r>
            <a:r>
              <a:rPr lang="en-US" dirty="0"/>
              <a:t> – includes hardware (physical components) and software working together to accomplish a specific task</a:t>
            </a:r>
          </a:p>
        </p:txBody>
      </p:sp>
    </p:spTree>
    <p:extLst>
      <p:ext uri="{BB962C8B-B14F-4D97-AF65-F5344CB8AC3E}">
        <p14:creationId xmlns:p14="http://schemas.microsoft.com/office/powerpoint/2010/main" val="4069698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1.6 Programming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ways of visualizing a solution or the overall  projects structure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Procedural Programming Paradigm</a:t>
            </a:r>
          </a:p>
          <a:p>
            <a:pPr lvl="2"/>
            <a:r>
              <a:rPr lang="en-US" dirty="0"/>
              <a:t>Break problem into pieces</a:t>
            </a:r>
          </a:p>
          <a:p>
            <a:pPr lvl="2"/>
            <a:r>
              <a:rPr lang="en-US" b="1" dirty="0"/>
              <a:t>Examples:</a:t>
            </a:r>
            <a:r>
              <a:rPr lang="en-US" dirty="0"/>
              <a:t>  C and Pascal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 startAt="2"/>
            </a:pPr>
            <a:r>
              <a:rPr lang="en-US" b="1" dirty="0"/>
              <a:t>Object-Oriented Programming (OOP)</a:t>
            </a:r>
          </a:p>
          <a:p>
            <a:pPr lvl="2"/>
            <a:r>
              <a:rPr lang="en-US" dirty="0"/>
              <a:t>Focus on ‘objects’ (person, dog, radio, car, textbook) and their relationships and interactions</a:t>
            </a:r>
          </a:p>
          <a:p>
            <a:pPr lvl="2"/>
            <a:r>
              <a:rPr lang="en-US" b="1" dirty="0"/>
              <a:t>Examples:</a:t>
            </a:r>
            <a:r>
              <a:rPr lang="en-US" dirty="0"/>
              <a:t>  C++, Java, and C#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16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1.6 Programming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3"/>
            </a:pPr>
            <a:r>
              <a:rPr lang="en-US" b="1" dirty="0"/>
              <a:t>Functional Programming Paradigm</a:t>
            </a:r>
          </a:p>
          <a:p>
            <a:pPr lvl="2"/>
            <a:r>
              <a:rPr lang="en-US" dirty="0"/>
              <a:t>Roots in mathematics</a:t>
            </a:r>
          </a:p>
          <a:p>
            <a:pPr lvl="2"/>
            <a:r>
              <a:rPr lang="en-US" dirty="0"/>
              <a:t>Program made up mathematical functions</a:t>
            </a:r>
          </a:p>
          <a:p>
            <a:pPr lvl="2"/>
            <a:r>
              <a:rPr lang="en-US" b="1" dirty="0"/>
              <a:t>Example:</a:t>
            </a:r>
            <a:r>
              <a:rPr lang="en-US" dirty="0"/>
              <a:t> Lisp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63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1.7 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Hundreds of languages have been developed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Best programming language? Based upon the particular application being developed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69520"/>
              </p:ext>
            </p:extLst>
          </p:nvPr>
        </p:nvGraphicFramePr>
        <p:xfrm>
          <a:off x="1732900" y="1715802"/>
          <a:ext cx="8738638" cy="32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69319">
                  <a:extLst>
                    <a:ext uri="{9D8B030D-6E8A-4147-A177-3AD203B41FA5}">
                      <a16:colId xmlns:a16="http://schemas.microsoft.com/office/drawing/2014/main" val="4284755090"/>
                    </a:ext>
                  </a:extLst>
                </a:gridCol>
                <a:gridCol w="4369319">
                  <a:extLst>
                    <a:ext uri="{9D8B030D-6E8A-4147-A177-3AD203B41FA5}">
                      <a16:colId xmlns:a16="http://schemas.microsoft.com/office/drawing/2014/main" val="3315252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Older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Some popular languages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77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FORTRAN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Java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6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COBOL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13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C++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4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Pascal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C#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29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Smalltalk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Ada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35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Python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14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788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1.7.1 C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C between 1969 – 1973</a:t>
            </a:r>
          </a:p>
          <a:p>
            <a:endParaRPr lang="en-US" dirty="0"/>
          </a:p>
          <a:p>
            <a:r>
              <a:rPr lang="en-US" dirty="0"/>
              <a:t>Designed originally for Unix –  became very portable</a:t>
            </a:r>
          </a:p>
          <a:p>
            <a:endParaRPr lang="en-US" dirty="0"/>
          </a:p>
          <a:p>
            <a:r>
              <a:rPr lang="en-US" dirty="0"/>
              <a:t>Easy access to hardware</a:t>
            </a:r>
          </a:p>
          <a:p>
            <a:pPr lvl="1"/>
            <a:r>
              <a:rPr lang="en-US" dirty="0"/>
              <a:t>Often used with embedded systems</a:t>
            </a:r>
          </a:p>
          <a:p>
            <a:endParaRPr lang="en-US" dirty="0"/>
          </a:p>
          <a:p>
            <a:r>
              <a:rPr lang="en-US" dirty="0"/>
              <a:t>Developed by professionals for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9780" y="2861280"/>
            <a:ext cx="1968758" cy="2523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76223" y="5161300"/>
            <a:ext cx="30442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Bojars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(https://commons.wikimedia.org/wiki/File:Dennis_Ritchie.jpg), https://creativecommons.org/licenses/by-sa/4.0/legalcode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899780" y="2273744"/>
            <a:ext cx="18716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  <a:t>Dennis Ritchie  </a:t>
            </a:r>
            <a:b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</a:b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  <a:t>    Bell Labs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0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29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1.7.2 C++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C++ in late 1970’s</a:t>
            </a:r>
          </a:p>
          <a:p>
            <a:endParaRPr lang="en-US" dirty="0"/>
          </a:p>
          <a:p>
            <a:r>
              <a:rPr lang="en-US" dirty="0"/>
              <a:t>Augments the C language </a:t>
            </a:r>
          </a:p>
          <a:p>
            <a:endParaRPr lang="en-US" dirty="0"/>
          </a:p>
          <a:p>
            <a:r>
              <a:rPr lang="en-US" dirty="0"/>
              <a:t>First version:  C with Classes</a:t>
            </a:r>
          </a:p>
          <a:p>
            <a:endParaRPr lang="en-US" dirty="0"/>
          </a:p>
          <a:p>
            <a:r>
              <a:rPr lang="en-US" dirty="0"/>
              <a:t>Included constructs for object-orientated functionality</a:t>
            </a:r>
          </a:p>
          <a:p>
            <a:endParaRPr lang="en-US" dirty="0"/>
          </a:p>
          <a:p>
            <a:r>
              <a:rPr lang="en-US" dirty="0"/>
              <a:t>Powerful – widely used today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742" y="1492897"/>
            <a:ext cx="3194181" cy="2395635"/>
          </a:xfrm>
          <a:prstGeom prst="rect">
            <a:avLst/>
          </a:prstGeom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358741" y="1191206"/>
            <a:ext cx="31941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7A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008000"/>
                </a:solidFill>
              </a:rPr>
              <a:t>Bjarne Stroustrup – Bell Labs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02219" y="388853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(https://commons.wikimedia.org/wiki/File:BjarneStroustrup.jpg), "Bjarne Stroustrup"</a:t>
            </a:r>
          </a:p>
        </p:txBody>
      </p:sp>
    </p:spTree>
    <p:extLst>
      <p:ext uri="{BB962C8B-B14F-4D97-AF65-F5344CB8AC3E}">
        <p14:creationId xmlns:p14="http://schemas.microsoft.com/office/powerpoint/2010/main" val="41490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1.8 Data Hierarchy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 of grouping data or information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Bit</a:t>
            </a:r>
            <a:r>
              <a:rPr lang="en-US" dirty="0"/>
              <a:t> (</a:t>
            </a:r>
            <a:r>
              <a:rPr lang="en-US" b="1" dirty="0"/>
              <a:t>Bi</a:t>
            </a:r>
            <a:r>
              <a:rPr lang="en-US" dirty="0"/>
              <a:t>nary digi</a:t>
            </a:r>
            <a:r>
              <a:rPr lang="en-US" b="1" dirty="0"/>
              <a:t>t</a:t>
            </a:r>
            <a:r>
              <a:rPr lang="en-US" dirty="0"/>
              <a:t>) – fundamental unit of storage </a:t>
            </a:r>
          </a:p>
          <a:p>
            <a:pPr lvl="1"/>
            <a:r>
              <a:rPr lang="en-US" dirty="0"/>
              <a:t>Holds either 0 or 1</a:t>
            </a:r>
          </a:p>
          <a:p>
            <a:endParaRPr lang="en-US" dirty="0"/>
          </a:p>
          <a:p>
            <a:r>
              <a:rPr lang="en-US" b="1" dirty="0"/>
              <a:t>Byte</a:t>
            </a:r>
            <a:r>
              <a:rPr lang="en-US" dirty="0"/>
              <a:t> – memory to hold 1 character</a:t>
            </a:r>
          </a:p>
          <a:p>
            <a:pPr lvl="1"/>
            <a:r>
              <a:rPr lang="en-US" dirty="0"/>
              <a:t>Usually made up of 8 bits</a:t>
            </a:r>
          </a:p>
          <a:p>
            <a:endParaRPr lang="en-US" dirty="0"/>
          </a:p>
          <a:p>
            <a:r>
              <a:rPr lang="en-US" b="1" dirty="0"/>
              <a:t>Field</a:t>
            </a:r>
            <a:r>
              <a:rPr lang="en-US" dirty="0"/>
              <a:t> – collection of related bytes </a:t>
            </a:r>
          </a:p>
          <a:p>
            <a:pPr lvl="1"/>
            <a:r>
              <a:rPr lang="en-US" dirty="0"/>
              <a:t>Examples: First name, Student ID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33385"/>
              </p:ext>
            </p:extLst>
          </p:nvPr>
        </p:nvGraphicFramePr>
        <p:xfrm>
          <a:off x="9049013" y="1702884"/>
          <a:ext cx="243529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290">
                  <a:extLst>
                    <a:ext uri="{9D8B030D-6E8A-4147-A177-3AD203B41FA5}">
                      <a16:colId xmlns:a16="http://schemas.microsoft.com/office/drawing/2014/main" val="1040494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Data Hierarchy</a:t>
                      </a:r>
                    </a:p>
                  </a:txBody>
                  <a:tcP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6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Bit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941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Byte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79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Field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09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Record</a:t>
                      </a:r>
                    </a:p>
                  </a:txBody>
                  <a:tcP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0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Database</a:t>
                      </a:r>
                    </a:p>
                  </a:txBody>
                  <a:tcP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21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558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1.8 Data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Database</a:t>
            </a:r>
            <a:r>
              <a:rPr lang="en-US" dirty="0"/>
              <a:t> – Collection of separate files</a:t>
            </a:r>
          </a:p>
          <a:p>
            <a:endParaRPr lang="en-US" dirty="0"/>
          </a:p>
          <a:p>
            <a:r>
              <a:rPr lang="en-US" b="1" dirty="0"/>
              <a:t>D</a:t>
            </a:r>
            <a:r>
              <a:rPr lang="en-US" dirty="0"/>
              <a:t>ata</a:t>
            </a:r>
            <a:r>
              <a:rPr lang="en-US" b="1" dirty="0"/>
              <a:t>b</a:t>
            </a:r>
            <a:r>
              <a:rPr lang="en-US" dirty="0"/>
              <a:t>ase </a:t>
            </a:r>
            <a:r>
              <a:rPr lang="en-US" b="1" dirty="0"/>
              <a:t>M</a:t>
            </a:r>
            <a:r>
              <a:rPr lang="en-US" dirty="0"/>
              <a:t>anagement </a:t>
            </a:r>
            <a:r>
              <a:rPr lang="en-US" b="1" dirty="0"/>
              <a:t>S</a:t>
            </a:r>
            <a:r>
              <a:rPr lang="en-US" dirty="0"/>
              <a:t>ystem (</a:t>
            </a:r>
            <a:r>
              <a:rPr lang="en-US" b="1" dirty="0"/>
              <a:t>DBMS</a:t>
            </a:r>
            <a:r>
              <a:rPr lang="en-US" dirty="0"/>
              <a:t>) – tool that helps in handling the maintenance and retrieval of all data</a:t>
            </a:r>
          </a:p>
        </p:txBody>
      </p:sp>
    </p:spTree>
    <p:extLst>
      <p:ext uri="{BB962C8B-B14F-4D97-AF65-F5344CB8AC3E}">
        <p14:creationId xmlns:p14="http://schemas.microsoft.com/office/powerpoint/2010/main" val="1319129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 Numbering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numbering systems</a:t>
            </a:r>
          </a:p>
          <a:p>
            <a:pPr lvl="1"/>
            <a:r>
              <a:rPr lang="en-US" b="1" dirty="0"/>
              <a:t>Decimal</a:t>
            </a:r>
            <a:r>
              <a:rPr lang="en-US" dirty="0"/>
              <a:t> – Base 10			Example:	255</a:t>
            </a:r>
            <a:r>
              <a:rPr lang="en-US" baseline="-25000" dirty="0"/>
              <a:t>10</a:t>
            </a:r>
            <a:endParaRPr lang="en-US" dirty="0"/>
          </a:p>
          <a:p>
            <a:pPr lvl="1"/>
            <a:r>
              <a:rPr lang="en-US" b="1" dirty="0"/>
              <a:t>Binary</a:t>
            </a:r>
            <a:r>
              <a:rPr lang="en-US" dirty="0"/>
              <a:t> – Base 2				Example:	11111111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b="1" dirty="0"/>
              <a:t>Hexadecimal</a:t>
            </a:r>
            <a:r>
              <a:rPr lang="en-US" dirty="0"/>
              <a:t> – Base 16			Example:	0xFF</a:t>
            </a:r>
            <a:r>
              <a:rPr lang="en-US" baseline="-25000" dirty="0"/>
              <a:t>16</a:t>
            </a:r>
            <a:endParaRPr lang="en-US" dirty="0"/>
          </a:p>
          <a:p>
            <a:pPr lvl="1"/>
            <a:r>
              <a:rPr lang="en-US" b="1" dirty="0"/>
              <a:t>Octal</a:t>
            </a:r>
            <a:r>
              <a:rPr lang="en-US" dirty="0"/>
              <a:t> – Base 8				Example:	377</a:t>
            </a:r>
            <a:r>
              <a:rPr lang="en-US" baseline="-25000" dirty="0"/>
              <a:t>8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Humans usually use decimal system</a:t>
            </a:r>
          </a:p>
          <a:p>
            <a:endParaRPr lang="en-US" dirty="0"/>
          </a:p>
          <a:p>
            <a:r>
              <a:rPr lang="en-US" dirty="0"/>
              <a:t>Computers like numbering systems based on powers of two</a:t>
            </a:r>
          </a:p>
        </p:txBody>
      </p:sp>
    </p:spTree>
    <p:extLst>
      <p:ext uri="{BB962C8B-B14F-4D97-AF65-F5344CB8AC3E}">
        <p14:creationId xmlns:p14="http://schemas.microsoft.com/office/powerpoint/2010/main" val="39957740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 Numbering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Numbering systems determine the range of digits used</a:t>
            </a:r>
          </a:p>
          <a:p>
            <a:pPr lvl="1"/>
            <a:r>
              <a:rPr lang="en-US" dirty="0"/>
              <a:t>Decimal: 0 – 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Binary: 0 and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Octal: 0 – 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Hexadecimal: 0 – 9 and A – F</a:t>
            </a:r>
          </a:p>
        </p:txBody>
      </p:sp>
    </p:spTree>
    <p:extLst>
      <p:ext uri="{BB962C8B-B14F-4D97-AF65-F5344CB8AC3E}">
        <p14:creationId xmlns:p14="http://schemas.microsoft.com/office/powerpoint/2010/main" val="4008199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1.9.1 Counting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Counting steps for decimal: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Start a single digit at 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Increment digit until it reaches 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another digit to left of first digit starting at 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first digit (least significant) is reset to 0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711" y="4034499"/>
            <a:ext cx="11317279" cy="1895740"/>
          </a:xfr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196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Historical Developments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Abacus</a:t>
            </a:r>
          </a:p>
          <a:p>
            <a:pPr lvl="1"/>
            <a:r>
              <a:rPr lang="en-US" dirty="0"/>
              <a:t>Chinese usually credited with inventing it thousands of years ago</a:t>
            </a:r>
          </a:p>
          <a:p>
            <a:pPr lvl="1"/>
            <a:r>
              <a:rPr lang="en-US" dirty="0"/>
              <a:t>Made-up of beads and wires</a:t>
            </a:r>
          </a:p>
          <a:p>
            <a:endParaRPr lang="en-US" dirty="0"/>
          </a:p>
          <a:p>
            <a:r>
              <a:rPr lang="en-US" b="1" dirty="0"/>
              <a:t>Charles Babbage</a:t>
            </a:r>
          </a:p>
          <a:p>
            <a:pPr lvl="1"/>
            <a:r>
              <a:rPr lang="en-US" dirty="0"/>
              <a:t>Englishmen - 1791 – 1871</a:t>
            </a:r>
          </a:p>
          <a:p>
            <a:pPr lvl="1"/>
            <a:r>
              <a:rPr lang="en-US" dirty="0"/>
              <a:t>Father of Computing</a:t>
            </a:r>
          </a:p>
          <a:p>
            <a:pPr lvl="1"/>
            <a:r>
              <a:rPr lang="en-US" dirty="0"/>
              <a:t>Analytical Engine included ideas in many computers today including idea of a program</a:t>
            </a:r>
          </a:p>
        </p:txBody>
      </p:sp>
    </p:spTree>
    <p:extLst>
      <p:ext uri="{BB962C8B-B14F-4D97-AF65-F5344CB8AC3E}">
        <p14:creationId xmlns:p14="http://schemas.microsoft.com/office/powerpoint/2010/main" val="2347165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05" y="2219606"/>
            <a:ext cx="11298227" cy="1886213"/>
          </a:xfrm>
          <a:ln w="1905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1.9.1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52974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Counting steps for other bases use the same premise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983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1.9.1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679032"/>
          </a:xfrm>
        </p:spPr>
        <p:txBody>
          <a:bodyPr/>
          <a:lstStyle/>
          <a:p>
            <a:r>
              <a:rPr lang="en-US" dirty="0"/>
              <a:t>Hexadecimal uses 16 digits so A – F is used in addition to 0 – 9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7455" y="2092163"/>
            <a:ext cx="8589527" cy="2389188"/>
          </a:xfr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196233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 Numbering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process can be used to create other bases</a:t>
            </a:r>
          </a:p>
          <a:p>
            <a:endParaRPr lang="en-US" dirty="0"/>
          </a:p>
          <a:p>
            <a:r>
              <a:rPr lang="en-US" dirty="0"/>
              <a:t>1993 - </a:t>
            </a:r>
            <a:r>
              <a:rPr lang="en-US" dirty="0" err="1"/>
              <a:t>Telegrafix</a:t>
            </a:r>
            <a:r>
              <a:rPr lang="en-US" dirty="0"/>
              <a:t> created </a:t>
            </a:r>
            <a:r>
              <a:rPr lang="en-US" dirty="0" err="1"/>
              <a:t>RIPScript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Used to send drawing commands to a remote computer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Used “</a:t>
            </a:r>
            <a:r>
              <a:rPr lang="en-US" dirty="0" err="1"/>
              <a:t>meganum</a:t>
            </a:r>
            <a:r>
              <a:rPr lang="en-US" dirty="0"/>
              <a:t>”, a base 36 number (0 – 9 and A – Z)</a:t>
            </a:r>
          </a:p>
        </p:txBody>
      </p:sp>
    </p:spTree>
    <p:extLst>
      <p:ext uri="{BB962C8B-B14F-4D97-AF65-F5344CB8AC3E}">
        <p14:creationId xmlns:p14="http://schemas.microsoft.com/office/powerpoint/2010/main" val="2307646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1.9.2 Converting from a Base to Base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 Labeling the digits</a:t>
            </a:r>
          </a:p>
          <a:p>
            <a:pPr lvl="1"/>
            <a:r>
              <a:rPr lang="en-US" dirty="0"/>
              <a:t>Label the digits of the number to be converted starting at least significant digit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Least significant digit should be labeled as position 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Following illustrates the process on a hexadecimal number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9708" y="4981252"/>
            <a:ext cx="3125022" cy="119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9058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1.9.2 Converting from a Base to Base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2: Calculating the value of each digit</a:t>
            </a:r>
          </a:p>
          <a:p>
            <a:pPr lvl="1"/>
            <a:r>
              <a:rPr lang="en-US" dirty="0"/>
              <a:t>Multiply the digit value by the current base raised to the position of the digit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9080" y="2782271"/>
            <a:ext cx="6126278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4203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1.9.2 Converting from a Base to Base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3: Add the digit values – determining the result</a:t>
            </a:r>
          </a:p>
          <a:p>
            <a:pPr lvl="1"/>
            <a:r>
              <a:rPr lang="en-US" dirty="0"/>
              <a:t>The sum of the values from Step 2 is the base 10 number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267" y="3078390"/>
            <a:ext cx="10471903" cy="156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5895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1.9.3 Converting from base 10 to a different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 Divide base 10 number by the desired base</a:t>
            </a:r>
          </a:p>
          <a:p>
            <a:pPr lvl="1"/>
            <a:r>
              <a:rPr lang="en-US" dirty="0"/>
              <a:t>Using the base 10 number calculated in previous section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Base 10 number: 3,130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Desired base: 16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926" y="4359128"/>
            <a:ext cx="2384586" cy="181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1897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1.9.3 Converting from base 10 to a different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2: Find digit value</a:t>
            </a:r>
          </a:p>
          <a:p>
            <a:pPr lvl="1"/>
            <a:r>
              <a:rPr lang="en-US" dirty="0"/>
              <a:t>Remainder from the previous is the digit value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42001" y="3124393"/>
            <a:ext cx="6747231" cy="153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5400" dirty="0">
                <a:solidFill>
                  <a:srgbClr val="333399"/>
                </a:solidFill>
                <a:latin typeface="Arial" panose="020B0604020202020204" pitchFamily="34" charset="0"/>
              </a:rPr>
              <a:t>Remainder</a:t>
            </a:r>
            <a:r>
              <a:rPr lang="en-US" altLang="en-US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5400" dirty="0">
                <a:solidFill>
                  <a:srgbClr val="333399"/>
                </a:solidFill>
                <a:latin typeface="Arial" panose="020B0604020202020204" pitchFamily="34" charset="0"/>
              </a:rPr>
              <a:t>= 10</a:t>
            </a:r>
          </a:p>
        </p:txBody>
      </p:sp>
    </p:spTree>
    <p:extLst>
      <p:ext uri="{BB962C8B-B14F-4D97-AF65-F5344CB8AC3E}">
        <p14:creationId xmlns:p14="http://schemas.microsoft.com/office/powerpoint/2010/main" val="2033103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1.9.3 Converting from base 10 to a different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3: If appropriate, convert to letter representation</a:t>
            </a:r>
          </a:p>
          <a:p>
            <a:pPr lvl="1"/>
            <a:r>
              <a:rPr lang="en-US" dirty="0"/>
              <a:t>If remainder is greater than or equal to 10, convert to letter representation</a:t>
            </a:r>
          </a:p>
          <a:p>
            <a:pPr lvl="1"/>
            <a:r>
              <a:rPr lang="en-US" dirty="0"/>
              <a:t>This becomes the least significant digit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987419" y="4086224"/>
            <a:ext cx="8229600" cy="812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295400" indent="-3810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rgbClr val="007A77"/>
              </a:buClr>
              <a:buSzPct val="110000"/>
            </a:pPr>
            <a:r>
              <a:rPr lang="en-US" altLang="en-US" sz="4800" dirty="0">
                <a:solidFill>
                  <a:srgbClr val="333399"/>
                </a:solidFill>
                <a:latin typeface="Arial" panose="020B0604020202020204" pitchFamily="34" charset="0"/>
              </a:rPr>
              <a:t>	Remainder = 10 = A</a:t>
            </a:r>
          </a:p>
        </p:txBody>
      </p:sp>
    </p:spTree>
    <p:extLst>
      <p:ext uri="{BB962C8B-B14F-4D97-AF65-F5344CB8AC3E}">
        <p14:creationId xmlns:p14="http://schemas.microsoft.com/office/powerpoint/2010/main" val="28051376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1.9.3 Converting from base 10 to a different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4: Repeat Steps 1 - 3</a:t>
            </a:r>
          </a:p>
          <a:p>
            <a:pPr lvl="1"/>
            <a:r>
              <a:rPr lang="en-US" dirty="0"/>
              <a:t>Repeat the previous three steps</a:t>
            </a:r>
          </a:p>
          <a:p>
            <a:pPr lvl="1"/>
            <a:r>
              <a:rPr lang="en-US" dirty="0"/>
              <a:t>Use the result as the new dividend</a:t>
            </a:r>
          </a:p>
          <a:p>
            <a:pPr lvl="1"/>
            <a:r>
              <a:rPr lang="en-US" dirty="0"/>
              <a:t>Continue the process until the result equals 0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22307" y="3387725"/>
            <a:ext cx="150653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62444" y="3371850"/>
            <a:ext cx="11795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65144" y="4724400"/>
            <a:ext cx="256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Remainder: 3</a:t>
            </a:r>
            <a:endParaRPr lang="en-US" altLang="en-US" sz="2400" b="1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75119" y="4694238"/>
            <a:ext cx="314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Remainder: 12 (C)</a:t>
            </a:r>
            <a:endParaRPr lang="en-US" altLang="en-US" sz="2400" b="1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36550" y="5510213"/>
            <a:ext cx="7807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295400" indent="-3810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rgbClr val="007A77"/>
              </a:buClr>
              <a:buSzPct val="110000"/>
            </a:pPr>
            <a:r>
              <a:rPr lang="en-US" altLang="en-US" sz="2800" b="1" dirty="0">
                <a:solidFill>
                  <a:srgbClr val="007A77"/>
                </a:solidFill>
                <a:latin typeface="Arial" panose="020B0604020202020204" pitchFamily="34" charset="0"/>
              </a:rPr>
              <a:t>Result is  </a:t>
            </a:r>
            <a:r>
              <a:rPr lang="en-US" altLang="en-US" sz="3000" b="1" dirty="0">
                <a:solidFill>
                  <a:srgbClr val="333399"/>
                </a:solidFill>
                <a:latin typeface="Arial" panose="020B0604020202020204" pitchFamily="34" charset="0"/>
              </a:rPr>
              <a:t>C3A</a:t>
            </a:r>
            <a:r>
              <a:rPr lang="en-US" altLang="en-US" sz="3000" b="1" baseline="-25000" dirty="0">
                <a:solidFill>
                  <a:srgbClr val="333399"/>
                </a:solidFill>
                <a:latin typeface="Arial" panose="020B0604020202020204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61435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Historical Developments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Ada Lovelace</a:t>
            </a:r>
          </a:p>
          <a:p>
            <a:pPr lvl="1"/>
            <a:r>
              <a:rPr lang="en-US" dirty="0"/>
              <a:t>Created program for the Analytical Engine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Would have worked if built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Considered first programmer</a:t>
            </a:r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978" y="2384659"/>
            <a:ext cx="3047634" cy="3792304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568978" y="2046105"/>
            <a:ext cx="30476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  <a:t>Ada Lovelace</a:t>
            </a:r>
          </a:p>
        </p:txBody>
      </p:sp>
    </p:spTree>
    <p:extLst>
      <p:ext uri="{BB962C8B-B14F-4D97-AF65-F5344CB8AC3E}">
        <p14:creationId xmlns:p14="http://schemas.microsoft.com/office/powerpoint/2010/main" val="60961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Historical Developments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974" y="1233745"/>
            <a:ext cx="6883753" cy="5276783"/>
          </a:xfrm>
        </p:spPr>
        <p:txBody>
          <a:bodyPr/>
          <a:lstStyle/>
          <a:p>
            <a:r>
              <a:rPr lang="en-US" b="1" dirty="0"/>
              <a:t>ENIAC</a:t>
            </a:r>
          </a:p>
          <a:p>
            <a:pPr lvl="1"/>
            <a:r>
              <a:rPr lang="en-US" dirty="0"/>
              <a:t>Electronic Numerical</a:t>
            </a:r>
            <a:br>
              <a:rPr lang="en-US" dirty="0"/>
            </a:br>
            <a:r>
              <a:rPr lang="en-US" dirty="0"/>
              <a:t>Integrator and Computer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1940’s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Could be programmed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Size of a room - weighed almost 30 tons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573" y="1439045"/>
            <a:ext cx="4877541" cy="3727315"/>
          </a:xfr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087572" y="5166360"/>
            <a:ext cx="48775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  <a:t>ENIAC</a:t>
            </a:r>
          </a:p>
        </p:txBody>
      </p:sp>
    </p:spTree>
    <p:extLst>
      <p:ext uri="{BB962C8B-B14F-4D97-AF65-F5344CB8AC3E}">
        <p14:creationId xmlns:p14="http://schemas.microsoft.com/office/powerpoint/2010/main" val="399941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Historical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Integrated Circuit (IC)</a:t>
            </a:r>
          </a:p>
          <a:p>
            <a:pPr lvl="1"/>
            <a:r>
              <a:rPr lang="en-US" dirty="0"/>
              <a:t>Chip – components include:</a:t>
            </a:r>
          </a:p>
          <a:p>
            <a:pPr lvl="2"/>
            <a:r>
              <a:rPr lang="en-US" dirty="0"/>
              <a:t>Resistors</a:t>
            </a:r>
          </a:p>
          <a:p>
            <a:pPr lvl="2"/>
            <a:r>
              <a:rPr lang="en-US" dirty="0"/>
              <a:t>Transistors</a:t>
            </a:r>
          </a:p>
          <a:p>
            <a:pPr lvl="2"/>
            <a:r>
              <a:rPr lang="en-US" dirty="0"/>
              <a:t>Capacitors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Microprocessor –  IC that executes a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Continue to evolve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Becoming smaller, faster, and cheaper</a:t>
            </a:r>
          </a:p>
        </p:txBody>
      </p:sp>
    </p:spTree>
    <p:extLst>
      <p:ext uri="{BB962C8B-B14F-4D97-AF65-F5344CB8AC3E}">
        <p14:creationId xmlns:p14="http://schemas.microsoft.com/office/powerpoint/2010/main" val="270065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Historical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Integrated Circuit (IC)</a:t>
            </a:r>
            <a:r>
              <a:rPr lang="en-US" dirty="0"/>
              <a:t> – continued</a:t>
            </a:r>
          </a:p>
          <a:p>
            <a:pPr lvl="1"/>
            <a:r>
              <a:rPr lang="en-US" dirty="0"/>
              <a:t>Often includes a Central Processing Unit (CPU)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Considered  ‘brains’ of  computer system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Executes instructions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Directs activities and manages hardware components</a:t>
            </a:r>
          </a:p>
        </p:txBody>
      </p:sp>
    </p:spTree>
    <p:extLst>
      <p:ext uri="{BB962C8B-B14F-4D97-AF65-F5344CB8AC3E}">
        <p14:creationId xmlns:p14="http://schemas.microsoft.com/office/powerpoint/2010/main" val="291520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1.3.1 Input and Output (I/O) Devices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Input Devices</a:t>
            </a:r>
          </a:p>
          <a:p>
            <a:pPr lvl="1"/>
            <a:r>
              <a:rPr lang="en-US" dirty="0"/>
              <a:t>Keyboard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Mouse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Touchscreen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Gamepad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b="1" dirty="0"/>
              <a:t>Output Devices</a:t>
            </a:r>
          </a:p>
          <a:p>
            <a:pPr lvl="1"/>
            <a:r>
              <a:rPr lang="en-US" dirty="0"/>
              <a:t>Video Display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Speaker/Headphone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17078"/>
      </p:ext>
    </p:extLst>
  </p:cSld>
  <p:clrMapOvr>
    <a:masterClrMapping/>
  </p:clrMapOvr>
</p:sld>
</file>

<file path=ppt/theme/theme1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C8D502A-F724-4C85-BB82-ED39856693B3}" vid="{F8F7190E-5B99-4735-B5F9-FC3143C1F1AC}"/>
    </a:ext>
  </a:extLst>
</a:theme>
</file>

<file path=ppt/theme/theme2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3.xml><?xml version="1.0" encoding="utf-8"?>
<a:theme xmlns:a="http://schemas.openxmlformats.org/drawingml/2006/main" name="1_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279</TotalTime>
  <Words>1668</Words>
  <Application>Microsoft Office PowerPoint</Application>
  <PresentationFormat>Widescreen</PresentationFormat>
  <Paragraphs>402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Calibri Light</vt:lpstr>
      <vt:lpstr>Courier New</vt:lpstr>
      <vt:lpstr>Times New Roman</vt:lpstr>
      <vt:lpstr>C++ Learn By Doing Slides</vt:lpstr>
      <vt:lpstr>C++ Learn By Doing Title Slide</vt:lpstr>
      <vt:lpstr>1_C++ Learn By Doing Slides</vt:lpstr>
      <vt:lpstr>Chapter 1   Introduction to Computers and Programming</vt:lpstr>
      <vt:lpstr>Computers &amp; Programming</vt:lpstr>
      <vt:lpstr>Computers &amp; Programming</vt:lpstr>
      <vt:lpstr>1.2 Historical Developments</vt:lpstr>
      <vt:lpstr>1.2 Historical Developments</vt:lpstr>
      <vt:lpstr>1.2 Historical Developments</vt:lpstr>
      <vt:lpstr>1.2 Historical Developments</vt:lpstr>
      <vt:lpstr>1.2 Historical Developments</vt:lpstr>
      <vt:lpstr>1.3.1 Input and Output (I/O) Devices</vt:lpstr>
      <vt:lpstr>1.3.2 Random Access Memory (RAM)</vt:lpstr>
      <vt:lpstr>1.3.3 Central Processing Unit (CPU)</vt:lpstr>
      <vt:lpstr>1.3.3 Central Processing Unit (CPU)</vt:lpstr>
      <vt:lpstr>1.3.3 Central Processing Unit (CPU)</vt:lpstr>
      <vt:lpstr>1.3.4 Storage Devices</vt:lpstr>
      <vt:lpstr>1.3.4 Storage Devices</vt:lpstr>
      <vt:lpstr>1.3.4 Storage Devices</vt:lpstr>
      <vt:lpstr>1.3.4 Storage Devices</vt:lpstr>
      <vt:lpstr>1.3.4 Storage Devices</vt:lpstr>
      <vt:lpstr>1.3.4 Storage Devices</vt:lpstr>
      <vt:lpstr>1.3.4 Storage Devices</vt:lpstr>
      <vt:lpstr>1.3.5 Motherboard</vt:lpstr>
      <vt:lpstr>1.4 Computer Software</vt:lpstr>
      <vt:lpstr>1.4 Computer Software</vt:lpstr>
      <vt:lpstr>1.4.1 Application Software</vt:lpstr>
      <vt:lpstr>1.4.1 Application Software</vt:lpstr>
      <vt:lpstr>1.4.2 System Software</vt:lpstr>
      <vt:lpstr>1.4.2 System Software</vt:lpstr>
      <vt:lpstr>1.5 Embedded Systems</vt:lpstr>
      <vt:lpstr>1.5 Embedded Systems</vt:lpstr>
      <vt:lpstr>1.6 Programming Paradigms</vt:lpstr>
      <vt:lpstr>1.6 Programming Paradigms</vt:lpstr>
      <vt:lpstr>1.7 Programming Languages</vt:lpstr>
      <vt:lpstr>1.7.1 C Programming Language</vt:lpstr>
      <vt:lpstr>1.7.2 C++ Programming Language</vt:lpstr>
      <vt:lpstr>1.8 Data Hierarchy</vt:lpstr>
      <vt:lpstr>1.8 Data Hierarchy</vt:lpstr>
      <vt:lpstr>1.9 Numbering Systems</vt:lpstr>
      <vt:lpstr>1.9 Numbering Systems</vt:lpstr>
      <vt:lpstr>1.9.1 Counting</vt:lpstr>
      <vt:lpstr>1.9.1 Counting</vt:lpstr>
      <vt:lpstr>1.9.1 Counting</vt:lpstr>
      <vt:lpstr>1.9 Numbering Systems</vt:lpstr>
      <vt:lpstr>1.9.2 Converting from a Base to Base 10</vt:lpstr>
      <vt:lpstr>1.9.2 Converting from a Base to Base 10</vt:lpstr>
      <vt:lpstr>1.9.2 Converting from a Base to Base 10</vt:lpstr>
      <vt:lpstr>1.9.3 Converting from base 10 to a different base</vt:lpstr>
      <vt:lpstr>1.9.3 Converting from base 10 to a different base</vt:lpstr>
      <vt:lpstr>1.9.3 Converting from base 10 to a different base</vt:lpstr>
      <vt:lpstr>1.9.3 Converting from base 10 to a different base</vt:lpstr>
    </vt:vector>
  </TitlesOfParts>
  <Company>Oregon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 Introduction to Computers and Programming</dc:title>
  <dc:creator>Troy Scevers</dc:creator>
  <cp:lastModifiedBy>Emma Thompson</cp:lastModifiedBy>
  <cp:revision>53</cp:revision>
  <dcterms:created xsi:type="dcterms:W3CDTF">2019-07-09T23:00:23Z</dcterms:created>
  <dcterms:modified xsi:type="dcterms:W3CDTF">2019-08-29T23:21:56Z</dcterms:modified>
</cp:coreProperties>
</file>