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1"/>
  </p:notesMasterIdLst>
  <p:sldIdLst>
    <p:sldId id="256" r:id="rId3"/>
    <p:sldId id="257" r:id="rId4"/>
    <p:sldId id="258" r:id="rId5"/>
    <p:sldId id="259" r:id="rId6"/>
    <p:sldId id="260" r:id="rId7"/>
    <p:sldId id="267" r:id="rId8"/>
    <p:sldId id="266" r:id="rId9"/>
    <p:sldId id="265" r:id="rId10"/>
    <p:sldId id="264" r:id="rId11"/>
    <p:sldId id="263" r:id="rId12"/>
    <p:sldId id="262" r:id="rId13"/>
    <p:sldId id="261" r:id="rId14"/>
    <p:sldId id="278" r:id="rId15"/>
    <p:sldId id="277" r:id="rId16"/>
    <p:sldId id="276" r:id="rId17"/>
    <p:sldId id="275" r:id="rId18"/>
    <p:sldId id="274" r:id="rId19"/>
    <p:sldId id="273" r:id="rId20"/>
    <p:sldId id="272" r:id="rId21"/>
    <p:sldId id="271" r:id="rId22"/>
    <p:sldId id="270" r:id="rId23"/>
    <p:sldId id="269" r:id="rId24"/>
    <p:sldId id="280" r:id="rId25"/>
    <p:sldId id="279" r:id="rId26"/>
    <p:sldId id="292" r:id="rId27"/>
    <p:sldId id="291" r:id="rId28"/>
    <p:sldId id="290" r:id="rId29"/>
    <p:sldId id="289" r:id="rId30"/>
    <p:sldId id="288" r:id="rId31"/>
    <p:sldId id="287" r:id="rId32"/>
    <p:sldId id="286" r:id="rId33"/>
    <p:sldId id="285" r:id="rId34"/>
    <p:sldId id="284" r:id="rId35"/>
    <p:sldId id="283" r:id="rId36"/>
    <p:sldId id="282" r:id="rId37"/>
    <p:sldId id="281" r:id="rId38"/>
    <p:sldId id="268" r:id="rId39"/>
    <p:sldId id="302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77"/>
    <a:srgbClr val="224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079" autoAdjust="0"/>
  </p:normalViewPr>
  <p:slideViewPr>
    <p:cSldViewPr snapToGrid="0">
      <p:cViewPr varScale="1">
        <p:scale>
          <a:sx n="99" d="100"/>
          <a:sy n="99" d="100"/>
        </p:scale>
        <p:origin x="9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ED163-CDD1-4D1F-9CA2-D1671D2A0A0C}" type="datetimeFigureOut">
              <a:rPr lang="en-US" smtClean="0"/>
              <a:t>07/23/19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65AF8-0194-44CA-AEF7-06AB636F7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68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 Creating a project in the current version of Visual Studio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65AF8-0194-44CA-AEF7-06AB636F7CB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95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330" y="365125"/>
            <a:ext cx="11969578" cy="5038897"/>
          </a:xfrm>
          <a:prstGeom prst="rect">
            <a:avLst/>
          </a:prstGeom>
        </p:spPr>
        <p:txBody>
          <a:bodyPr/>
          <a:lstStyle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600" b="1" kern="1200" baseline="0" dirty="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Chapter 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Title Here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9616498" y="5505061"/>
            <a:ext cx="2141838" cy="1200329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</a:rPr>
              <a:t>Todd Breedlove</a:t>
            </a:r>
          </a:p>
          <a:p>
            <a:r>
              <a:rPr lang="en-US" sz="2400" dirty="0" smtClean="0">
                <a:solidFill>
                  <a:srgbClr val="92D050"/>
                </a:solidFill>
              </a:rPr>
              <a:t>Troy</a:t>
            </a:r>
            <a:r>
              <a:rPr lang="en-US" sz="2400" baseline="0" dirty="0" smtClean="0">
                <a:solidFill>
                  <a:srgbClr val="92D050"/>
                </a:solidFill>
              </a:rPr>
              <a:t> Scevers</a:t>
            </a:r>
          </a:p>
          <a:p>
            <a:r>
              <a:rPr lang="en-US" sz="2400" baseline="0" dirty="0" smtClean="0">
                <a:solidFill>
                  <a:srgbClr val="92D050"/>
                </a:solidFill>
              </a:rPr>
              <a:t>Randal L. Albert</a:t>
            </a:r>
            <a:endParaRPr lang="en-US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19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0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71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5" y="205274"/>
            <a:ext cx="12036489" cy="8490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5" y="2078929"/>
            <a:ext cx="5962262" cy="41107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6158202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4"/>
          </p:nvPr>
        </p:nvSpPr>
        <p:spPr>
          <a:xfrm>
            <a:off x="6158202" y="2078929"/>
            <a:ext cx="5962262" cy="41107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47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19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91045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5"/>
          </p:nvPr>
        </p:nvSpPr>
        <p:spPr>
          <a:xfrm>
            <a:off x="83975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9378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83975" y="3788229"/>
            <a:ext cx="12036489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513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>
            <a:spLocks noChangeArrowheads="1"/>
          </p:cNvSpPr>
          <p:nvPr userDrawn="1"/>
        </p:nvSpPr>
        <p:spPr bwMode="auto">
          <a:xfrm>
            <a:off x="365125" y="5699125"/>
            <a:ext cx="2286000" cy="83185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A77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A77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A77"/>
              </a:buClr>
              <a:buSzPct val="110000"/>
              <a:buChar char="•"/>
              <a:defRPr sz="2400">
                <a:solidFill>
                  <a:srgbClr val="007A77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92D050"/>
                </a:solidFill>
                <a:latin typeface="Times New Roman" panose="02020603050405020304" pitchFamily="18" charset="0"/>
              </a:rPr>
              <a:t>C++: LEARN BY DOING</a:t>
            </a:r>
          </a:p>
        </p:txBody>
      </p:sp>
    </p:spTree>
    <p:extLst>
      <p:ext uri="{BB962C8B-B14F-4D97-AF65-F5344CB8AC3E}">
        <p14:creationId xmlns:p14="http://schemas.microsoft.com/office/powerpoint/2010/main" val="277447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1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975" y="225161"/>
            <a:ext cx="12036489" cy="829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191206"/>
            <a:ext cx="12036489" cy="4985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975" y="6356350"/>
            <a:ext cx="12518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65C50-87AF-427D-8B87-E93DE224520C}" type="datetimeFigureOut">
              <a:rPr lang="en-US" smtClean="0"/>
              <a:t>07/23/19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220" y="6356350"/>
            <a:ext cx="9134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7722" y="6356350"/>
            <a:ext cx="12627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2637"/>
            <a:ext cx="12192000" cy="0"/>
          </a:xfrm>
          <a:prstGeom prst="line">
            <a:avLst/>
          </a:prstGeom>
          <a:ln w="2095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1122782"/>
            <a:ext cx="12192000" cy="0"/>
          </a:xfrm>
          <a:prstGeom prst="line">
            <a:avLst/>
          </a:prstGeom>
          <a:ln w="952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98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70" r:id="rId7"/>
    <p:sldLayoutId id="2147483671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latinLnBrk="0" hangingPunct="0">
        <a:lnSpc>
          <a:spcPct val="90000"/>
        </a:lnSpc>
        <a:spcBef>
          <a:spcPct val="0"/>
        </a:spcBef>
        <a:spcAft>
          <a:spcPct val="0"/>
        </a:spcAft>
        <a:buNone/>
        <a:defRPr lang="en-US" sz="4400" b="1" kern="1200" dirty="0">
          <a:solidFill>
            <a:srgbClr val="007A7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1pPr>
      <a:lvl2pPr marL="6858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>
          <a:solidFill>
            <a:srgbClr val="007A7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Program Design</a:t>
            </a:r>
            <a:br>
              <a:rPr lang="en-US" dirty="0" smtClean="0"/>
            </a:br>
            <a:r>
              <a:rPr lang="en-US" dirty="0" smtClean="0"/>
              <a:t>and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4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2.2.1 Development Process – Step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5: Testing and Verification</a:t>
            </a:r>
          </a:p>
          <a:p>
            <a:pPr lvl="1"/>
            <a:r>
              <a:rPr lang="en-US" dirty="0"/>
              <a:t>Make sure the program works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Double check output for correctness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Crucial </a:t>
            </a:r>
            <a:r>
              <a:rPr lang="en-US" dirty="0"/>
              <a:t>step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44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2.2.1 Development Process – Step </a:t>
            </a:r>
            <a:r>
              <a:rPr lang="en-US" dirty="0" smtClean="0"/>
              <a:t>6/7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Step 6: Repeat Steps 3 - 5</a:t>
            </a:r>
          </a:p>
          <a:p>
            <a:pPr lvl="1"/>
            <a:r>
              <a:rPr lang="en-US" dirty="0"/>
              <a:t>Now that one piece is working, repeat the process on the next </a:t>
            </a:r>
            <a:r>
              <a:rPr lang="en-US" dirty="0" smtClean="0"/>
              <a:t>piece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Step 7: Maintenance</a:t>
            </a:r>
          </a:p>
          <a:p>
            <a:pPr lvl="1"/>
            <a:r>
              <a:rPr lang="en-US" dirty="0"/>
              <a:t>Revise and enhance the program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As crucial as any of the other </a:t>
            </a:r>
            <a:r>
              <a:rPr lang="en-US" dirty="0" smtClean="0"/>
              <a:t>steps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Keep this step in mind as code is designed and implemented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2.2.1 Development </a:t>
            </a:r>
            <a:r>
              <a:rPr lang="en-US" dirty="0" smtClean="0"/>
              <a:t>Process - 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</a:t>
            </a:r>
            <a:r>
              <a:rPr lang="en-US" dirty="0"/>
              <a:t>1: Define the problem</a:t>
            </a:r>
          </a:p>
          <a:p>
            <a:r>
              <a:rPr lang="en-US" dirty="0" smtClean="0"/>
              <a:t>Step </a:t>
            </a:r>
            <a:r>
              <a:rPr lang="en-US" dirty="0"/>
              <a:t>2: Requirements specification</a:t>
            </a:r>
          </a:p>
          <a:p>
            <a:r>
              <a:rPr lang="en-US" dirty="0" smtClean="0"/>
              <a:t>Step </a:t>
            </a:r>
            <a:r>
              <a:rPr lang="en-US" dirty="0"/>
              <a:t>3: Design</a:t>
            </a:r>
          </a:p>
          <a:p>
            <a:r>
              <a:rPr lang="en-US" dirty="0" smtClean="0"/>
              <a:t>Step </a:t>
            </a:r>
            <a:r>
              <a:rPr lang="en-US" dirty="0"/>
              <a:t>4: Implementation</a:t>
            </a:r>
          </a:p>
          <a:p>
            <a:r>
              <a:rPr lang="en-US" dirty="0" smtClean="0"/>
              <a:t>Step </a:t>
            </a:r>
            <a:r>
              <a:rPr lang="en-US" dirty="0"/>
              <a:t>5: Testing and verification</a:t>
            </a:r>
          </a:p>
          <a:p>
            <a:r>
              <a:rPr lang="en-US" dirty="0" smtClean="0"/>
              <a:t>Step </a:t>
            </a:r>
            <a:r>
              <a:rPr lang="en-US" dirty="0"/>
              <a:t>6: Repeat Steps 3 – 5</a:t>
            </a:r>
          </a:p>
          <a:p>
            <a:r>
              <a:rPr lang="en-US" dirty="0" smtClean="0"/>
              <a:t>Step </a:t>
            </a:r>
            <a:r>
              <a:rPr lang="en-US" dirty="0"/>
              <a:t>7: Maintenance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8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2.3 Algorithm Representation - Flowchart</a:t>
            </a:r>
            <a:endParaRPr lang="en-US" dirty="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219200" y="1259370"/>
            <a:ext cx="1828800" cy="533400"/>
          </a:xfrm>
          <a:prstGeom prst="flowChartTerminator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rgbClr val="007A77"/>
                </a:solidFill>
              </a:rPr>
              <a:t>Termination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657600" y="1259370"/>
            <a:ext cx="8462864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dirty="0">
                <a:solidFill>
                  <a:srgbClr val="007A77"/>
                </a:solidFill>
                <a:latin typeface="+mn-lt"/>
              </a:rPr>
              <a:t>Termination </a:t>
            </a:r>
            <a:r>
              <a:rPr lang="en-US" altLang="en-US" b="0" dirty="0">
                <a:solidFill>
                  <a:srgbClr val="007A77"/>
                </a:solidFill>
                <a:latin typeface="+mn-lt"/>
              </a:rPr>
              <a:t>– marks the start or the end of the </a:t>
            </a:r>
            <a:r>
              <a:rPr lang="en-US" altLang="en-US" b="0" dirty="0" smtClean="0">
                <a:solidFill>
                  <a:srgbClr val="007A77"/>
                </a:solidFill>
                <a:latin typeface="+mn-lt"/>
              </a:rPr>
              <a:t>flowchart</a:t>
            </a:r>
          </a:p>
          <a:p>
            <a:pPr algn="l"/>
            <a:r>
              <a:rPr lang="en-US" altLang="en-US" b="0" dirty="0">
                <a:solidFill>
                  <a:srgbClr val="007A77"/>
                </a:solidFill>
                <a:latin typeface="+mn-lt"/>
              </a:rPr>
              <a:t/>
            </a:r>
            <a:br>
              <a:rPr lang="en-US" altLang="en-US" b="0" dirty="0">
                <a:solidFill>
                  <a:srgbClr val="007A77"/>
                </a:solidFill>
                <a:latin typeface="+mn-lt"/>
              </a:rPr>
            </a:br>
            <a:endParaRPr lang="en-US" altLang="en-US" dirty="0">
              <a:solidFill>
                <a:srgbClr val="007A77"/>
              </a:solidFill>
              <a:latin typeface="+mn-lt"/>
            </a:endParaRPr>
          </a:p>
          <a:p>
            <a:pPr algn="l"/>
            <a:r>
              <a:rPr lang="en-US" altLang="en-US" dirty="0">
                <a:solidFill>
                  <a:srgbClr val="007A77"/>
                </a:solidFill>
                <a:latin typeface="+mn-lt"/>
              </a:rPr>
              <a:t>Process</a:t>
            </a:r>
            <a:r>
              <a:rPr lang="en-US" altLang="en-US" b="0" dirty="0">
                <a:solidFill>
                  <a:srgbClr val="007A77"/>
                </a:solidFill>
                <a:latin typeface="+mn-lt"/>
              </a:rPr>
              <a:t> </a:t>
            </a:r>
            <a:r>
              <a:rPr lang="en-US" altLang="en-US" b="0" dirty="0" smtClean="0">
                <a:solidFill>
                  <a:srgbClr val="007A77"/>
                </a:solidFill>
                <a:latin typeface="+mn-lt"/>
              </a:rPr>
              <a:t>– any </a:t>
            </a:r>
            <a:r>
              <a:rPr lang="en-US" altLang="en-US" b="0" dirty="0">
                <a:solidFill>
                  <a:srgbClr val="007A77"/>
                </a:solidFill>
                <a:latin typeface="+mn-lt"/>
              </a:rPr>
              <a:t>activity associated with manipulating the </a:t>
            </a:r>
            <a:r>
              <a:rPr lang="en-US" altLang="en-US" b="0" dirty="0" smtClean="0">
                <a:solidFill>
                  <a:srgbClr val="007A77"/>
                </a:solidFill>
                <a:latin typeface="+mn-lt"/>
              </a:rPr>
              <a:t>data</a:t>
            </a:r>
          </a:p>
          <a:p>
            <a:pPr algn="l"/>
            <a:endParaRPr lang="en-US" altLang="en-US" b="0" dirty="0">
              <a:solidFill>
                <a:srgbClr val="007A77"/>
              </a:solidFill>
              <a:latin typeface="+mn-lt"/>
            </a:endParaRPr>
          </a:p>
          <a:p>
            <a:pPr algn="l"/>
            <a:endParaRPr lang="en-US" altLang="en-US" b="0" dirty="0" smtClean="0">
              <a:solidFill>
                <a:srgbClr val="007A77"/>
              </a:solidFill>
              <a:latin typeface="+mn-lt"/>
            </a:endParaRPr>
          </a:p>
          <a:p>
            <a:r>
              <a:rPr lang="en-US" altLang="en-US" dirty="0">
                <a:solidFill>
                  <a:srgbClr val="007A77"/>
                </a:solidFill>
                <a:latin typeface="+mn-lt"/>
              </a:rPr>
              <a:t>Decision</a:t>
            </a:r>
            <a:r>
              <a:rPr lang="en-US" altLang="en-US" b="0" dirty="0">
                <a:solidFill>
                  <a:srgbClr val="007A77"/>
                </a:solidFill>
                <a:latin typeface="+mn-lt"/>
              </a:rPr>
              <a:t> – direction of flow based upon either true or false condition</a:t>
            </a:r>
            <a:br>
              <a:rPr lang="en-US" altLang="en-US" b="0" dirty="0">
                <a:solidFill>
                  <a:srgbClr val="007A77"/>
                </a:solidFill>
                <a:latin typeface="+mn-lt"/>
              </a:rPr>
            </a:br>
            <a:endParaRPr lang="en-US" altLang="en-US" b="0" dirty="0">
              <a:solidFill>
                <a:srgbClr val="007A77"/>
              </a:solidFill>
              <a:latin typeface="+mn-lt"/>
            </a:endParaRPr>
          </a:p>
          <a:p>
            <a:r>
              <a:rPr lang="en-US" altLang="en-US" dirty="0" err="1">
                <a:solidFill>
                  <a:srgbClr val="007A77"/>
                </a:solidFill>
                <a:latin typeface="+mn-lt"/>
              </a:rPr>
              <a:t>Input/Output</a:t>
            </a:r>
            <a:r>
              <a:rPr lang="en-US" altLang="en-US" dirty="0">
                <a:solidFill>
                  <a:srgbClr val="007A77"/>
                </a:solidFill>
                <a:latin typeface="+mn-lt"/>
              </a:rPr>
              <a:t> (I/O)</a:t>
            </a:r>
            <a:r>
              <a:rPr lang="en-US" altLang="en-US" b="0" dirty="0">
                <a:solidFill>
                  <a:srgbClr val="007A77"/>
                </a:solidFill>
                <a:latin typeface="+mn-lt"/>
              </a:rPr>
              <a:t> – reading data (input) or displaying results (output</a:t>
            </a:r>
            <a:r>
              <a:rPr lang="en-US" altLang="en-US" b="0" dirty="0" smtClean="0">
                <a:solidFill>
                  <a:srgbClr val="007A77"/>
                </a:solidFill>
                <a:latin typeface="+mn-lt"/>
              </a:rPr>
              <a:t>)</a:t>
            </a:r>
            <a:r>
              <a:rPr lang="en-US" altLang="en-US" b="0" dirty="0">
                <a:solidFill>
                  <a:srgbClr val="007A77"/>
                </a:solidFill>
                <a:latin typeface="+mn-lt"/>
              </a:rPr>
              <a:t/>
            </a:r>
            <a:br>
              <a:rPr lang="en-US" altLang="en-US" b="0" dirty="0">
                <a:solidFill>
                  <a:srgbClr val="007A77"/>
                </a:solidFill>
                <a:latin typeface="+mn-lt"/>
              </a:rPr>
            </a:br>
            <a:endParaRPr lang="en-US" altLang="en-US" b="0" dirty="0">
              <a:solidFill>
                <a:srgbClr val="007A77"/>
              </a:solidFill>
              <a:latin typeface="+mn-lt"/>
            </a:endParaRPr>
          </a:p>
          <a:p>
            <a:r>
              <a:rPr lang="en-US" altLang="en-US" b="0" dirty="0">
                <a:solidFill>
                  <a:srgbClr val="007A77"/>
                </a:solidFill>
                <a:latin typeface="+mn-lt"/>
              </a:rPr>
              <a:t>F</a:t>
            </a:r>
            <a:r>
              <a:rPr lang="en-US" altLang="en-US" b="0" dirty="0" smtClean="0">
                <a:solidFill>
                  <a:srgbClr val="007A77"/>
                </a:solidFill>
                <a:latin typeface="+mn-lt"/>
              </a:rPr>
              <a:t>low </a:t>
            </a:r>
            <a:r>
              <a:rPr lang="en-US" altLang="en-US" b="0" dirty="0">
                <a:solidFill>
                  <a:srgbClr val="007A77"/>
                </a:solidFill>
                <a:latin typeface="+mn-lt"/>
              </a:rPr>
              <a:t>of control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1295400" y="2319240"/>
            <a:ext cx="1600200" cy="519113"/>
          </a:xfrm>
          <a:prstGeom prst="flowChartProcess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rgbClr val="007A77"/>
                </a:solidFill>
              </a:rPr>
              <a:t>Process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295400" y="3364823"/>
            <a:ext cx="1905000" cy="762000"/>
          </a:xfrm>
          <a:prstGeom prst="flowChartDecision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dirty="0">
                <a:solidFill>
                  <a:srgbClr val="007A77"/>
                </a:solidFill>
              </a:rPr>
              <a:t>Decision</a:t>
            </a: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1295400" y="4653293"/>
            <a:ext cx="1447800" cy="685800"/>
          </a:xfrm>
          <a:prstGeom prst="flowChartInputOutpu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007A77"/>
                </a:solidFill>
              </a:rPr>
              <a:t>Input </a:t>
            </a:r>
            <a:r>
              <a:rPr lang="en-US" altLang="en-US" sz="1600" dirty="0" smtClean="0">
                <a:solidFill>
                  <a:srgbClr val="007A77"/>
                </a:solidFill>
              </a:rPr>
              <a:t>/</a:t>
            </a:r>
            <a:endParaRPr lang="en-US" altLang="en-US" sz="1600" dirty="0">
              <a:solidFill>
                <a:srgbClr val="007A77"/>
              </a:solidFill>
            </a:endParaRPr>
          </a:p>
          <a:p>
            <a:pPr algn="ctr"/>
            <a:r>
              <a:rPr lang="en-US" altLang="en-US" sz="1600" dirty="0">
                <a:solidFill>
                  <a:srgbClr val="007A77"/>
                </a:solidFill>
              </a:rPr>
              <a:t>Output</a:t>
            </a: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295400" y="6025341"/>
            <a:ext cx="12192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8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Algorithm Representation - Flowchart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861" y="1233744"/>
            <a:ext cx="3096639" cy="5145185"/>
          </a:xfrm>
        </p:spPr>
      </p:pic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dirty="0"/>
              <a:t>Flow is top down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Diamond indicates a choice or conditional </a:t>
            </a:r>
            <a:r>
              <a:rPr lang="en-US" dirty="0" smtClean="0"/>
              <a:t>path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Used </a:t>
            </a:r>
            <a:r>
              <a:rPr lang="en-US" dirty="0"/>
              <a:t>to demonstrate flow of any </a:t>
            </a:r>
            <a:r>
              <a:rPr lang="en-US" dirty="0" smtClean="0"/>
              <a:t>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Algorithm Representation - </a:t>
            </a:r>
            <a:r>
              <a:rPr lang="en-US" dirty="0" smtClean="0"/>
              <a:t>Pseudocode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Textual representation of an algorithm</a:t>
            </a:r>
          </a:p>
          <a:p>
            <a:r>
              <a:rPr lang="en-US" dirty="0"/>
              <a:t>Doesn’t use predefined symbols</a:t>
            </a:r>
          </a:p>
          <a:p>
            <a:r>
              <a:rPr lang="en-US" dirty="0"/>
              <a:t>Not based upon any programming language</a:t>
            </a:r>
          </a:p>
          <a:p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Display Prompt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"Enter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Score: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Read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Score from keyboard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Score &gt; 90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 Display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"Excellent job"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 Display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"Try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little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harder"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17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Algorithm Representation - Pseudocode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Hints for developing pseudocode:</a:t>
            </a:r>
          </a:p>
          <a:p>
            <a:pPr lvl="1"/>
            <a:r>
              <a:rPr lang="en-US" dirty="0"/>
              <a:t>Provide a significant level of detail</a:t>
            </a:r>
          </a:p>
          <a:p>
            <a:pPr lvl="2"/>
            <a:r>
              <a:rPr lang="en-US" dirty="0"/>
              <a:t>Find </a:t>
            </a:r>
            <a:r>
              <a:rPr lang="en-US" dirty="0" err="1"/>
              <a:t>gross_wages</a:t>
            </a:r>
            <a:r>
              <a:rPr lang="en-US" dirty="0"/>
              <a:t> too vague</a:t>
            </a:r>
          </a:p>
          <a:p>
            <a:pPr lvl="2"/>
            <a:r>
              <a:rPr lang="en-US" dirty="0"/>
              <a:t>Better: </a:t>
            </a:r>
            <a:r>
              <a:rPr lang="en-US" i="1" dirty="0"/>
              <a:t>Multiply hours * rate giving </a:t>
            </a:r>
            <a:r>
              <a:rPr lang="en-US" i="1" dirty="0" err="1"/>
              <a:t>gross_wages</a:t>
            </a:r>
            <a:endParaRPr lang="en-US" i="1" dirty="0"/>
          </a:p>
          <a:p>
            <a:endParaRPr lang="en-US" dirty="0"/>
          </a:p>
          <a:p>
            <a:pPr lvl="1"/>
            <a:r>
              <a:rPr lang="en-US" dirty="0"/>
              <a:t>Explains </a:t>
            </a:r>
            <a:r>
              <a:rPr lang="en-US" b="1" dirty="0"/>
              <a:t>HOW</a:t>
            </a:r>
            <a:r>
              <a:rPr lang="en-US" dirty="0"/>
              <a:t> to accomplish a task and </a:t>
            </a:r>
            <a:r>
              <a:rPr lang="en-US" b="1" dirty="0"/>
              <a:t>WHAT</a:t>
            </a:r>
            <a:r>
              <a:rPr lang="en-US" dirty="0"/>
              <a:t> tasks to perform</a:t>
            </a:r>
          </a:p>
          <a:p>
            <a:endParaRPr lang="en-US" dirty="0"/>
          </a:p>
          <a:p>
            <a:pPr lvl="1"/>
            <a:r>
              <a:rPr lang="en-US" dirty="0"/>
              <a:t>Once developed, convert or translate into a specific programming language</a:t>
            </a:r>
          </a:p>
        </p:txBody>
      </p:sp>
    </p:spTree>
    <p:extLst>
      <p:ext uri="{BB962C8B-B14F-4D97-AF65-F5344CB8AC3E}">
        <p14:creationId xmlns:p14="http://schemas.microsoft.com/office/powerpoint/2010/main" val="316599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2.3.2 Translation Process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828" y="1229388"/>
            <a:ext cx="6559019" cy="5428388"/>
          </a:xfrm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399713" y="1388226"/>
            <a:ext cx="3581400" cy="2252663"/>
          </a:xfrm>
          <a:prstGeom prst="rect">
            <a:avLst/>
          </a:prstGeom>
          <a:noFill/>
          <a:ln w="25400">
            <a:solidFill>
              <a:srgbClr val="007A7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800" b="0">
                <a:solidFill>
                  <a:srgbClr val="007A77"/>
                </a:solidFill>
              </a:rPr>
              <a:t>Translate algorithm to desired language (in our case C++) – Step 4 of Development  Process</a:t>
            </a:r>
            <a:r>
              <a:rPr lang="en-US" altLang="en-US" sz="2800" b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105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2.4 Algorithm Development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to identify all necessary steps and place them in the right </a:t>
            </a:r>
            <a:r>
              <a:rPr lang="en-US" dirty="0" smtClean="0"/>
              <a:t>order</a:t>
            </a:r>
            <a:endParaRPr lang="en-US" dirty="0"/>
          </a:p>
          <a:p>
            <a:r>
              <a:rPr lang="en-US" dirty="0"/>
              <a:t>Need </a:t>
            </a:r>
            <a:r>
              <a:rPr lang="en-US" b="1" dirty="0"/>
              <a:t>Input</a:t>
            </a:r>
            <a:r>
              <a:rPr lang="en-US" dirty="0"/>
              <a:t> before </a:t>
            </a:r>
            <a:r>
              <a:rPr lang="en-US" b="1" dirty="0" smtClean="0"/>
              <a:t>Processing</a:t>
            </a:r>
            <a:endParaRPr lang="en-US" dirty="0"/>
          </a:p>
          <a:p>
            <a:r>
              <a:rPr lang="en-US" dirty="0"/>
              <a:t>Need </a:t>
            </a:r>
            <a:r>
              <a:rPr lang="en-US" b="1" dirty="0"/>
              <a:t>Processing</a:t>
            </a:r>
            <a:r>
              <a:rPr lang="en-US" dirty="0"/>
              <a:t> before </a:t>
            </a:r>
            <a:r>
              <a:rPr lang="en-US" b="1" dirty="0"/>
              <a:t>Output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/>
              <a:t>Input -&gt; Process -&gt; Output (IPO</a:t>
            </a:r>
            <a:r>
              <a:rPr lang="en-US" b="1" dirty="0" smtClean="0"/>
              <a:t>)</a:t>
            </a:r>
          </a:p>
          <a:p>
            <a:pPr marL="0" indent="0" algn="ctr">
              <a:buNone/>
            </a:pPr>
            <a:endParaRPr lang="en-US" b="1" dirty="0"/>
          </a:p>
          <a:p>
            <a:r>
              <a:rPr lang="en-US" dirty="0" smtClean="0"/>
              <a:t>Design </a:t>
            </a:r>
            <a:r>
              <a:rPr lang="en-US" dirty="0"/>
              <a:t>algorithms </a:t>
            </a:r>
            <a:r>
              <a:rPr lang="en-US" sz="4000" b="1" dirty="0"/>
              <a:t>BEFORE</a:t>
            </a:r>
            <a:r>
              <a:rPr lang="en-US" dirty="0"/>
              <a:t> you write your </a:t>
            </a:r>
            <a:r>
              <a:rPr lang="en-US" dirty="0" smtClean="0"/>
              <a:t>code</a:t>
            </a:r>
          </a:p>
          <a:p>
            <a:r>
              <a:rPr lang="en-US" dirty="0" smtClean="0"/>
              <a:t>Saves </a:t>
            </a:r>
            <a:r>
              <a:rPr lang="en-US" dirty="0"/>
              <a:t>you time in long run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35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2.4.2 Stepwise Refinement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Breaking program down to smaller, more manageable and detailed pieces (</a:t>
            </a:r>
            <a:r>
              <a:rPr lang="en-US" b="1" dirty="0"/>
              <a:t>Step 6</a:t>
            </a:r>
            <a:r>
              <a:rPr lang="en-US" dirty="0"/>
              <a:t> in Development Process) 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Take </a:t>
            </a:r>
            <a:r>
              <a:rPr lang="en-US" dirty="0"/>
              <a:t>the first piece - design, implement and test it</a:t>
            </a:r>
          </a:p>
          <a:p>
            <a:pPr lvl="1"/>
            <a:r>
              <a:rPr lang="en-US" dirty="0"/>
              <a:t>If correct, move on to next </a:t>
            </a:r>
            <a:r>
              <a:rPr lang="en-US" dirty="0" smtClean="0"/>
              <a:t>piece</a:t>
            </a:r>
            <a:endParaRPr lang="en-US" dirty="0"/>
          </a:p>
          <a:p>
            <a:pPr lvl="1"/>
            <a:r>
              <a:rPr lang="en-US" dirty="0"/>
              <a:t>If not correct, fix before </a:t>
            </a:r>
            <a:r>
              <a:rPr lang="en-US" dirty="0" smtClean="0"/>
              <a:t>continuing</a:t>
            </a:r>
          </a:p>
          <a:p>
            <a:pPr lvl="1"/>
            <a:endParaRPr lang="en-US" dirty="0" smtClean="0"/>
          </a:p>
          <a:p>
            <a:r>
              <a:rPr lang="en-US" b="1" dirty="0"/>
              <a:t>Advantages:</a:t>
            </a:r>
          </a:p>
          <a:p>
            <a:pPr lvl="1"/>
            <a:r>
              <a:rPr lang="en-US" dirty="0"/>
              <a:t>Saves time </a:t>
            </a:r>
          </a:p>
          <a:p>
            <a:pPr lvl="1"/>
            <a:r>
              <a:rPr lang="en-US" dirty="0"/>
              <a:t>Confines errors in smaller area making them easier to find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9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2.1 Procedural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Program - </a:t>
            </a:r>
            <a:r>
              <a:rPr lang="en-US" altLang="en-US" dirty="0"/>
              <a:t>specific set of structured (or ordered) operations to be performed by a computer</a:t>
            </a:r>
            <a:br>
              <a:rPr lang="en-US" altLang="en-US" dirty="0"/>
            </a:br>
            <a:endParaRPr lang="en-US" altLang="en-US" dirty="0"/>
          </a:p>
          <a:p>
            <a:pPr eaLnBrk="1" hangingPunct="1"/>
            <a:r>
              <a:rPr lang="en-US" altLang="en-US" b="1" dirty="0" smtClean="0"/>
              <a:t>Programming </a:t>
            </a:r>
            <a:r>
              <a:rPr lang="en-US" altLang="en-US" b="1" dirty="0"/>
              <a:t>paradigms</a:t>
            </a:r>
            <a:r>
              <a:rPr lang="en-US" altLang="en-US" dirty="0"/>
              <a:t> - approaches used to conceptualize how to solve a specific problem or design and structure a program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One </a:t>
            </a:r>
            <a:r>
              <a:rPr lang="en-US" altLang="en-US" dirty="0"/>
              <a:t>paradigm - </a:t>
            </a:r>
            <a:r>
              <a:rPr lang="en-US" altLang="en-US" b="1" dirty="0"/>
              <a:t>procedural programming</a:t>
            </a:r>
            <a:r>
              <a:rPr lang="en-US" altLang="en-US" dirty="0"/>
              <a:t> -  performs the steps needed to solve a problem in  sequential and logical manner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9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Compilation Process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Compilation translates source code into </a:t>
            </a:r>
            <a:r>
              <a:rPr lang="en-US" dirty="0"/>
              <a:t>a form the computer can understand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Three options:</a:t>
            </a:r>
          </a:p>
          <a:p>
            <a:pPr lvl="1"/>
            <a:r>
              <a:rPr lang="en-US" dirty="0" smtClean="0"/>
              <a:t>Compilation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Interpretation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Combination </a:t>
            </a:r>
            <a:r>
              <a:rPr lang="en-US" dirty="0"/>
              <a:t>of </a:t>
            </a:r>
            <a:r>
              <a:rPr lang="en-US" dirty="0" smtClean="0"/>
              <a:t>both (</a:t>
            </a:r>
            <a:r>
              <a:rPr lang="en-US" b="1" dirty="0" smtClean="0"/>
              <a:t>Hybrid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53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Compilation </a:t>
            </a:r>
            <a:r>
              <a:rPr lang="en-US" dirty="0" smtClean="0"/>
              <a:t>Process – Compilation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Translates </a:t>
            </a:r>
            <a:r>
              <a:rPr lang="en-US" dirty="0"/>
              <a:t>entire program to machine language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Completed only once (unless changes made to source code)</a:t>
            </a:r>
            <a:br>
              <a:rPr lang="en-US" dirty="0"/>
            </a:br>
            <a:r>
              <a:rPr lang="en-US" dirty="0" smtClean="0"/>
              <a:t>	</a:t>
            </a:r>
            <a:endParaRPr lang="en-US" dirty="0"/>
          </a:p>
          <a:p>
            <a:r>
              <a:rPr lang="en-US" dirty="0"/>
              <a:t>Must be recompiled to run on different OS’s</a:t>
            </a:r>
            <a:br>
              <a:rPr lang="en-US" dirty="0"/>
            </a:br>
            <a:endParaRPr lang="en-US" dirty="0"/>
          </a:p>
          <a:p>
            <a:r>
              <a:rPr lang="en-US" dirty="0"/>
              <a:t>Runs faster than interpreted language</a:t>
            </a:r>
            <a:br>
              <a:rPr lang="en-US" dirty="0"/>
            </a:br>
            <a:endParaRPr lang="en-US" dirty="0"/>
          </a:p>
          <a:p>
            <a:r>
              <a:rPr lang="en-US" dirty="0"/>
              <a:t>Examples:  C and C++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Compilation Process – </a:t>
            </a:r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line of source code is translated and then executed </a:t>
            </a:r>
            <a:r>
              <a:rPr lang="en-US" dirty="0" smtClean="0"/>
              <a:t>immediately</a:t>
            </a:r>
            <a:endParaRPr lang="en-US" dirty="0"/>
          </a:p>
          <a:p>
            <a:endParaRPr lang="en-US" dirty="0"/>
          </a:p>
          <a:p>
            <a:r>
              <a:rPr lang="en-US" dirty="0"/>
              <a:t>Takes place while </a:t>
            </a:r>
            <a:r>
              <a:rPr lang="en-US" dirty="0" smtClean="0"/>
              <a:t>program </a:t>
            </a:r>
            <a:r>
              <a:rPr lang="en-US" dirty="0"/>
              <a:t>is running (</a:t>
            </a:r>
            <a:r>
              <a:rPr lang="en-US" b="1" dirty="0"/>
              <a:t>slow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Program reinterpreted whenever run</a:t>
            </a:r>
          </a:p>
          <a:p>
            <a:endParaRPr lang="en-US" dirty="0"/>
          </a:p>
          <a:p>
            <a:r>
              <a:rPr lang="en-US" dirty="0"/>
              <a:t>Examples:  HTML, LISP, Forth usually interpreted</a:t>
            </a:r>
          </a:p>
        </p:txBody>
      </p:sp>
    </p:spTree>
    <p:extLst>
      <p:ext uri="{BB962C8B-B14F-4D97-AF65-F5344CB8AC3E}">
        <p14:creationId xmlns:p14="http://schemas.microsoft.com/office/powerpoint/2010/main" val="157130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Compilation Process – </a:t>
            </a:r>
            <a:r>
              <a:rPr lang="en-US" dirty="0" smtClean="0"/>
              <a:t>Hybrid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Includes parts of both </a:t>
            </a:r>
            <a:r>
              <a:rPr lang="en-US" b="1" dirty="0" smtClean="0"/>
              <a:t>compilation</a:t>
            </a:r>
            <a:r>
              <a:rPr lang="en-US" dirty="0" smtClean="0"/>
              <a:t> and </a:t>
            </a:r>
            <a:r>
              <a:rPr lang="en-US" b="1" dirty="0" smtClean="0"/>
              <a:t>interpretation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Program compiled into an intermediate </a:t>
            </a:r>
            <a:r>
              <a:rPr lang="en-US" dirty="0" smtClean="0"/>
              <a:t>form which is then </a:t>
            </a:r>
            <a:r>
              <a:rPr lang="en-US" dirty="0"/>
              <a:t>interpreted </a:t>
            </a:r>
            <a:r>
              <a:rPr lang="en-US" dirty="0" smtClean="0"/>
              <a:t>when </a:t>
            </a:r>
            <a:r>
              <a:rPr lang="en-US" dirty="0"/>
              <a:t>executed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Example:  Java</a:t>
            </a:r>
          </a:p>
        </p:txBody>
      </p:sp>
    </p:spTree>
    <p:extLst>
      <p:ext uri="{BB962C8B-B14F-4D97-AF65-F5344CB8AC3E}">
        <p14:creationId xmlns:p14="http://schemas.microsoft.com/office/powerpoint/2010/main" val="136534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2.5.1 Editor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enter in source code to create a text file with </a:t>
            </a:r>
            <a:r>
              <a:rPr lang="en-US" dirty="0" smtClean="0"/>
              <a:t>an appropriate extension such as </a:t>
            </a:r>
            <a:r>
              <a:rPr lang="en-US" b="1" dirty="0" smtClean="0"/>
              <a:t>.</a:t>
            </a:r>
            <a:r>
              <a:rPr lang="en-US" b="1" dirty="0" err="1" smtClean="0"/>
              <a:t>cpp</a:t>
            </a:r>
            <a:r>
              <a:rPr lang="en-US" dirty="0" smtClean="0"/>
              <a:t>, </a:t>
            </a:r>
            <a:r>
              <a:rPr lang="en-US" b="1" dirty="0" smtClean="0"/>
              <a:t>.h</a:t>
            </a:r>
            <a:r>
              <a:rPr lang="en-US" dirty="0" smtClean="0"/>
              <a:t>, or </a:t>
            </a:r>
            <a:r>
              <a:rPr lang="en-US" b="1" dirty="0" smtClean="0"/>
              <a:t>.c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dirty="0" smtClean="0"/>
              <a:t>Integrated </a:t>
            </a:r>
            <a:r>
              <a:rPr lang="en-US" b="1" dirty="0"/>
              <a:t>Development </a:t>
            </a:r>
            <a:r>
              <a:rPr lang="en-US" b="1" dirty="0" smtClean="0"/>
              <a:t>Environment</a:t>
            </a:r>
            <a:r>
              <a:rPr lang="en-US" dirty="0" smtClean="0"/>
              <a:t> (</a:t>
            </a:r>
            <a:r>
              <a:rPr lang="en-US" b="1" dirty="0"/>
              <a:t>IDE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Includes a number of development tools, including an editor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Editor often includes color coding </a:t>
            </a:r>
            <a:r>
              <a:rPr lang="en-US" dirty="0" smtClean="0"/>
              <a:t>keywords, automatic </a:t>
            </a:r>
            <a:r>
              <a:rPr lang="en-US" dirty="0"/>
              <a:t>text </a:t>
            </a:r>
            <a:r>
              <a:rPr lang="en-US" dirty="0" smtClean="0"/>
              <a:t>formatting, and </a:t>
            </a:r>
            <a:r>
              <a:rPr lang="en-US" dirty="0" err="1" smtClean="0"/>
              <a:t>intellisense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0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2.5.2 Preprocessor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step in translation process after entering source code 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Identifies </a:t>
            </a:r>
            <a:r>
              <a:rPr lang="en-US" dirty="0"/>
              <a:t>special commands within your code (</a:t>
            </a:r>
            <a:r>
              <a:rPr lang="en-US" b="1" dirty="0"/>
              <a:t>preprocessor directives</a:t>
            </a:r>
            <a:r>
              <a:rPr lang="en-US" dirty="0"/>
              <a:t>) and performs the tasks specified by the directives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Preprocessor </a:t>
            </a:r>
            <a:r>
              <a:rPr lang="en-US" dirty="0"/>
              <a:t>directives begin with pound (</a:t>
            </a:r>
            <a:r>
              <a:rPr lang="en-US" b="1" dirty="0"/>
              <a:t>#</a:t>
            </a:r>
            <a:r>
              <a:rPr lang="en-US" dirty="0"/>
              <a:t>) sign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Examples</a:t>
            </a:r>
            <a:r>
              <a:rPr lang="en-US" dirty="0"/>
              <a:t>: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71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2.5.3 Language Translator – Compiler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Follows </a:t>
            </a:r>
            <a:r>
              <a:rPr lang="en-US" b="1" dirty="0"/>
              <a:t>preprocessor</a:t>
            </a:r>
            <a:r>
              <a:rPr lang="en-US" dirty="0"/>
              <a:t> stage</a:t>
            </a:r>
            <a:br>
              <a:rPr lang="en-US" dirty="0"/>
            </a:br>
            <a:endParaRPr lang="en-US" dirty="0"/>
          </a:p>
          <a:p>
            <a:r>
              <a:rPr lang="en-US" dirty="0"/>
              <a:t>Translates or converts the source code into object code </a:t>
            </a:r>
            <a:br>
              <a:rPr lang="en-US" dirty="0"/>
            </a:br>
            <a:endParaRPr lang="en-US" dirty="0"/>
          </a:p>
          <a:p>
            <a:pPr lvl="1"/>
            <a:r>
              <a:rPr lang="en-US" b="1" dirty="0"/>
              <a:t>Object code</a:t>
            </a:r>
            <a:r>
              <a:rPr lang="en-US" dirty="0"/>
              <a:t> - mostly machine code understandable by CPU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Stored in an object file 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Binary file - extension </a:t>
            </a:r>
            <a:r>
              <a:rPr lang="en-US" b="1" dirty="0"/>
              <a:t>.</a:t>
            </a:r>
            <a:r>
              <a:rPr lang="en-US" b="1" dirty="0" err="1"/>
              <a:t>obj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12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2.5.4 Linker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Combines object files into one executable file</a:t>
            </a:r>
          </a:p>
          <a:p>
            <a:pPr lvl="1"/>
            <a:r>
              <a:rPr lang="en-US" dirty="0"/>
              <a:t>File extension (under Windows</a:t>
            </a:r>
            <a:r>
              <a:rPr lang="en-US" dirty="0" smtClean="0"/>
              <a:t>) </a:t>
            </a:r>
            <a:r>
              <a:rPr lang="en-US" dirty="0"/>
              <a:t>–</a:t>
            </a:r>
            <a:r>
              <a:rPr lang="en-US" dirty="0" smtClean="0"/>
              <a:t> </a:t>
            </a:r>
            <a:r>
              <a:rPr lang="en-US" b="1" dirty="0" smtClean="0"/>
              <a:t>.exe</a:t>
            </a:r>
            <a:endParaRPr lang="en-US" b="1" dirty="0"/>
          </a:p>
          <a:p>
            <a:endParaRPr lang="en-US" dirty="0"/>
          </a:p>
          <a:p>
            <a:pPr lvl="1"/>
            <a:r>
              <a:rPr lang="en-US" dirty="0" smtClean="0"/>
              <a:t>Executable </a:t>
            </a:r>
            <a:r>
              <a:rPr lang="en-US" dirty="0"/>
              <a:t>file can be </a:t>
            </a:r>
            <a:r>
              <a:rPr lang="en-US" dirty="0" smtClean="0"/>
              <a:t>run on the operating system it was compiled for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2.5.4 Compilation Process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470" y="1245182"/>
            <a:ext cx="8321761" cy="4877223"/>
          </a:xfrm>
        </p:spPr>
      </p:pic>
    </p:spTree>
    <p:extLst>
      <p:ext uri="{BB962C8B-B14F-4D97-AF65-F5344CB8AC3E}">
        <p14:creationId xmlns:p14="http://schemas.microsoft.com/office/powerpoint/2010/main" val="3956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2.6 Program Development in Visual Studio (VS)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Suite of tools to facilitate programming </a:t>
            </a:r>
            <a:r>
              <a:rPr lang="en-US" dirty="0" smtClean="0"/>
              <a:t>activities</a:t>
            </a:r>
          </a:p>
          <a:p>
            <a:endParaRPr lang="en-US" dirty="0"/>
          </a:p>
          <a:p>
            <a:r>
              <a:rPr lang="en-US" dirty="0"/>
              <a:t>Support for writing programs in C++, C</a:t>
            </a:r>
            <a:r>
              <a:rPr lang="en-US" dirty="0" smtClean="0"/>
              <a:t>, </a:t>
            </a:r>
            <a:r>
              <a:rPr lang="en-US" dirty="0"/>
              <a:t>C#, </a:t>
            </a:r>
            <a:r>
              <a:rPr lang="en-US" dirty="0" smtClean="0"/>
              <a:t>and Python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Builds apps for Windows, mobile devices, and </a:t>
            </a:r>
            <a:r>
              <a:rPr lang="en-US" dirty="0" smtClean="0"/>
              <a:t>Websites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Example of an IDE</a:t>
            </a:r>
          </a:p>
          <a:p>
            <a:pPr lvl="1"/>
            <a:r>
              <a:rPr lang="en-US" dirty="0"/>
              <a:t>Includes editor </a:t>
            </a:r>
          </a:p>
          <a:p>
            <a:pPr lvl="1"/>
            <a:r>
              <a:rPr lang="en-US" dirty="0"/>
              <a:t>Language translator</a:t>
            </a:r>
          </a:p>
          <a:p>
            <a:pPr lvl="1"/>
            <a:r>
              <a:rPr lang="en-US" dirty="0" smtClean="0"/>
              <a:t>Debugger</a:t>
            </a:r>
          </a:p>
          <a:p>
            <a:pPr lvl="1"/>
            <a:r>
              <a:rPr lang="en-US" dirty="0" smtClean="0"/>
              <a:t>and much, much more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9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 Problem Solving 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Crucial to clearly understand the problem</a:t>
            </a:r>
          </a:p>
          <a:p>
            <a:pPr lvl="1"/>
            <a:r>
              <a:rPr lang="en-US" dirty="0"/>
              <a:t>Do first </a:t>
            </a:r>
          </a:p>
          <a:p>
            <a:pPr lvl="1"/>
            <a:r>
              <a:rPr lang="en-US" dirty="0"/>
              <a:t>Not always easy</a:t>
            </a:r>
          </a:p>
          <a:p>
            <a:pPr lvl="1"/>
            <a:r>
              <a:rPr lang="en-US" dirty="0"/>
              <a:t>Not always obvious</a:t>
            </a:r>
          </a:p>
          <a:p>
            <a:pPr lvl="1"/>
            <a:r>
              <a:rPr lang="en-US" dirty="0"/>
              <a:t>Takes practice</a:t>
            </a:r>
          </a:p>
          <a:p>
            <a:pPr lvl="1"/>
            <a:r>
              <a:rPr lang="en-US" dirty="0"/>
              <a:t>Having a problem solving strategy is helpful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Think </a:t>
            </a:r>
            <a:r>
              <a:rPr lang="en-US" dirty="0"/>
              <a:t>about how you solve problems (i.e., getting registered for classes, planning a party, going to school,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8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2.6.1 Using an Integrated Development Environment – 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61222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Components</a:t>
            </a:r>
          </a:p>
          <a:p>
            <a:pPr lvl="1"/>
            <a:r>
              <a:rPr lang="en-US" b="1" dirty="0" smtClean="0"/>
              <a:t>Solution</a:t>
            </a:r>
          </a:p>
          <a:p>
            <a:pPr lvl="2"/>
            <a:r>
              <a:rPr lang="en-US" dirty="0" smtClean="0"/>
              <a:t>includes </a:t>
            </a:r>
            <a:r>
              <a:rPr lang="en-US" dirty="0"/>
              <a:t>one or more projects </a:t>
            </a:r>
          </a:p>
          <a:p>
            <a:pPr lvl="1"/>
            <a:r>
              <a:rPr lang="en-US" b="1" dirty="0" smtClean="0"/>
              <a:t>Project</a:t>
            </a:r>
          </a:p>
          <a:p>
            <a:pPr lvl="2"/>
            <a:r>
              <a:rPr lang="en-US" dirty="0" smtClean="0"/>
              <a:t>encapsulates </a:t>
            </a:r>
            <a:r>
              <a:rPr lang="en-US" dirty="0"/>
              <a:t>one or more source code </a:t>
            </a:r>
            <a:r>
              <a:rPr lang="en-US" dirty="0" smtClean="0"/>
              <a:t>files</a:t>
            </a:r>
          </a:p>
          <a:p>
            <a:pPr lvl="2"/>
            <a:r>
              <a:rPr lang="en-US" dirty="0" smtClean="0"/>
              <a:t>each </a:t>
            </a:r>
            <a:r>
              <a:rPr lang="en-US" dirty="0"/>
              <a:t>project represents one complete program</a:t>
            </a:r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701" y="3845966"/>
            <a:ext cx="6047299" cy="2389188"/>
          </a:xfrm>
        </p:spPr>
      </p:pic>
    </p:spTree>
    <p:extLst>
      <p:ext uri="{BB962C8B-B14F-4D97-AF65-F5344CB8AC3E}">
        <p14:creationId xmlns:p14="http://schemas.microsoft.com/office/powerpoint/2010/main" val="248710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2.7 Running the Program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smtClean="0"/>
              <a:t>.exe </a:t>
            </a:r>
            <a:r>
              <a:rPr lang="en-US" dirty="0"/>
              <a:t>file from </a:t>
            </a:r>
            <a:r>
              <a:rPr lang="en-US" dirty="0" smtClean="0"/>
              <a:t>Windows</a:t>
            </a:r>
            <a:endParaRPr lang="en-US" dirty="0"/>
          </a:p>
          <a:p>
            <a:pPr lvl="1"/>
            <a:r>
              <a:rPr lang="en-US" dirty="0"/>
              <a:t>Double-click on the file from Windows Explorer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Run from the Command </a:t>
            </a:r>
            <a:r>
              <a:rPr lang="en-US" dirty="0" smtClean="0"/>
              <a:t>Prompt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Run from within IDE (easiest method)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2.8.1 Syntax Error - Definition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Syntax error </a:t>
            </a:r>
            <a:r>
              <a:rPr lang="en-US" dirty="0"/>
              <a:t>–problem with mechanics of the statement(s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lvl="1"/>
            <a:r>
              <a:rPr lang="en-US" dirty="0"/>
              <a:t>Examples – spelling a keyword wrong, missing a semicolon, etc.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Executable can’t be created until all syntax errors are corrected 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Found during the </a:t>
            </a:r>
            <a:r>
              <a:rPr lang="en-US" b="1" dirty="0"/>
              <a:t>compilation</a:t>
            </a:r>
            <a:r>
              <a:rPr lang="en-US" dirty="0"/>
              <a:t> process</a:t>
            </a:r>
          </a:p>
          <a:p>
            <a:endParaRPr lang="en-US" dirty="0"/>
          </a:p>
          <a:p>
            <a:pPr lvl="1"/>
            <a:r>
              <a:rPr lang="en-US" dirty="0"/>
              <a:t>Identified and displayed by the compiler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7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2.8.1 Syntax Error - </a:t>
            </a:r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Compiler determines severity of the syntax error</a:t>
            </a:r>
          </a:p>
          <a:p>
            <a:pPr lvl="1"/>
            <a:r>
              <a:rPr lang="en-US" dirty="0"/>
              <a:t>Includes minor errors - compiler flags error as a </a:t>
            </a:r>
            <a:r>
              <a:rPr lang="en-US" b="1" dirty="0" smtClean="0"/>
              <a:t>warning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Program still compiles, but may or may not run correctly</a:t>
            </a:r>
          </a:p>
          <a:p>
            <a:r>
              <a:rPr lang="en-US" dirty="0"/>
              <a:t>Tips:</a:t>
            </a:r>
          </a:p>
          <a:p>
            <a:pPr lvl="1"/>
            <a:r>
              <a:rPr lang="en-US" dirty="0"/>
              <a:t>Remove all warnings as well as errors before running your program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Correct </a:t>
            </a:r>
            <a:r>
              <a:rPr lang="en-US" dirty="0"/>
              <a:t>the first error or warning in the compiler generated list and re-compile before going on to next error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4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2.8.2 Linker Error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Linker error</a:t>
            </a:r>
            <a:r>
              <a:rPr lang="en-US" dirty="0"/>
              <a:t> </a:t>
            </a:r>
            <a:r>
              <a:rPr lang="en-US" dirty="0" smtClean="0"/>
              <a:t>– identified </a:t>
            </a:r>
            <a:r>
              <a:rPr lang="en-US" dirty="0"/>
              <a:t>by the linker during the </a:t>
            </a:r>
            <a:r>
              <a:rPr lang="en-US" b="1" dirty="0"/>
              <a:t>build</a:t>
            </a:r>
            <a:r>
              <a:rPr lang="en-US" dirty="0"/>
              <a:t> process</a:t>
            </a:r>
          </a:p>
          <a:p>
            <a:pPr lvl="1"/>
            <a:r>
              <a:rPr lang="en-US" dirty="0"/>
              <a:t>Error messages often cryptic and hard to understand</a:t>
            </a:r>
          </a:p>
          <a:p>
            <a:endParaRPr lang="en-US" dirty="0"/>
          </a:p>
          <a:p>
            <a:pPr lvl="1"/>
            <a:r>
              <a:rPr lang="en-US" dirty="0"/>
              <a:t>Show up when you start writing your own functions 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Can’t create an executable file until corrected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42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2.8.3 Run-Time Error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Run-time error</a:t>
            </a:r>
            <a:r>
              <a:rPr lang="en-US" dirty="0"/>
              <a:t> – program  suddenly terminates during execution</a:t>
            </a:r>
          </a:p>
          <a:p>
            <a:pPr lvl="1"/>
            <a:r>
              <a:rPr lang="en-US" dirty="0"/>
              <a:t>Wide range of causes - including dividing by </a:t>
            </a:r>
            <a:r>
              <a:rPr lang="en-US" dirty="0" smtClean="0"/>
              <a:t>zero</a:t>
            </a:r>
            <a:endParaRPr lang="en-US" dirty="0"/>
          </a:p>
          <a:p>
            <a:pPr lvl="1"/>
            <a:r>
              <a:rPr lang="en-US" dirty="0"/>
              <a:t>Debugger can help find or isolate the error</a:t>
            </a:r>
          </a:p>
          <a:p>
            <a:pPr lvl="2"/>
            <a:r>
              <a:rPr lang="en-US" b="1" dirty="0"/>
              <a:t>Debugger</a:t>
            </a:r>
            <a:r>
              <a:rPr lang="en-US" dirty="0"/>
              <a:t> - set of tools programmer uses</a:t>
            </a:r>
            <a:br>
              <a:rPr lang="en-US" dirty="0"/>
            </a:br>
            <a:r>
              <a:rPr lang="en-US" dirty="0"/>
              <a:t>to locate errors (or bugs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b="1" dirty="0"/>
              <a:t>Bug</a:t>
            </a:r>
            <a:r>
              <a:rPr lang="en-US" dirty="0"/>
              <a:t> - another term used for a program error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219" y="2185069"/>
            <a:ext cx="5153214" cy="4059898"/>
          </a:xfr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020" y="1262191"/>
            <a:ext cx="2084347" cy="2443162"/>
          </a:xfrm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322069" y="1638683"/>
            <a:ext cx="304763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 smtClean="0">
                <a:solidFill>
                  <a:srgbClr val="008000"/>
                </a:solidFill>
                <a:latin typeface="Arial" panose="020B0604020202020204" pitchFamily="34" charset="0"/>
              </a:rPr>
              <a:t>Grace Hopper</a:t>
            </a:r>
            <a:endParaRPr lang="en-US" altLang="en-US" sz="2000" dirty="0" smtClean="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61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2.8.4 Logic Error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Logic error</a:t>
            </a:r>
            <a:r>
              <a:rPr lang="en-US" dirty="0"/>
              <a:t> – program compiles, links, and runs to completion but doesn’t produce correct results</a:t>
            </a:r>
          </a:p>
          <a:p>
            <a:pPr lvl="1"/>
            <a:r>
              <a:rPr lang="en-US" dirty="0"/>
              <a:t>Most difficult type of error to find 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Debugger helpful to locate logic errors</a:t>
            </a:r>
          </a:p>
          <a:p>
            <a:endParaRPr lang="en-US" dirty="0"/>
          </a:p>
          <a:p>
            <a:pPr lvl="1"/>
            <a:r>
              <a:rPr lang="en-US" b="1" dirty="0"/>
              <a:t>Stepwise refinement</a:t>
            </a:r>
            <a:r>
              <a:rPr lang="en-US" dirty="0"/>
              <a:t> </a:t>
            </a:r>
            <a:r>
              <a:rPr lang="en-US" dirty="0" smtClean="0"/>
              <a:t>will help narrow down the </a:t>
            </a:r>
            <a:r>
              <a:rPr lang="en-US" dirty="0"/>
              <a:t>place where the error was </a:t>
            </a:r>
            <a:r>
              <a:rPr lang="en-US" dirty="0" smtClean="0"/>
              <a:t>introduced (because each module should be thoroughly tested)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1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2.9 Desk Checking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 out by hand (on paper) overall flow and results of the program BEFORE running it</a:t>
            </a:r>
          </a:p>
          <a:p>
            <a:pPr lvl="1"/>
            <a:r>
              <a:rPr lang="en-US" dirty="0"/>
              <a:t>Aids in finding various bugs and problems in the source code BEFORE they enter into the compilation of your program</a:t>
            </a:r>
          </a:p>
          <a:p>
            <a:endParaRPr lang="en-US" dirty="0"/>
          </a:p>
          <a:p>
            <a:pPr lvl="1"/>
            <a:r>
              <a:rPr lang="en-US" dirty="0"/>
              <a:t>Excellent tool to use in locating errors</a:t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en-US" b="1" dirty="0"/>
              <a:t>Always verify your results</a:t>
            </a:r>
          </a:p>
        </p:txBody>
      </p:sp>
    </p:spTree>
    <p:extLst>
      <p:ext uri="{BB962C8B-B14F-4D97-AF65-F5344CB8AC3E}">
        <p14:creationId xmlns:p14="http://schemas.microsoft.com/office/powerpoint/2010/main" val="16369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2.11 Debugging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Process of removing </a:t>
            </a:r>
            <a:r>
              <a:rPr lang="en-US" b="1" dirty="0"/>
              <a:t>run-time</a:t>
            </a:r>
            <a:r>
              <a:rPr lang="en-US" dirty="0"/>
              <a:t> and </a:t>
            </a:r>
            <a:r>
              <a:rPr lang="en-US" b="1" dirty="0"/>
              <a:t>logic</a:t>
            </a:r>
            <a:r>
              <a:rPr lang="en-US" dirty="0"/>
              <a:t> errors</a:t>
            </a:r>
          </a:p>
          <a:p>
            <a:pPr lvl="1"/>
            <a:r>
              <a:rPr lang="en-US" dirty="0"/>
              <a:t>Many tools available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Integrated into the IDE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Won’t </a:t>
            </a:r>
            <a:r>
              <a:rPr lang="en-US" dirty="0" smtClean="0"/>
              <a:t>find </a:t>
            </a:r>
            <a:r>
              <a:rPr lang="en-US" dirty="0"/>
              <a:t>the errors for you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Debugging tools only </a:t>
            </a:r>
            <a:r>
              <a:rPr lang="en-US" b="1" dirty="0"/>
              <a:t>help</a:t>
            </a:r>
            <a:r>
              <a:rPr lang="en-US" dirty="0"/>
              <a:t> find logic and run-time errors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Syntax and linker errors must be corrected before using debugging tools</a:t>
            </a:r>
            <a:br>
              <a:rPr lang="en-US" dirty="0"/>
            </a:br>
            <a:endParaRPr lang="en-US" dirty="0"/>
          </a:p>
          <a:p>
            <a:pPr lvl="1"/>
            <a:r>
              <a:rPr lang="en-US" sz="4800" b="1" dirty="0"/>
              <a:t>Extremely</a:t>
            </a:r>
            <a:r>
              <a:rPr lang="en-US" dirty="0"/>
              <a:t> important to learn how to use the debugger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26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2.2.1 Development Process – Step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1: Define the Problem</a:t>
            </a:r>
          </a:p>
          <a:p>
            <a:pPr lvl="1"/>
            <a:r>
              <a:rPr lang="en-US" dirty="0"/>
              <a:t>Determine what needs to be </a:t>
            </a:r>
            <a:r>
              <a:rPr lang="en-US" dirty="0" smtClean="0"/>
              <a:t>accomplished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 be very challenging to </a:t>
            </a:r>
            <a:r>
              <a:rPr lang="en-US" dirty="0" smtClean="0"/>
              <a:t>do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Crucial to get this </a:t>
            </a:r>
            <a:r>
              <a:rPr lang="en-US" dirty="0" smtClean="0"/>
              <a:t>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1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2.2.1 Development Process – Step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2: Requirement Specification </a:t>
            </a:r>
          </a:p>
          <a:p>
            <a:pPr lvl="1"/>
            <a:r>
              <a:rPr lang="en-US" dirty="0"/>
              <a:t>Remove ambiguities from the problem definition</a:t>
            </a:r>
          </a:p>
          <a:p>
            <a:endParaRPr lang="en-US" dirty="0"/>
          </a:p>
          <a:p>
            <a:pPr lvl="1"/>
            <a:r>
              <a:rPr lang="en-US" dirty="0"/>
              <a:t>Determine output or results</a:t>
            </a:r>
          </a:p>
          <a:p>
            <a:endParaRPr lang="en-US" dirty="0"/>
          </a:p>
          <a:p>
            <a:pPr lvl="1"/>
            <a:r>
              <a:rPr lang="en-US" dirty="0"/>
              <a:t>Determine input needed, along with its source – keyboard, file,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2.2.1 Development Process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Carefully consider need for one activity to be completed before beginning another</a:t>
            </a:r>
          </a:p>
          <a:p>
            <a:pPr lvl="1"/>
            <a:r>
              <a:rPr lang="en-US" dirty="0"/>
              <a:t>Before adding (</a:t>
            </a:r>
            <a:r>
              <a:rPr lang="en-US" b="1" dirty="0"/>
              <a:t>processing</a:t>
            </a:r>
            <a:r>
              <a:rPr lang="en-US" dirty="0"/>
              <a:t>) two numbers together need to </a:t>
            </a:r>
            <a:r>
              <a:rPr lang="en-US" b="1" dirty="0"/>
              <a:t>input</a:t>
            </a:r>
            <a:r>
              <a:rPr lang="en-US" dirty="0"/>
              <a:t> the numbers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Before displaying (</a:t>
            </a:r>
            <a:r>
              <a:rPr lang="en-US" b="1" dirty="0"/>
              <a:t>outputting</a:t>
            </a:r>
            <a:r>
              <a:rPr lang="en-US" dirty="0"/>
              <a:t>) the results, must first do the necessary processing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Many programs require each of the </a:t>
            </a:r>
            <a:r>
              <a:rPr lang="en-US" dirty="0"/>
              <a:t>three stages below </a:t>
            </a:r>
          </a:p>
          <a:p>
            <a:pPr marL="0" indent="0" algn="ctr">
              <a:buNone/>
            </a:pPr>
            <a:r>
              <a:rPr lang="en-US" b="1" dirty="0"/>
              <a:t>Input -&gt; Process -&gt; Output (IPO)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5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2.2.1 Development Process – Step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Step 3: Design </a:t>
            </a:r>
          </a:p>
          <a:p>
            <a:pPr lvl="1"/>
            <a:r>
              <a:rPr lang="en-US" dirty="0"/>
              <a:t>Develop an algorithm for a small piece of the problem or </a:t>
            </a:r>
            <a:r>
              <a:rPr lang="en-US" dirty="0" smtClean="0"/>
              <a:t>program</a:t>
            </a:r>
          </a:p>
          <a:p>
            <a:endParaRPr lang="en-US" dirty="0"/>
          </a:p>
          <a:p>
            <a:pPr lvl="1"/>
            <a:r>
              <a:rPr lang="en-US" dirty="0"/>
              <a:t>Guarantee you have sufficient detail to:</a:t>
            </a:r>
          </a:p>
          <a:p>
            <a:pPr lvl="2"/>
            <a:r>
              <a:rPr lang="en-US" dirty="0"/>
              <a:t>Account for all required input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Complete necessary processing steps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Generate the output or solution identified in the </a:t>
            </a:r>
            <a:r>
              <a:rPr lang="en-US" b="1" dirty="0"/>
              <a:t>Requirement Specification</a:t>
            </a:r>
            <a:r>
              <a:rPr lang="en-US" dirty="0"/>
              <a:t> (</a:t>
            </a:r>
            <a:r>
              <a:rPr lang="en-US" b="1" dirty="0"/>
              <a:t>Step 2</a:t>
            </a:r>
            <a:r>
              <a:rPr lang="en-US" dirty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41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2.2.1 Development Process – </a:t>
            </a:r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Algorithm</a:t>
            </a:r>
            <a:r>
              <a:rPr lang="en-US" dirty="0"/>
              <a:t> - finite set of instructions that leads to a solution</a:t>
            </a:r>
          </a:p>
          <a:p>
            <a:pPr lvl="2"/>
            <a:endParaRPr lang="en-US" dirty="0"/>
          </a:p>
          <a:p>
            <a:r>
              <a:rPr lang="en-US" b="1" dirty="0"/>
              <a:t>Desk checking</a:t>
            </a:r>
            <a:r>
              <a:rPr lang="en-US" dirty="0"/>
              <a:t> – verifying logic of proposed solution</a:t>
            </a:r>
          </a:p>
          <a:p>
            <a:pPr lvl="1"/>
            <a:r>
              <a:rPr lang="en-US" dirty="0"/>
              <a:t>Use sample data to validate or desk check results by hand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2.2.1 Development Process – Step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4: </a:t>
            </a:r>
            <a:r>
              <a:rPr lang="en-US" b="1" dirty="0" smtClean="0"/>
              <a:t>Implementation</a:t>
            </a:r>
          </a:p>
          <a:p>
            <a:endParaRPr lang="en-US" dirty="0"/>
          </a:p>
          <a:p>
            <a:pPr lvl="1"/>
            <a:r>
              <a:rPr lang="en-US" dirty="0" smtClean="0"/>
              <a:t>Write the source code based upon algorithm (</a:t>
            </a:r>
            <a:r>
              <a:rPr lang="en-US" b="1" dirty="0" smtClean="0"/>
              <a:t>pseudocode</a:t>
            </a:r>
            <a:r>
              <a:rPr lang="en-US" dirty="0" smtClean="0"/>
              <a:t>) designed in </a:t>
            </a:r>
            <a:r>
              <a:rPr lang="en-US" b="1" dirty="0" smtClean="0"/>
              <a:t>Step 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Avoid </a:t>
            </a:r>
            <a:r>
              <a:rPr lang="en-US" dirty="0"/>
              <a:t>temptation to write code before the pseudocode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3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++ Learn By Doing 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3AF7351-02A5-404D-A94C-3322180F8ACA}" vid="{46B47C52-33EB-4DA0-8742-54F0EDD6ABC9}"/>
    </a:ext>
  </a:extLst>
</a:theme>
</file>

<file path=ppt/theme/theme2.xml><?xml version="1.0" encoding="utf-8"?>
<a:theme xmlns:a="http://schemas.openxmlformats.org/drawingml/2006/main" name="C++ Learn By Doing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3AF7351-02A5-404D-A94C-3322180F8ACA}" vid="{AEC7D5BB-0486-484E-99ED-7334E9CD1CA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C++ Learn By Doing</Template>
  <TotalTime>92</TotalTime>
  <Words>1011</Words>
  <Application>Microsoft Office PowerPoint</Application>
  <PresentationFormat>Widescreen</PresentationFormat>
  <Paragraphs>256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Calibri Light</vt:lpstr>
      <vt:lpstr>Courier New</vt:lpstr>
      <vt:lpstr>Times New Roman</vt:lpstr>
      <vt:lpstr>C++ Learn By Doing Title Slide</vt:lpstr>
      <vt:lpstr>C++ Learn By Doing Slides</vt:lpstr>
      <vt:lpstr>Chapter 2  Program Design and Development</vt:lpstr>
      <vt:lpstr>2.1 Procedural Programming</vt:lpstr>
      <vt:lpstr>2.2 Problem Solving Overview</vt:lpstr>
      <vt:lpstr>2.2.1 Development Process – Step 1</vt:lpstr>
      <vt:lpstr>2.2.1 Development Process – Step 2</vt:lpstr>
      <vt:lpstr>2.2.1 Development Process</vt:lpstr>
      <vt:lpstr>2.2.1 Development Process – Step 3</vt:lpstr>
      <vt:lpstr>2.2.1 Development Process – Definitions</vt:lpstr>
      <vt:lpstr>2.2.1 Development Process – Step 4</vt:lpstr>
      <vt:lpstr>2.2.1 Development Process – Step 5</vt:lpstr>
      <vt:lpstr>2.2.1 Development Process – Step 6/7</vt:lpstr>
      <vt:lpstr>2.2.1 Development Process - Summary</vt:lpstr>
      <vt:lpstr>2.3 Algorithm Representation - Flowchart</vt:lpstr>
      <vt:lpstr>2.3 Algorithm Representation - Flowchart</vt:lpstr>
      <vt:lpstr>2.3 Algorithm Representation - Pseudocode</vt:lpstr>
      <vt:lpstr>2.3 Algorithm Representation - Pseudocode</vt:lpstr>
      <vt:lpstr>2.3.2 Translation Process</vt:lpstr>
      <vt:lpstr>2.4 Algorithm Development</vt:lpstr>
      <vt:lpstr>2.4.2 Stepwise Refinement</vt:lpstr>
      <vt:lpstr>2.5 Compilation Process</vt:lpstr>
      <vt:lpstr>2.5 Compilation Process – Compilation</vt:lpstr>
      <vt:lpstr>2.5 Compilation Process – Interpretation</vt:lpstr>
      <vt:lpstr>2.5 Compilation Process – Hybrid</vt:lpstr>
      <vt:lpstr>2.5.1 Editor</vt:lpstr>
      <vt:lpstr>2.5.2 Preprocessor</vt:lpstr>
      <vt:lpstr>2.5.3 Language Translator – Compiler</vt:lpstr>
      <vt:lpstr>2.5.4 Linker</vt:lpstr>
      <vt:lpstr>2.5.4 Compilation Process</vt:lpstr>
      <vt:lpstr>2.6 Program Development in Visual Studio (VS)</vt:lpstr>
      <vt:lpstr>2.6.1 Using an Integrated Development Environment – VS</vt:lpstr>
      <vt:lpstr>2.7 Running the Program</vt:lpstr>
      <vt:lpstr>2.8.1 Syntax Error - Definition</vt:lpstr>
      <vt:lpstr>2.8.1 Syntax Error - Tips</vt:lpstr>
      <vt:lpstr>2.8.2 Linker Error</vt:lpstr>
      <vt:lpstr>2.8.3 Run-Time Error</vt:lpstr>
      <vt:lpstr>2.8.4 Logic Error</vt:lpstr>
      <vt:lpstr>2.9 Desk Checking</vt:lpstr>
      <vt:lpstr>2.11 Debugging</vt:lpstr>
    </vt:vector>
  </TitlesOfParts>
  <Company>Oregon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 Program Design and Development</dc:title>
  <dc:creator>Troy Scevers</dc:creator>
  <cp:lastModifiedBy>Troy Scevers</cp:lastModifiedBy>
  <cp:revision>15</cp:revision>
  <dcterms:created xsi:type="dcterms:W3CDTF">2019-07-23T21:20:13Z</dcterms:created>
  <dcterms:modified xsi:type="dcterms:W3CDTF">2019-07-23T22:52:49Z</dcterms:modified>
</cp:coreProperties>
</file>