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62" r:id="rId5"/>
    <p:sldId id="261" r:id="rId6"/>
    <p:sldId id="260" r:id="rId7"/>
    <p:sldId id="259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70" r:id="rId17"/>
    <p:sldId id="271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77"/>
    <a:srgbClr val="224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8" autoAdjust="0"/>
    <p:restoredTop sz="92093" autoAdjust="0"/>
  </p:normalViewPr>
  <p:slideViewPr>
    <p:cSldViewPr snapToGrid="0">
      <p:cViewPr varScale="1">
        <p:scale>
          <a:sx n="106" d="100"/>
          <a:sy n="106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8280-87B7-4690-A0CB-496A71D7E9CF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38CD1-DF80-4523-BAC7-23550384E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1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Standard C++ header files are named without any extension. All older, non-current, header files as well as C header files, and user defined header files have the extension “.h”.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38CD1-DF80-4523-BAC7-23550384ED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Chapter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Title Here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616498" y="5505061"/>
            <a:ext cx="2141838" cy="120032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Todd Breedlove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Troy</a:t>
            </a:r>
            <a:r>
              <a:rPr lang="en-US" sz="2400" baseline="0" dirty="0" smtClean="0">
                <a:solidFill>
                  <a:srgbClr val="92D050"/>
                </a:solidFill>
              </a:rPr>
              <a:t> Scevers</a:t>
            </a:r>
          </a:p>
          <a:p>
            <a:r>
              <a:rPr lang="en-US" sz="2400" baseline="0" dirty="0" smtClean="0">
                <a:solidFill>
                  <a:srgbClr val="92D050"/>
                </a:solidFill>
              </a:rPr>
              <a:t>Randal L. Albert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1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104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9378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13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27744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Getting Started</a:t>
            </a:r>
            <a:br>
              <a:rPr lang="en-US" dirty="0" smtClean="0"/>
            </a:br>
            <a:r>
              <a:rPr lang="en-US" dirty="0" smtClean="0"/>
              <a:t>with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3.4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Function </a:t>
            </a:r>
            <a:r>
              <a:rPr lang="en-US" dirty="0" smtClean="0"/>
              <a:t>– Curly Braces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Curly braces</a:t>
            </a:r>
            <a:r>
              <a:rPr lang="en-US" dirty="0"/>
              <a:t> and </a:t>
            </a:r>
            <a:r>
              <a:rPr lang="en-US" b="1" dirty="0"/>
              <a:t>parentheses</a:t>
            </a:r>
            <a:r>
              <a:rPr lang="en-US" dirty="0"/>
              <a:t> always come in pairs</a:t>
            </a:r>
          </a:p>
          <a:p>
            <a:endParaRPr lang="en-US" dirty="0"/>
          </a:p>
          <a:p>
            <a:r>
              <a:rPr lang="en-US" b="1" dirty="0"/>
              <a:t>Curly braces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Group statements </a:t>
            </a:r>
            <a:r>
              <a:rPr lang="en-US" dirty="0" smtClean="0"/>
              <a:t>together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the beginning and ending of the function </a:t>
            </a:r>
            <a:r>
              <a:rPr lang="en-US" dirty="0" smtClean="0"/>
              <a:t>body (among other things)</a:t>
            </a:r>
          </a:p>
        </p:txBody>
      </p:sp>
    </p:spTree>
    <p:extLst>
      <p:ext uri="{BB962C8B-B14F-4D97-AF65-F5344CB8AC3E}">
        <p14:creationId xmlns:p14="http://schemas.microsoft.com/office/powerpoint/2010/main" val="11151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3.5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 smtClean="0"/>
              <a:t> Preprocessor Directive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Preprocessor directive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allows access to </a:t>
            </a:r>
            <a:r>
              <a:rPr lang="en-US" b="1" dirty="0"/>
              <a:t>predefined routines</a:t>
            </a:r>
            <a:r>
              <a:rPr lang="en-US" dirty="0"/>
              <a:t> in external or separate files </a:t>
            </a:r>
            <a:r>
              <a:rPr lang="en-US" dirty="0" smtClean="0"/>
              <a:t>– called </a:t>
            </a:r>
            <a:r>
              <a:rPr lang="en-US" b="1" dirty="0"/>
              <a:t>header files</a:t>
            </a:r>
          </a:p>
          <a:p>
            <a:endParaRPr lang="en-US" dirty="0" smtClean="0"/>
          </a:p>
          <a:p>
            <a:r>
              <a:rPr lang="en-US" b="1" dirty="0"/>
              <a:t>Predefined routine</a:t>
            </a:r>
          </a:p>
          <a:p>
            <a:pPr lvl="1"/>
            <a:r>
              <a:rPr lang="en-US" dirty="0"/>
              <a:t>Not part of the core language but an extension to the </a:t>
            </a:r>
            <a:r>
              <a:rPr lang="en-US" dirty="0" smtClean="0"/>
              <a:t>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3.5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Preprocessor Directive </a:t>
            </a:r>
            <a:r>
              <a:rPr lang="en-US" dirty="0" smtClean="0"/>
              <a:t>–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Two forms</a:t>
            </a:r>
            <a:r>
              <a:rPr lang="en-US" dirty="0"/>
              <a:t>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header_file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dirty="0" smtClean="0"/>
              <a:t>Looks </a:t>
            </a:r>
            <a:r>
              <a:rPr lang="en-US" dirty="0"/>
              <a:t>in the “include” directory specified by the </a:t>
            </a:r>
            <a:r>
              <a:rPr lang="en-US" dirty="0" smtClean="0"/>
              <a:t>compiler</a:t>
            </a:r>
          </a:p>
          <a:p>
            <a:pPr lvl="2"/>
            <a:r>
              <a:rPr lang="en-US" dirty="0"/>
              <a:t>Used with predefined header files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header_file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Looks </a:t>
            </a:r>
            <a:r>
              <a:rPr lang="en-US" dirty="0"/>
              <a:t>for the header file in a user specified </a:t>
            </a:r>
            <a:r>
              <a:rPr lang="en-US" dirty="0" smtClean="0"/>
              <a:t>location</a:t>
            </a:r>
            <a:endParaRPr lang="en-US" dirty="0"/>
          </a:p>
          <a:p>
            <a:pPr lvl="2"/>
            <a:r>
              <a:rPr lang="en-US" dirty="0"/>
              <a:t>Used with user defined header </a:t>
            </a:r>
            <a:r>
              <a:rPr lang="en-US" dirty="0" smtClean="0"/>
              <a:t>files</a:t>
            </a:r>
          </a:p>
          <a:p>
            <a:pPr lvl="2"/>
            <a:r>
              <a:rPr lang="en-US" dirty="0" smtClean="0"/>
              <a:t>Will be discussed further in Chapter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Preprocessor Directive </a:t>
            </a:r>
            <a:r>
              <a:rPr lang="en-US" dirty="0" smtClean="0"/>
              <a:t>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&lt;iostream&gt;</a:t>
            </a:r>
            <a:r>
              <a:rPr lang="en-US" dirty="0"/>
              <a:t> header file contains predefined input and output </a:t>
            </a:r>
            <a:r>
              <a:rPr lang="en-US" dirty="0" smtClean="0"/>
              <a:t>routines</a:t>
            </a:r>
          </a:p>
          <a:p>
            <a:endParaRPr lang="en-US" dirty="0" smtClean="0"/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Allows access to I/O routines</a:t>
            </a:r>
            <a:endParaRPr lang="en-US" altLang="en-US" sz="2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Outputs "Hello World!" to the screen</a:t>
            </a:r>
            <a:endParaRPr lang="en-US" altLang="en-US" sz="2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std::cout &lt;&lt;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World!"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8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3.5.1 Namespaces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endParaRPr lang="en-US" dirty="0"/>
          </a:p>
          <a:p>
            <a:pPr lvl="1"/>
            <a:r>
              <a:rPr lang="en-US" dirty="0"/>
              <a:t>Allows grouping or structuring related entities inside one category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is located in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” namespace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3.5.1 Namespaces – </a:t>
            </a:r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Ways to access routines in </a:t>
            </a:r>
            <a:r>
              <a:rPr lang="en-US" b="1" dirty="0"/>
              <a:t>namespaces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b="1" dirty="0"/>
              <a:t>Explicitly </a:t>
            </a:r>
            <a:r>
              <a:rPr lang="en-US" dirty="0" smtClean="0"/>
              <a:t>– requires </a:t>
            </a:r>
            <a:r>
              <a:rPr lang="en-US" dirty="0"/>
              <a:t>use of the namespace prefix every time a routine is used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::cout </a:t>
            </a:r>
            <a:r>
              <a:rPr lang="en-US" dirty="0">
                <a:solidFill>
                  <a:srgbClr val="00808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"Hello World!"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Using </a:t>
            </a:r>
            <a:r>
              <a:rPr lang="en-US" b="1" dirty="0" smtClean="0"/>
              <a:t>directive</a:t>
            </a:r>
            <a:r>
              <a:rPr lang="en-US" dirty="0"/>
              <a:t> </a:t>
            </a:r>
            <a:r>
              <a:rPr lang="en-US" dirty="0" smtClean="0"/>
              <a:t>– allows </a:t>
            </a:r>
            <a:r>
              <a:rPr lang="en-US" dirty="0"/>
              <a:t>access to all routines within a namespace</a:t>
            </a:r>
            <a:endParaRPr lang="en-US" b="1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using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std;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Using </a:t>
            </a:r>
            <a:r>
              <a:rPr lang="en-US" b="1" dirty="0" smtClean="0"/>
              <a:t>declaration</a:t>
            </a:r>
            <a:r>
              <a:rPr lang="en-US" dirty="0"/>
              <a:t> </a:t>
            </a:r>
            <a:r>
              <a:rPr lang="en-US" dirty="0" smtClean="0"/>
              <a:t>– allows </a:t>
            </a:r>
            <a:r>
              <a:rPr lang="en-US" dirty="0"/>
              <a:t>access to only those routines </a:t>
            </a:r>
            <a:r>
              <a:rPr lang="en-US" dirty="0" smtClean="0"/>
              <a:t>specified (preferred method)</a:t>
            </a:r>
            <a:endParaRPr lang="en-US" b="1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using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std::cout;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3.7 C The Differences – Comments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programmers are limited to the block style comment (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n-US" dirty="0"/>
              <a:t>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r>
              <a:rPr lang="en-US" dirty="0"/>
              <a:t>) with older compilers</a:t>
            </a:r>
          </a:p>
          <a:p>
            <a:endParaRPr lang="en-US" dirty="0"/>
          </a:p>
          <a:p>
            <a:r>
              <a:rPr lang="en-US" dirty="0"/>
              <a:t>Many new C compilers allow the use of the inline comment (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/>
              <a:t>) which has become part of </a:t>
            </a:r>
            <a:r>
              <a:rPr lang="en-US" dirty="0" smtClean="0"/>
              <a:t>the </a:t>
            </a:r>
            <a:r>
              <a:rPr lang="en-US" dirty="0"/>
              <a:t>C </a:t>
            </a:r>
            <a:r>
              <a:rPr lang="en-US" dirty="0" smtClean="0"/>
              <a:t>standard as of C99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5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3.7 C The Differences – Header Files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 uses different header files and routines for I/O</a:t>
            </a:r>
          </a:p>
          <a:p>
            <a:pPr lvl="1"/>
            <a:r>
              <a:rPr lang="en-US" b="1" dirty="0"/>
              <a:t>Namespaces</a:t>
            </a:r>
            <a:r>
              <a:rPr lang="en-US" dirty="0"/>
              <a:t> are not required to access predefined </a:t>
            </a:r>
            <a:r>
              <a:rPr lang="en-US" dirty="0" smtClean="0"/>
              <a:t>functions</a:t>
            </a:r>
          </a:p>
          <a:p>
            <a:endParaRPr lang="en-US" dirty="0"/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noProof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 </a:t>
            </a:r>
            <a:r>
              <a:rPr lang="en-US" altLang="en-US" sz="2800" noProof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Allows access to I/O routines</a:t>
            </a:r>
            <a:endParaRPr lang="en-US" altLang="en-US" sz="2800" noProof="1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800" noProof="1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 </a:t>
            </a: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800" noProof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2800" noProof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Outputs "Hello World!" to the screen</a:t>
            </a:r>
            <a:endParaRPr lang="en-US" altLang="en-US" sz="2800" noProof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 </a:t>
            </a:r>
            <a:r>
              <a:rPr lang="en-US" altLang="en-US" sz="2800" noProof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World!"</a:t>
            </a:r>
            <a:r>
              <a:rPr lang="en-US" altLang="en-US" sz="2800" noProof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800" noProof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2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8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C++ Basics – Reserved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is case sensitive</a:t>
            </a:r>
          </a:p>
          <a:p>
            <a:pPr lvl="1"/>
            <a:r>
              <a:rPr lang="en-US" b="1" dirty="0" smtClean="0"/>
              <a:t>Average</a:t>
            </a:r>
            <a:r>
              <a:rPr lang="en-US" dirty="0" smtClean="0"/>
              <a:t> </a:t>
            </a:r>
            <a:r>
              <a:rPr lang="en-US" dirty="0"/>
              <a:t>is different than </a:t>
            </a:r>
            <a:r>
              <a:rPr lang="en-US" b="1" dirty="0"/>
              <a:t>average</a:t>
            </a:r>
            <a:r>
              <a:rPr lang="en-US" dirty="0"/>
              <a:t> and </a:t>
            </a:r>
            <a:r>
              <a:rPr lang="en-US" b="1" dirty="0"/>
              <a:t>AVERAGE</a:t>
            </a:r>
          </a:p>
          <a:p>
            <a:endParaRPr lang="en-US" dirty="0"/>
          </a:p>
          <a:p>
            <a:r>
              <a:rPr lang="en-US" b="1" dirty="0" smtClean="0"/>
              <a:t>Reserved words</a:t>
            </a:r>
            <a:endParaRPr lang="en-US" dirty="0" smtClean="0"/>
          </a:p>
          <a:p>
            <a:pPr lvl="1"/>
            <a:r>
              <a:rPr lang="en-US" dirty="0" smtClean="0"/>
              <a:t>Identifiers </a:t>
            </a:r>
            <a:r>
              <a:rPr lang="en-US" dirty="0"/>
              <a:t>that have special meaning and are a part of the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/>
              <a:t>C++ reserved words are in lowercase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 C++ Basics – </a:t>
            </a:r>
            <a:r>
              <a:rPr lang="en-US" dirty="0" smtClean="0"/>
              <a:t>Statement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</a:t>
            </a:r>
            <a:r>
              <a:rPr lang="en-US" dirty="0"/>
              <a:t>statements terminated by a semicolon except:	 </a:t>
            </a:r>
          </a:p>
          <a:p>
            <a:pPr lvl="1"/>
            <a:r>
              <a:rPr lang="en-US" dirty="0"/>
              <a:t>Function headers</a:t>
            </a:r>
          </a:p>
          <a:p>
            <a:pPr lvl="1"/>
            <a:r>
              <a:rPr lang="en-US" dirty="0"/>
              <a:t>Preprocessor directives</a:t>
            </a:r>
          </a:p>
          <a:p>
            <a:pPr lvl="1"/>
            <a:r>
              <a:rPr lang="en-US" dirty="0"/>
              <a:t>Control statements</a:t>
            </a:r>
          </a:p>
          <a:p>
            <a:endParaRPr lang="en-US" dirty="0"/>
          </a:p>
          <a:p>
            <a:r>
              <a:rPr lang="en-US" b="1" dirty="0" smtClean="0"/>
              <a:t>Preprocessor directives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ommands </a:t>
            </a:r>
            <a:r>
              <a:rPr lang="en-US" dirty="0"/>
              <a:t>executed by the preprocessor</a:t>
            </a:r>
          </a:p>
          <a:p>
            <a:pPr lvl="1"/>
            <a:r>
              <a:rPr lang="en-US" dirty="0" smtClean="0"/>
              <a:t>Preprocessor </a:t>
            </a:r>
            <a:r>
              <a:rPr lang="en-US" dirty="0"/>
              <a:t>directives require the first character on the line to be a number sign (</a:t>
            </a:r>
            <a:r>
              <a:rPr lang="en-US" b="1" dirty="0"/>
              <a:t>#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9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Whitespace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Whitespace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mpty </a:t>
            </a:r>
            <a:r>
              <a:rPr lang="en-US" dirty="0"/>
              <a:t>or non-visible character (i.e., space or tab), including blank </a:t>
            </a:r>
            <a:r>
              <a:rPr lang="en-US" dirty="0" smtClean="0"/>
              <a:t>lines</a:t>
            </a:r>
          </a:p>
          <a:p>
            <a:endParaRPr lang="en-US" dirty="0"/>
          </a:p>
          <a:p>
            <a:r>
              <a:rPr lang="en-US" dirty="0"/>
              <a:t>Aids readability</a:t>
            </a:r>
          </a:p>
          <a:p>
            <a:pPr lvl="1"/>
            <a:r>
              <a:rPr lang="en-US" dirty="0" smtClean="0"/>
              <a:t>Readability </a:t>
            </a:r>
            <a:r>
              <a:rPr lang="en-US" dirty="0"/>
              <a:t>allows a program to be more easily modified and maintained</a:t>
            </a:r>
          </a:p>
          <a:p>
            <a:endParaRPr lang="en-US" dirty="0"/>
          </a:p>
          <a:p>
            <a:r>
              <a:rPr lang="en-US" dirty="0"/>
              <a:t>Most whitespace is ignored by the </a:t>
            </a:r>
            <a:r>
              <a:rPr lang="en-US" dirty="0" smtClean="0"/>
              <a:t>compiler</a:t>
            </a:r>
          </a:p>
          <a:p>
            <a:pPr lvl="1"/>
            <a:r>
              <a:rPr lang="en-US" dirty="0" smtClean="0"/>
              <a:t>Some whitespace is required by the translation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Whitespace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read example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	int 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main(){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0;}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Readable example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 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main ( )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0; 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44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Comments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Comments</a:t>
            </a:r>
          </a:p>
          <a:p>
            <a:pPr lvl="1"/>
            <a:r>
              <a:rPr lang="en-US" dirty="0" smtClean="0"/>
              <a:t>Lines of C++ code that are </a:t>
            </a:r>
            <a:r>
              <a:rPr lang="en-US" b="1" dirty="0" smtClean="0"/>
              <a:t>ignored</a:t>
            </a:r>
            <a:r>
              <a:rPr lang="en-US" dirty="0" smtClean="0"/>
              <a:t> by the compiler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Used </a:t>
            </a:r>
            <a:r>
              <a:rPr lang="en-US" dirty="0"/>
              <a:t>to document the source code for you or for other programmers</a:t>
            </a:r>
          </a:p>
          <a:p>
            <a:endParaRPr lang="en-US" dirty="0"/>
          </a:p>
          <a:p>
            <a:pPr lvl="1"/>
            <a:r>
              <a:rPr lang="en-US" dirty="0"/>
              <a:t>Aid in the </a:t>
            </a:r>
            <a:r>
              <a:rPr lang="en-US" b="1" dirty="0"/>
              <a:t>readability</a:t>
            </a:r>
            <a:r>
              <a:rPr lang="en-US" dirty="0"/>
              <a:t> and </a:t>
            </a:r>
            <a:r>
              <a:rPr lang="en-US" b="1" dirty="0"/>
              <a:t>maintainability</a:t>
            </a:r>
            <a:r>
              <a:rPr lang="en-US" dirty="0"/>
              <a:t> of source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Comments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Two forms</a:t>
            </a:r>
          </a:p>
          <a:p>
            <a:pPr lvl="1">
              <a:buClr>
                <a:srgbClr val="007A77"/>
              </a:buClr>
            </a:pP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// inline </a:t>
            </a:r>
            <a:r>
              <a:rPr lang="en-US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comment</a:t>
            </a:r>
          </a:p>
          <a:p>
            <a:pPr lvl="2">
              <a:buClr>
                <a:srgbClr val="007A77"/>
              </a:buClr>
            </a:pPr>
            <a:r>
              <a:rPr lang="en-US" dirty="0" smtClean="0"/>
              <a:t>An inline </a:t>
            </a:r>
            <a:r>
              <a:rPr lang="en-US" dirty="0"/>
              <a:t>comment </a:t>
            </a:r>
            <a:r>
              <a:rPr lang="en-US" dirty="0" smtClean="0"/>
              <a:t>starts at the 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//</a:t>
            </a:r>
            <a:r>
              <a:rPr lang="en-US" dirty="0" smtClean="0"/>
              <a:t> and goes to end of line</a:t>
            </a:r>
            <a:endParaRPr lang="en-US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vl="1"/>
            <a:endParaRPr lang="en-US" dirty="0" smtClean="0"/>
          </a:p>
          <a:p>
            <a:pPr lvl="1">
              <a:buClr>
                <a:srgbClr val="007A77"/>
              </a:buClr>
            </a:pP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/* block </a:t>
            </a:r>
            <a:endParaRPr lang="en-US" dirty="0" smtClean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457200" lvl="1" indent="0">
              <a:buClr>
                <a:srgbClr val="007A77"/>
              </a:buClr>
              <a:buNone/>
            </a:pP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comment */</a:t>
            </a:r>
          </a:p>
          <a:p>
            <a:pPr lvl="2">
              <a:buClr>
                <a:srgbClr val="007A77"/>
              </a:buClr>
            </a:pPr>
            <a:r>
              <a:rPr lang="en-US" dirty="0" smtClean="0"/>
              <a:t>A </a:t>
            </a:r>
            <a:r>
              <a:rPr lang="en-US" dirty="0"/>
              <a:t>block comment can span multiple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 Function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function (commonly referred to as </a:t>
            </a:r>
            <a:r>
              <a:rPr lang="en-US" b="1" dirty="0" smtClean="0"/>
              <a:t>“main”</a:t>
            </a:r>
            <a:r>
              <a:rPr lang="en-US" dirty="0" smtClean="0"/>
              <a:t>) </a:t>
            </a:r>
            <a:r>
              <a:rPr lang="en-US" dirty="0"/>
              <a:t>is the starting point of a C/C++ program</a:t>
            </a:r>
            <a:br>
              <a:rPr lang="en-US" dirty="0"/>
            </a:br>
            <a:endParaRPr lang="en-US" dirty="0"/>
          </a:p>
          <a:p>
            <a:r>
              <a:rPr lang="en-US" dirty="0"/>
              <a:t>Every C/C++ program will have </a:t>
            </a:r>
            <a:r>
              <a:rPr lang="en-US" b="1" dirty="0"/>
              <a:t>exactly one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</a:p>
          <a:p>
            <a:endParaRPr lang="en-US" dirty="0" smtClean="0"/>
          </a:p>
          <a:p>
            <a:r>
              <a:rPr lang="en-US" b="1" dirty="0" smtClean="0"/>
              <a:t>Function</a:t>
            </a:r>
            <a:endParaRPr lang="en-US" b="1" dirty="0"/>
          </a:p>
          <a:p>
            <a:pPr lvl="1"/>
            <a:r>
              <a:rPr lang="en-US" dirty="0"/>
              <a:t>A group of related statements that perform a specific task or job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3.4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Function </a:t>
            </a:r>
            <a:r>
              <a:rPr lang="en-US" dirty="0" smtClean="0"/>
              <a:t>– Function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Function </a:t>
            </a:r>
            <a:r>
              <a:rPr lang="en-US" b="1" dirty="0" smtClean="0"/>
              <a:t>header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line in a function definition</a:t>
            </a:r>
          </a:p>
          <a:p>
            <a:r>
              <a:rPr lang="en-US" b="1" dirty="0" smtClean="0"/>
              <a:t>Function definition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ombination </a:t>
            </a:r>
            <a:r>
              <a:rPr lang="en-US" dirty="0"/>
              <a:t>of the function header and a function </a:t>
            </a:r>
            <a:r>
              <a:rPr lang="en-US" dirty="0" smtClean="0"/>
              <a:t>body</a:t>
            </a:r>
          </a:p>
          <a:p>
            <a:r>
              <a:rPr lang="en-US" b="1" dirty="0" smtClean="0"/>
              <a:t>Function body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statements enclosed in curly braces</a:t>
            </a:r>
          </a:p>
          <a:p>
            <a:pPr marL="914400" lvl="2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en-US" sz="3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en-US" altLang="en-US" sz="3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header, no semicolon</a:t>
            </a:r>
            <a:endParaRPr lang="en-US" altLang="en-US" sz="3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en-US" sz="3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Start of function body</a:t>
            </a:r>
          </a:p>
          <a:p>
            <a:pPr marL="914400" lvl="2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914400" lvl="2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3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3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0; </a:t>
            </a:r>
            <a:r>
              <a:rPr lang="en-US" altLang="en-US" sz="3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C++ statement, requires semicolon</a:t>
            </a:r>
            <a:endParaRPr lang="en-US" altLang="en-US" sz="3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altLang="en-US" sz="3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of function body</a:t>
            </a:r>
            <a:endParaRPr lang="en-US" altLang="en-US" sz="3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++ Learn By Doing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F7351-02A5-404D-A94C-3322180F8ACA}" vid="{46B47C52-33EB-4DA0-8742-54F0EDD6ABC9}"/>
    </a:ext>
  </a:extLst>
</a:theme>
</file>

<file path=ppt/theme/theme2.xml><?xml version="1.0" encoding="utf-8"?>
<a:theme xmlns:a="http://schemas.openxmlformats.org/drawingml/2006/main" name="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F7351-02A5-404D-A94C-3322180F8ACA}" vid="{AEC7D5BB-0486-484E-99ED-7334E9CD1CA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 Learn By Doing</Template>
  <TotalTime>74</TotalTime>
  <Words>675</Words>
  <Application>Microsoft Office PowerPoint</Application>
  <PresentationFormat>Widescreen</PresentationFormat>
  <Paragraphs>136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Times New Roman</vt:lpstr>
      <vt:lpstr>C++ Learn By Doing Title Slide</vt:lpstr>
      <vt:lpstr>C++ Learn By Doing Slides</vt:lpstr>
      <vt:lpstr>Chapter 3  Getting Started with C++</vt:lpstr>
      <vt:lpstr>3.1 C++ Basics – Reserved Words</vt:lpstr>
      <vt:lpstr>3.1 C++ Basics – Statement Termination</vt:lpstr>
      <vt:lpstr>3.2 Whitespace – Definition</vt:lpstr>
      <vt:lpstr>3.2 Whitespace - Example</vt:lpstr>
      <vt:lpstr>3.3 Comments – Definition</vt:lpstr>
      <vt:lpstr>3.3 Comments – Example</vt:lpstr>
      <vt:lpstr>3.4 The main Function – Definition</vt:lpstr>
      <vt:lpstr>3.4 The main Function – Function Terminology</vt:lpstr>
      <vt:lpstr>3.4 The main Function – Curly Braces</vt:lpstr>
      <vt:lpstr>3.5 The #include Preprocessor Directive – Definition</vt:lpstr>
      <vt:lpstr>3.5 The #include Preprocessor Directive – Forms</vt:lpstr>
      <vt:lpstr>3.5 The #include Preprocessor Directive – Example</vt:lpstr>
      <vt:lpstr>3.5.1 Namespaces – Definition</vt:lpstr>
      <vt:lpstr>3.5.1 Namespaces – Forms</vt:lpstr>
      <vt:lpstr>3.7 C The Differences – Comments</vt:lpstr>
      <vt:lpstr>3.7 C The Differences – Header Files</vt:lpstr>
    </vt:vector>
  </TitlesOfParts>
  <Company>Oregon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Getting Started with C++</dc:title>
  <dc:creator>Troy Scevers</dc:creator>
  <cp:lastModifiedBy>Troy Scevers</cp:lastModifiedBy>
  <cp:revision>12</cp:revision>
  <dcterms:created xsi:type="dcterms:W3CDTF">2019-07-30T15:38:12Z</dcterms:created>
  <dcterms:modified xsi:type="dcterms:W3CDTF">2019-07-30T16:52:22Z</dcterms:modified>
</cp:coreProperties>
</file>