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1"/>
  </p:notesMasterIdLst>
  <p:sldIdLst>
    <p:sldId id="256" r:id="rId3"/>
    <p:sldId id="257" r:id="rId4"/>
    <p:sldId id="299" r:id="rId5"/>
    <p:sldId id="261" r:id="rId6"/>
    <p:sldId id="260" r:id="rId7"/>
    <p:sldId id="259" r:id="rId8"/>
    <p:sldId id="258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77"/>
    <a:srgbClr val="2248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8953" autoAdjust="0"/>
  </p:normalViewPr>
  <p:slideViewPr>
    <p:cSldViewPr snapToGrid="0">
      <p:cViewPr varScale="1">
        <p:scale>
          <a:sx n="102" d="100"/>
          <a:sy n="102" d="100"/>
        </p:scale>
        <p:origin x="8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D91CE-6B47-4D35-BDDD-9CB319B4035D}" type="datetimeFigureOut">
              <a:rPr lang="en-US" smtClean="0"/>
              <a:t>07/30/19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2BED6-28D6-4715-A6FD-A677C2F54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43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The ‘x’ and the ‘b’ in the hexadecimal and binary literals can either be lowercase or uppercase.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2BED6-28D6-4715-A6FD-A677C2F541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575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If a line of code is flagged by the compiler as having an error, but the line of code looks syntactically correct, look at the syntax of any #define constants in the statement.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2BED6-28D6-4715-A6FD-A677C2F5411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46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C++ is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case sensitive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Therefore, the escape sequences shown in Table 4.2.1 must be used as written.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2BED6-28D6-4715-A6FD-A677C2F5411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14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this point we strongly suggest all of your variable declarations are placed directly after the opening curly brace of main.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2BED6-28D6-4715-A6FD-A677C2F5411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32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Note: </a:t>
            </a:r>
            <a:r>
              <a:rPr lang="en-US" b="0" dirty="0" smtClean="0"/>
              <a:t>Last example shows initializing </a:t>
            </a:r>
            <a:r>
              <a:rPr lang="en-US" b="0" dirty="0" err="1" smtClean="0"/>
              <a:t>staff_salary</a:t>
            </a:r>
            <a:r>
              <a:rPr lang="en-US" b="0" dirty="0" smtClean="0"/>
              <a:t> from </a:t>
            </a:r>
            <a:r>
              <a:rPr lang="en-US" b="0" dirty="0" err="1" smtClean="0"/>
              <a:t>base_salary</a:t>
            </a:r>
            <a:r>
              <a:rPr lang="en-US" b="0" baseline="0" dirty="0" smtClean="0"/>
              <a:t>, which was defined on the previous line.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2BED6-28D6-4715-A6FD-A677C2F5411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96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null character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actually has the ASCII value of 0. Therefore, initializing a character to null is in essence initializing it to 0.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2BED6-28D6-4715-A6FD-A677C2F5411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465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Definition: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Boolean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value is either true or false.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2BED6-28D6-4715-A6FD-A677C2F5411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811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smallest data type that will work with the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2BED6-28D6-4715-A6FD-A677C2F5411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5206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Note:</a:t>
            </a:r>
            <a:r>
              <a:rPr lang="en-US" dirty="0" smtClean="0"/>
              <a:t> Either case will work for suffixes – but use capitals to avoid confusion between lower case l and a numeric 1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2BED6-28D6-4715-A6FD-A677C2F5411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685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A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constant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different than a variable in that it contains a value that cannot change during the execution of the program. Like a variable however, the compiler does indeed allocate the necessary memory.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Since the value of a constant can’t be changed, all constants are required to be initialized.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52BED6-28D6-4715-A6FD-A677C2F5411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795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5330" y="365125"/>
            <a:ext cx="11969578" cy="5038897"/>
          </a:xfrm>
          <a:prstGeom prst="rect">
            <a:avLst/>
          </a:prstGeom>
        </p:spPr>
        <p:txBody>
          <a:bodyPr/>
          <a:lstStyle>
            <a:lvl1pPr marL="0"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6600" b="1" kern="1200" baseline="0" dirty="0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Chapter 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Title Here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9616498" y="5505061"/>
            <a:ext cx="2141838" cy="1200329"/>
          </a:xfrm>
          <a:prstGeom prst="rect">
            <a:avLst/>
          </a:prstGeom>
          <a:noFill/>
          <a:ln w="2222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92D050"/>
                </a:solidFill>
              </a:rPr>
              <a:t>Todd Breedlove</a:t>
            </a:r>
          </a:p>
          <a:p>
            <a:r>
              <a:rPr lang="en-US" sz="2400" dirty="0" smtClean="0">
                <a:solidFill>
                  <a:srgbClr val="92D050"/>
                </a:solidFill>
              </a:rPr>
              <a:t>Troy</a:t>
            </a:r>
            <a:r>
              <a:rPr lang="en-US" sz="2400" baseline="0" dirty="0" smtClean="0">
                <a:solidFill>
                  <a:srgbClr val="92D050"/>
                </a:solidFill>
              </a:rPr>
              <a:t> Scevers</a:t>
            </a:r>
          </a:p>
          <a:p>
            <a:r>
              <a:rPr lang="en-US" sz="2400" baseline="0" dirty="0" smtClean="0">
                <a:solidFill>
                  <a:srgbClr val="92D050"/>
                </a:solidFill>
              </a:rPr>
              <a:t>Randal L. Albert</a:t>
            </a:r>
            <a:endParaRPr lang="en-US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519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07/30/19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00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975" y="1233745"/>
            <a:ext cx="5906278" cy="49432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07/30/19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6214186" y="1233744"/>
            <a:ext cx="5906278" cy="49432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71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5" y="205274"/>
            <a:ext cx="12036489" cy="84908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5" y="1221047"/>
            <a:ext cx="596226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5" y="2078929"/>
            <a:ext cx="5962262" cy="41107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07/30/19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2"/>
          <p:cNvSpPr>
            <a:spLocks noGrp="1"/>
          </p:cNvSpPr>
          <p:nvPr>
            <p:ph type="body" idx="13"/>
          </p:nvPr>
        </p:nvSpPr>
        <p:spPr>
          <a:xfrm>
            <a:off x="6158202" y="1221047"/>
            <a:ext cx="596226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4"/>
          </p:nvPr>
        </p:nvSpPr>
        <p:spPr>
          <a:xfrm>
            <a:off x="6158202" y="2078929"/>
            <a:ext cx="5962262" cy="41107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47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07/30/19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0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07/30/19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19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07/30/19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83975" y="1233745"/>
            <a:ext cx="5906278" cy="49432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6214186" y="1233744"/>
            <a:ext cx="5906278" cy="2442517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214186" y="3788229"/>
            <a:ext cx="5906278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091045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07/30/19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83975" y="1233744"/>
            <a:ext cx="12036489" cy="2442517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214186" y="3788229"/>
            <a:ext cx="5906278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5"/>
          </p:nvPr>
        </p:nvSpPr>
        <p:spPr>
          <a:xfrm>
            <a:off x="83975" y="3788229"/>
            <a:ext cx="5906278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93785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5C50-87AF-427D-8B87-E93DE224520C}" type="datetimeFigureOut">
              <a:rPr lang="en-US" smtClean="0"/>
              <a:t>07/30/19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C++: Learn By Doing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83975" y="1233744"/>
            <a:ext cx="12036489" cy="2442517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83975" y="3788229"/>
            <a:ext cx="12036489" cy="2388736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851324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4"/>
          <p:cNvSpPr txBox="1">
            <a:spLocks noChangeArrowheads="1"/>
          </p:cNvSpPr>
          <p:nvPr userDrawn="1"/>
        </p:nvSpPr>
        <p:spPr bwMode="auto">
          <a:xfrm>
            <a:off x="365125" y="5699125"/>
            <a:ext cx="2286000" cy="831850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7A77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7A77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7A77"/>
              </a:buClr>
              <a:buSzPct val="110000"/>
              <a:buChar char="•"/>
              <a:defRPr sz="2400">
                <a:solidFill>
                  <a:srgbClr val="007A77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7A77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92D050"/>
                </a:solidFill>
                <a:latin typeface="Times New Roman" panose="02020603050405020304" pitchFamily="18" charset="0"/>
              </a:rPr>
              <a:t>C++: LEARN BY DOING</a:t>
            </a:r>
          </a:p>
        </p:txBody>
      </p:sp>
    </p:spTree>
    <p:extLst>
      <p:ext uri="{BB962C8B-B14F-4D97-AF65-F5344CB8AC3E}">
        <p14:creationId xmlns:p14="http://schemas.microsoft.com/office/powerpoint/2010/main" val="2774477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alphaModFix amt="1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975" y="225161"/>
            <a:ext cx="12036489" cy="829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5" y="1191206"/>
            <a:ext cx="12036489" cy="49857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975" y="6356350"/>
            <a:ext cx="12518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65C50-87AF-427D-8B87-E93DE224520C}" type="datetimeFigureOut">
              <a:rPr lang="en-US" smtClean="0"/>
              <a:t>07/30/19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220" y="6356350"/>
            <a:ext cx="91346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C++: Learn By Doing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7722" y="6356350"/>
            <a:ext cx="12627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830FA-40DF-4F08-8EF1-D89F3668EBE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02637"/>
            <a:ext cx="12192000" cy="0"/>
          </a:xfrm>
          <a:prstGeom prst="line">
            <a:avLst/>
          </a:prstGeom>
          <a:ln w="209550" cmpd="sng">
            <a:gradFill>
              <a:gsLst>
                <a:gs pos="0">
                  <a:srgbClr val="22481D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0" y="1122782"/>
            <a:ext cx="12192000" cy="0"/>
          </a:xfrm>
          <a:prstGeom prst="line">
            <a:avLst/>
          </a:prstGeom>
          <a:ln w="95250" cmpd="sng">
            <a:gradFill>
              <a:gsLst>
                <a:gs pos="0">
                  <a:srgbClr val="22481D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5400000" scaled="1"/>
            </a:gra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983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70" r:id="rId7"/>
    <p:sldLayoutId id="2147483671" r:id="rId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0" fontAlgn="base" latinLnBrk="0" hangingPunct="0">
        <a:lnSpc>
          <a:spcPct val="90000"/>
        </a:lnSpc>
        <a:spcBef>
          <a:spcPct val="0"/>
        </a:spcBef>
        <a:spcAft>
          <a:spcPct val="0"/>
        </a:spcAft>
        <a:buNone/>
        <a:defRPr lang="en-US" sz="4400" b="1" kern="1200" dirty="0">
          <a:solidFill>
            <a:srgbClr val="007A7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1pPr>
      <a:lvl2pPr marL="6858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 smtClean="0">
          <a:solidFill>
            <a:srgbClr val="007A77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latinLnBrk="0" hangingPunct="0">
        <a:lnSpc>
          <a:spcPct val="9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lang="en-US" sz="3200" kern="1200" dirty="0">
          <a:solidFill>
            <a:srgbClr val="007A7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Literals, Variables,</a:t>
            </a:r>
            <a:br>
              <a:rPr lang="en-US" dirty="0" smtClean="0"/>
            </a:br>
            <a:r>
              <a:rPr lang="en-US" dirty="0" smtClean="0"/>
              <a:t>and Constants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04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4.3 Variable Declarations – </a:t>
            </a: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int</a:t>
            </a:r>
            <a:r>
              <a:rPr lang="en-US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salary;</a:t>
            </a:r>
            <a:r>
              <a:rPr lang="en-US" dirty="0"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// Notice the semicolon</a:t>
            </a:r>
            <a:endParaRPr lang="en-US" dirty="0" smtClean="0"/>
          </a:p>
          <a:p>
            <a:pPr lvl="1"/>
            <a:r>
              <a:rPr lang="en-US" dirty="0" smtClean="0"/>
              <a:t>Declares a single variable called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salary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age,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iq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shoe_size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; </a:t>
            </a:r>
            <a:r>
              <a:rPr lang="en-US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// </a:t>
            </a:r>
            <a:r>
              <a:rPr lang="en-US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Multiple declarations</a:t>
            </a:r>
            <a:endParaRPr lang="en-US" dirty="0" smtClean="0"/>
          </a:p>
          <a:p>
            <a:pPr lvl="1"/>
            <a:r>
              <a:rPr lang="en-US" dirty="0" smtClean="0"/>
              <a:t>Declares three variables called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iq</a:t>
            </a:r>
            <a:r>
              <a:rPr lang="en-US" dirty="0" smtClean="0"/>
              <a:t>, and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shoe_size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A variable declaration list must separate each variable by a comma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7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4.3.1 Variable’s Initial Value – 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Initialization</a:t>
            </a:r>
            <a:endParaRPr lang="en-US" dirty="0"/>
          </a:p>
          <a:p>
            <a:pPr lvl="1"/>
            <a:r>
              <a:rPr lang="en-US" dirty="0"/>
              <a:t>Process of giving a variable a value during its </a:t>
            </a:r>
            <a:r>
              <a:rPr lang="en-US" dirty="0" smtClean="0"/>
              <a:t>declaration</a:t>
            </a:r>
          </a:p>
          <a:p>
            <a:pPr lvl="1"/>
            <a:r>
              <a:rPr lang="en-US" dirty="0" smtClean="0"/>
              <a:t>Results in </a:t>
            </a:r>
            <a:r>
              <a:rPr lang="en-US" dirty="0"/>
              <a:t>the variable always being in a known state</a:t>
            </a:r>
          </a:p>
          <a:p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declared, </a:t>
            </a:r>
            <a:r>
              <a:rPr lang="en-US" dirty="0" smtClean="0"/>
              <a:t>a variable’s </a:t>
            </a:r>
            <a:r>
              <a:rPr lang="en-US" dirty="0"/>
              <a:t>initial value is unknown</a:t>
            </a:r>
          </a:p>
          <a:p>
            <a:r>
              <a:rPr lang="en-US" dirty="0"/>
              <a:t>Important to provide an initial value for all variables</a:t>
            </a:r>
            <a:br>
              <a:rPr lang="en-US" dirty="0"/>
            </a:br>
            <a:endParaRPr lang="en-US" dirty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int</a:t>
            </a:r>
            <a:r>
              <a:rPr lang="en-US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sum = 0;</a:t>
            </a:r>
            <a:endParaRPr lang="en-US" sz="4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int</a:t>
            </a:r>
            <a:r>
              <a:rPr lang="en-US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Calvins_age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= RETIREMENT_AGE</a:t>
            </a: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int</a:t>
            </a:r>
            <a:r>
              <a:rPr lang="en-US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base_salary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= 30000</a:t>
            </a:r>
            <a:r>
              <a:rPr lang="en-US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;</a:t>
            </a:r>
            <a:endParaRPr lang="en-US" dirty="0">
              <a:solidFill>
                <a:srgbClr val="0000FF"/>
              </a:solidFill>
              <a:latin typeface="Courier New" panose="02070309020205020404" pitchFamily="49" charset="0"/>
              <a:ea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int</a:t>
            </a:r>
            <a:r>
              <a:rPr lang="en-US" dirty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num_dependents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staff_salary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 = </a:t>
            </a:r>
            <a:r>
              <a:rPr lang="en-US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base_salary</a:t>
            </a: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;</a:t>
            </a:r>
            <a:endParaRPr lang="en-US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10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4.3.1 Variable’s Initial Value – </a:t>
            </a:r>
            <a:r>
              <a:rPr lang="en-US" dirty="0" smtClean="0"/>
              <a:t>Alternate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8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sum </a:t>
            </a: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( 0 );</a:t>
            </a:r>
            <a:endParaRPr lang="en-US" sz="2800" dirty="0" smtClean="0">
              <a:solidFill>
                <a:srgbClr val="0000FF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8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Calvins_age</a:t>
            </a: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( RETIREMENT_AGE);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solidFill>
                <a:srgbClr val="0000FF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a typeface="Times New Roman" panose="02020603050405020304" pitchFamily="18" charset="0"/>
                <a:cs typeface="Courier New" panose="02070309020205020404" pitchFamily="49" charset="0"/>
              </a:rPr>
              <a:t>Fully </a:t>
            </a:r>
            <a:r>
              <a:rPr lang="en-US" dirty="0">
                <a:ea typeface="Times New Roman" panose="02020603050405020304" pitchFamily="18" charset="0"/>
                <a:cs typeface="Courier New" panose="02070309020205020404" pitchFamily="49" charset="0"/>
              </a:rPr>
              <a:t>uniform type </a:t>
            </a:r>
            <a:r>
              <a:rPr lang="en-US" dirty="0" smtClean="0">
                <a:ea typeface="Times New Roman" panose="02020603050405020304" pitchFamily="18" charset="0"/>
                <a:cs typeface="Courier New" panose="02070309020205020404" pitchFamily="49" charset="0"/>
              </a:rPr>
              <a:t>initialization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ea typeface="Times New Roman" panose="02020603050405020304" pitchFamily="18" charset="0"/>
                <a:cs typeface="Courier New" panose="02070309020205020404" pitchFamily="49" charset="0"/>
              </a:rPr>
              <a:t>Introduced in C++11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 smtClean="0">
              <a:solidFill>
                <a:srgbClr val="0000FF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8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base_salary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 30000 };</a:t>
            </a:r>
            <a:endParaRPr lang="en-US" sz="2800" dirty="0" smtClean="0">
              <a:solidFill>
                <a:srgbClr val="0000FF"/>
              </a:solidFill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int</a:t>
            </a:r>
            <a:r>
              <a:rPr lang="en-US" sz="2800" dirty="0" smtClean="0">
                <a:solidFill>
                  <a:srgbClr val="008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num_dependents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staff_salary</a:t>
            </a:r>
            <a:r>
              <a:rPr lang="en-US" sz="2800" dirty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{ </a:t>
            </a:r>
            <a:r>
              <a:rPr lang="en-US" sz="2800" dirty="0" err="1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base_salary</a:t>
            </a:r>
            <a:r>
              <a:rPr lang="en-US" sz="2800" dirty="0" smtClean="0">
                <a:solidFill>
                  <a:schemeClr val="tx1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};</a:t>
            </a:r>
            <a:endParaRPr lang="en-US" sz="28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74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4.3.1 Variable’s Initial Value </a:t>
            </a:r>
            <a:r>
              <a:rPr lang="en-US" dirty="0" smtClean="0"/>
              <a:t>– Good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know the </a:t>
            </a:r>
            <a:r>
              <a:rPr lang="en-US" b="1" dirty="0"/>
              <a:t>state</a:t>
            </a:r>
            <a:r>
              <a:rPr lang="en-US" dirty="0"/>
              <a:t>, or value, of all variables  </a:t>
            </a:r>
          </a:p>
          <a:p>
            <a:endParaRPr lang="en-US" dirty="0"/>
          </a:p>
          <a:p>
            <a:r>
              <a:rPr lang="en-US" dirty="0"/>
              <a:t>Variables should always be </a:t>
            </a:r>
            <a:r>
              <a:rPr lang="en-US" b="1" dirty="0" smtClean="0"/>
              <a:t>initialized</a:t>
            </a:r>
          </a:p>
          <a:p>
            <a:endParaRPr lang="en-US" dirty="0"/>
          </a:p>
          <a:p>
            <a:r>
              <a:rPr lang="en-US" dirty="0"/>
              <a:t>Variables, even characters, are </a:t>
            </a:r>
            <a:r>
              <a:rPr lang="en-US" b="1" dirty="0"/>
              <a:t>usually initialized to 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75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4.3.2 Data Types –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Data type</a:t>
            </a:r>
            <a:endParaRPr lang="en-US" dirty="0"/>
          </a:p>
          <a:p>
            <a:pPr lvl="1"/>
            <a:r>
              <a:rPr lang="en-US" dirty="0"/>
              <a:t>Specifies how much memory a variable will take up in memory 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Indicates operations that can be performed  on the variable</a:t>
            </a:r>
          </a:p>
          <a:p>
            <a:endParaRPr lang="en-US" dirty="0"/>
          </a:p>
          <a:p>
            <a:r>
              <a:rPr lang="en-US" b="1" dirty="0"/>
              <a:t>Primitive data </a:t>
            </a:r>
            <a:r>
              <a:rPr lang="en-US" b="1" dirty="0" smtClean="0"/>
              <a:t>type</a:t>
            </a:r>
          </a:p>
          <a:p>
            <a:pPr lvl="1"/>
            <a:r>
              <a:rPr lang="en-US" dirty="0" smtClean="0"/>
              <a:t>Data </a:t>
            </a:r>
            <a:r>
              <a:rPr lang="en-US" dirty="0"/>
              <a:t>type whose definition is built into the language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40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4.3.2 Data Types </a:t>
            </a:r>
            <a:r>
              <a:rPr lang="en-US" dirty="0" smtClean="0"/>
              <a:t>– Selected Types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9394069"/>
              </p:ext>
            </p:extLst>
          </p:nvPr>
        </p:nvGraphicFramePr>
        <p:xfrm>
          <a:off x="945756" y="1348033"/>
          <a:ext cx="10312925" cy="524130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78848">
                  <a:extLst>
                    <a:ext uri="{9D8B030D-6E8A-4147-A177-3AD203B41FA5}">
                      <a16:colId xmlns:a16="http://schemas.microsoft.com/office/drawing/2014/main" val="2495641497"/>
                    </a:ext>
                  </a:extLst>
                </a:gridCol>
                <a:gridCol w="3369396">
                  <a:extLst>
                    <a:ext uri="{9D8B030D-6E8A-4147-A177-3AD203B41FA5}">
                      <a16:colId xmlns:a16="http://schemas.microsoft.com/office/drawing/2014/main" val="1372622327"/>
                    </a:ext>
                  </a:extLst>
                </a:gridCol>
                <a:gridCol w="1474111">
                  <a:extLst>
                    <a:ext uri="{9D8B030D-6E8A-4147-A177-3AD203B41FA5}">
                      <a16:colId xmlns:a16="http://schemas.microsoft.com/office/drawing/2014/main" val="1200909463"/>
                    </a:ext>
                  </a:extLst>
                </a:gridCol>
                <a:gridCol w="3790570">
                  <a:extLst>
                    <a:ext uri="{9D8B030D-6E8A-4147-A177-3AD203B41FA5}">
                      <a16:colId xmlns:a16="http://schemas.microsoft.com/office/drawing/2014/main" val="2548985995"/>
                    </a:ext>
                  </a:extLst>
                </a:gridCol>
              </a:tblGrid>
              <a:tr h="7861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C++ Data Type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Description of Data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Memory Allocated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Range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72371"/>
                  </a:ext>
                </a:extLst>
              </a:tr>
              <a:tr h="3930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char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Character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byte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-128 to 127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228484"/>
                  </a:ext>
                </a:extLst>
              </a:tr>
              <a:tr h="7861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int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Integer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bytes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–2,147,483,648 to 2,147,483,647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5735773"/>
                  </a:ext>
                </a:extLst>
              </a:tr>
              <a:tr h="7861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float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Floating point (decimal)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bytes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+/-3.4 x 10</a:t>
                      </a:r>
                      <a:r>
                        <a:rPr lang="en-US" sz="24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</a:t>
                      </a: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with 7 digits of accuracy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903387"/>
                  </a:ext>
                </a:extLst>
              </a:tr>
              <a:tr h="7861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double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Double precision floating point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 bytes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+/-1.7 x 10</a:t>
                      </a:r>
                      <a:r>
                        <a:rPr lang="en-US" sz="2400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308</a:t>
                      </a: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with 15 digits of accuracy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728162"/>
                  </a:ext>
                </a:extLst>
              </a:tr>
              <a:tr h="3930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bool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Boolean data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byte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true or false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443996"/>
                  </a:ext>
                </a:extLst>
              </a:tr>
              <a:tr h="6551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short (or short int) 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Smaller integer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bytes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–32,768 to 32,767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635804"/>
                  </a:ext>
                </a:extLst>
              </a:tr>
              <a:tr h="6551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long </a:t>
                      </a:r>
                      <a:r>
                        <a:rPr lang="en-US" sz="2000" dirty="0" err="1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long</a:t>
                      </a:r>
                      <a:r>
                        <a:rPr lang="en-US" sz="20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 (C++11)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Largest integer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 bytes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+/-9.22 x 10</a:t>
                      </a:r>
                      <a:r>
                        <a:rPr lang="en-US" sz="2400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5797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0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4.3.2 Data Types </a:t>
            </a:r>
            <a:r>
              <a:rPr lang="en-US" dirty="0" smtClean="0"/>
              <a:t>– Size of Integer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Size of an integer (</a:t>
            </a:r>
            <a:r>
              <a:rPr lang="en-US" dirty="0" smtClean="0"/>
              <a:t>int)</a:t>
            </a:r>
          </a:p>
          <a:p>
            <a:pPr lvl="1"/>
            <a:r>
              <a:rPr lang="en-US" dirty="0" smtClean="0"/>
              <a:t>Dependent </a:t>
            </a:r>
            <a:r>
              <a:rPr lang="en-US" dirty="0"/>
              <a:t>upon the </a:t>
            </a:r>
            <a:r>
              <a:rPr lang="en-US" dirty="0" smtClean="0"/>
              <a:t>compiler (usually 32 bit)</a:t>
            </a:r>
          </a:p>
          <a:p>
            <a:pPr lvl="1"/>
            <a:r>
              <a:rPr lang="en-US" dirty="0" smtClean="0"/>
              <a:t>Could be 16 bit – 64 bit</a:t>
            </a:r>
          </a:p>
          <a:p>
            <a:r>
              <a:rPr lang="en-US" dirty="0" smtClean="0"/>
              <a:t>If 32 bit integer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bit can have one of two </a:t>
            </a:r>
            <a:r>
              <a:rPr lang="en-US" dirty="0" smtClean="0"/>
              <a:t>values, a 0 or 1</a:t>
            </a:r>
          </a:p>
          <a:p>
            <a:pPr lvl="1"/>
            <a:r>
              <a:rPr lang="en-US" dirty="0" smtClean="0"/>
              <a:t>Leaving 2</a:t>
            </a:r>
            <a:r>
              <a:rPr lang="en-US" baseline="30000" dirty="0" smtClean="0"/>
              <a:t>32</a:t>
            </a:r>
            <a:r>
              <a:rPr lang="en-US" dirty="0" smtClean="0"/>
              <a:t> </a:t>
            </a:r>
            <a:r>
              <a:rPr lang="en-US" dirty="0"/>
              <a:t>different </a:t>
            </a:r>
            <a:r>
              <a:rPr lang="en-US" dirty="0" smtClean="0"/>
              <a:t>possibilities</a:t>
            </a:r>
          </a:p>
          <a:p>
            <a:r>
              <a:rPr lang="en-US" dirty="0"/>
              <a:t>Most significant bit is used as a sign bit</a:t>
            </a:r>
          </a:p>
          <a:p>
            <a:pPr lvl="1"/>
            <a:r>
              <a:rPr lang="en-US" dirty="0"/>
              <a:t>Zero meaning the number is </a:t>
            </a:r>
            <a:r>
              <a:rPr lang="en-US" dirty="0" smtClean="0"/>
              <a:t>positive</a:t>
            </a:r>
            <a:endParaRPr lang="en-US" dirty="0"/>
          </a:p>
          <a:p>
            <a:pPr lvl="1"/>
            <a:r>
              <a:rPr lang="en-US" dirty="0"/>
              <a:t>One means its </a:t>
            </a:r>
            <a:r>
              <a:rPr lang="en-US" dirty="0" smtClean="0"/>
              <a:t>negative</a:t>
            </a:r>
            <a:endParaRPr lang="en-US" dirty="0"/>
          </a:p>
          <a:p>
            <a:r>
              <a:rPr lang="en-US" dirty="0"/>
              <a:t>Therefore, left with 31 </a:t>
            </a:r>
            <a:r>
              <a:rPr lang="en-US" dirty="0" smtClean="0"/>
              <a:t>bits for data, </a:t>
            </a:r>
            <a:r>
              <a:rPr lang="en-US" dirty="0"/>
              <a:t>or 2</a:t>
            </a:r>
            <a:r>
              <a:rPr lang="en-US" baseline="30000" dirty="0"/>
              <a:t>31</a:t>
            </a:r>
            <a:r>
              <a:rPr lang="en-US" dirty="0"/>
              <a:t> different </a:t>
            </a:r>
            <a:r>
              <a:rPr lang="en-US" dirty="0" smtClean="0"/>
              <a:t>values</a:t>
            </a:r>
          </a:p>
          <a:p>
            <a:r>
              <a:rPr lang="en-US" dirty="0" smtClean="0"/>
              <a:t>This is how the range in previous slide was determined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90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4.3.2 Data Types – </a:t>
            </a:r>
            <a:r>
              <a:rPr lang="en-US" dirty="0" smtClean="0"/>
              <a:t>Unsigned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Unsigned prefix for integral data </a:t>
            </a:r>
            <a:r>
              <a:rPr lang="en-US" b="1" dirty="0" smtClean="0"/>
              <a:t>types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sign bit is used for data instead of the sign</a:t>
            </a:r>
          </a:p>
          <a:p>
            <a:endParaRPr lang="en-US" dirty="0"/>
          </a:p>
          <a:p>
            <a:r>
              <a:rPr lang="en-US" b="1" dirty="0"/>
              <a:t>Integral data </a:t>
            </a:r>
            <a:r>
              <a:rPr lang="en-US" b="1" dirty="0" smtClean="0"/>
              <a:t>type</a:t>
            </a:r>
            <a:endParaRPr lang="en-US" dirty="0" smtClean="0"/>
          </a:p>
          <a:p>
            <a:pPr lvl="1"/>
            <a:r>
              <a:rPr lang="en-US" dirty="0" smtClean="0"/>
              <a:t>Only </a:t>
            </a:r>
            <a:r>
              <a:rPr lang="en-US" dirty="0"/>
              <a:t>holds whole numbers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 data type is an integral data type </a:t>
            </a:r>
          </a:p>
          <a:p>
            <a:endParaRPr lang="en-US" dirty="0" smtClean="0"/>
          </a:p>
          <a:p>
            <a:r>
              <a:rPr lang="en-US" dirty="0" smtClean="0"/>
              <a:t>Under </a:t>
            </a:r>
            <a:r>
              <a:rPr lang="en-US" dirty="0"/>
              <a:t>the hood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 holds an </a:t>
            </a:r>
            <a:r>
              <a:rPr lang="en-US" b="1" dirty="0"/>
              <a:t>ASCII </a:t>
            </a:r>
            <a:r>
              <a:rPr lang="en-US" b="1" dirty="0" smtClean="0"/>
              <a:t>number</a:t>
            </a:r>
            <a:r>
              <a:rPr lang="en-US" dirty="0" smtClean="0"/>
              <a:t> </a:t>
            </a:r>
            <a:r>
              <a:rPr lang="en-US" dirty="0"/>
              <a:t>representing a </a:t>
            </a:r>
            <a:r>
              <a:rPr lang="en-US" dirty="0" smtClean="0"/>
              <a:t>character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22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4.3.3 The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 smtClean="0"/>
              <a:t>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b="1" dirty="0"/>
              <a:t> </a:t>
            </a:r>
            <a:r>
              <a:rPr lang="en-US" b="1" dirty="0" smtClean="0"/>
              <a:t>operator</a:t>
            </a:r>
            <a:endParaRPr lang="en-US" dirty="0" smtClean="0"/>
          </a:p>
          <a:p>
            <a:pPr lvl="1"/>
            <a:r>
              <a:rPr lang="en-US" dirty="0" smtClean="0"/>
              <a:t>Determines </a:t>
            </a:r>
            <a:r>
              <a:rPr lang="en-US" dirty="0"/>
              <a:t>number of bytes required for a specific data </a:t>
            </a:r>
            <a:r>
              <a:rPr lang="en-US" dirty="0" smtClean="0"/>
              <a:t>type</a:t>
            </a:r>
          </a:p>
          <a:p>
            <a:pPr lvl="1"/>
            <a:endParaRPr lang="en-US" dirty="0"/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600" dirty="0">
                <a:solidFill>
                  <a:srgbClr val="008000"/>
                </a:solidFill>
                <a:latin typeface="Courier New" panose="02070309020205020404" pitchFamily="49" charset="0"/>
              </a:rPr>
              <a:t>// Part 1</a:t>
            </a: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600" dirty="0">
                <a:solidFill>
                  <a:srgbClr val="000000"/>
                </a:solidFill>
                <a:latin typeface="Courier New" panose="02070309020205020404" pitchFamily="49" charset="0"/>
              </a:rPr>
              <a:t>cout &lt;&lt;</a:t>
            </a:r>
            <a:r>
              <a:rPr lang="en-US" altLang="en-US" sz="2600" dirty="0">
                <a:solidFill>
                  <a:srgbClr val="808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Courier New" panose="02070309020205020404" pitchFamily="49" charset="0"/>
              </a:rPr>
              <a:t>sizeof</a:t>
            </a:r>
            <a:r>
              <a:rPr lang="en-US" altLang="en-US" sz="2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2600" dirty="0">
                <a:solidFill>
                  <a:srgbClr val="808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600" dirty="0">
                <a:solidFill>
                  <a:srgbClr val="0000FF"/>
                </a:solidFill>
                <a:latin typeface="Courier New" panose="02070309020205020404" pitchFamily="49" charset="0"/>
              </a:rPr>
              <a:t>char </a:t>
            </a:r>
            <a:r>
              <a:rPr lang="en-US" altLang="en-US" sz="260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  <a:r>
              <a:rPr lang="en-US" altLang="en-US" sz="2600" dirty="0">
                <a:solidFill>
                  <a:srgbClr val="808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600" dirty="0">
                <a:solidFill>
                  <a:srgbClr val="000000"/>
                </a:solidFill>
                <a:latin typeface="Courier New" panose="02070309020205020404" pitchFamily="49" charset="0"/>
              </a:rPr>
              <a:t>&lt;&lt;</a:t>
            </a:r>
            <a:r>
              <a:rPr lang="en-US" altLang="en-US" sz="2600" dirty="0">
                <a:solidFill>
                  <a:srgbClr val="808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600" noProof="1">
                <a:solidFill>
                  <a:srgbClr val="800000"/>
                </a:solidFill>
                <a:latin typeface="Courier New" panose="02070309020205020404" pitchFamily="49" charset="0"/>
              </a:rPr>
              <a:t>'</a:t>
            </a:r>
            <a:r>
              <a:rPr lang="en-US" altLang="en-US" sz="2600" dirty="0">
                <a:solidFill>
                  <a:srgbClr val="800000"/>
                </a:solidFill>
                <a:latin typeface="Courier New" panose="02070309020205020404" pitchFamily="49" charset="0"/>
              </a:rPr>
              <a:t>\n</a:t>
            </a:r>
            <a:r>
              <a:rPr lang="en-US" altLang="en-US" sz="2600" noProof="1">
                <a:solidFill>
                  <a:srgbClr val="800000"/>
                </a:solidFill>
                <a:latin typeface="Courier New" panose="02070309020205020404" pitchFamily="49" charset="0"/>
              </a:rPr>
              <a:t>'</a:t>
            </a:r>
            <a:r>
              <a:rPr lang="en-US" altLang="en-US" sz="26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2600" dirty="0">
              <a:solidFill>
                <a:srgbClr val="808080"/>
              </a:solidFill>
              <a:latin typeface="Courier New" panose="02070309020205020404" pitchFamily="49" charset="0"/>
            </a:endParaRP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600" dirty="0">
                <a:solidFill>
                  <a:srgbClr val="008000"/>
                </a:solidFill>
                <a:latin typeface="Courier New" panose="02070309020205020404" pitchFamily="49" charset="0"/>
              </a:rPr>
              <a:t>// Part 2</a:t>
            </a: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600" dirty="0">
                <a:solidFill>
                  <a:srgbClr val="0000FF"/>
                </a:solidFill>
                <a:latin typeface="Courier New" panose="02070309020205020404" pitchFamily="49" charset="0"/>
              </a:rPr>
              <a:t>unsigned</a:t>
            </a:r>
            <a:r>
              <a:rPr lang="en-US" altLang="en-US" sz="2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600" dirty="0">
                <a:solidFill>
                  <a:srgbClr val="0000FF"/>
                </a:solidFill>
                <a:latin typeface="Courier New" panose="02070309020205020404" pitchFamily="49" charset="0"/>
              </a:rPr>
              <a:t>short</a:t>
            </a:r>
            <a:r>
              <a:rPr lang="en-US" altLang="en-US" sz="2600" dirty="0">
                <a:solidFill>
                  <a:srgbClr val="000000"/>
                </a:solidFill>
                <a:latin typeface="Courier New" panose="02070309020205020404" pitchFamily="49" charset="0"/>
              </a:rPr>
              <a:t> age = 21; </a:t>
            </a: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600" dirty="0">
                <a:solidFill>
                  <a:srgbClr val="000000"/>
                </a:solidFill>
                <a:latin typeface="Courier New" panose="02070309020205020404" pitchFamily="49" charset="0"/>
              </a:rPr>
              <a:t>cout</a:t>
            </a:r>
            <a:r>
              <a:rPr lang="en-US" altLang="en-US" sz="2600" dirty="0">
                <a:solidFill>
                  <a:srgbClr val="808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600" dirty="0">
                <a:solidFill>
                  <a:srgbClr val="000000"/>
                </a:solidFill>
                <a:latin typeface="Courier New" panose="02070309020205020404" pitchFamily="49" charset="0"/>
              </a:rPr>
              <a:t>&lt;&lt;</a:t>
            </a:r>
            <a:r>
              <a:rPr lang="en-US" altLang="en-US" sz="2600" dirty="0">
                <a:solidFill>
                  <a:srgbClr val="808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Courier New" panose="02070309020205020404" pitchFamily="49" charset="0"/>
              </a:rPr>
              <a:t>sizeof</a:t>
            </a:r>
            <a:r>
              <a:rPr lang="en-US" altLang="en-US" sz="260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n-US" altLang="en-US" sz="2600" dirty="0">
                <a:solidFill>
                  <a:srgbClr val="808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600" dirty="0">
                <a:solidFill>
                  <a:srgbClr val="000000"/>
                </a:solidFill>
                <a:latin typeface="Courier New" panose="02070309020205020404" pitchFamily="49" charset="0"/>
              </a:rPr>
              <a:t>age ) &lt;&lt;</a:t>
            </a:r>
            <a:r>
              <a:rPr lang="en-US" altLang="en-US" sz="2600" dirty="0">
                <a:solidFill>
                  <a:srgbClr val="808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600" noProof="1">
                <a:solidFill>
                  <a:srgbClr val="800000"/>
                </a:solidFill>
                <a:latin typeface="Courier New" panose="02070309020205020404" pitchFamily="49" charset="0"/>
              </a:rPr>
              <a:t>'</a:t>
            </a:r>
            <a:r>
              <a:rPr lang="en-US" altLang="en-US" sz="2600" dirty="0">
                <a:solidFill>
                  <a:srgbClr val="800000"/>
                </a:solidFill>
                <a:latin typeface="Courier New" panose="02070309020205020404" pitchFamily="49" charset="0"/>
              </a:rPr>
              <a:t>\n</a:t>
            </a:r>
            <a:r>
              <a:rPr lang="en-US" altLang="en-US" sz="2600" noProof="1">
                <a:solidFill>
                  <a:srgbClr val="800000"/>
                </a:solidFill>
                <a:latin typeface="Courier New" panose="02070309020205020404" pitchFamily="49" charset="0"/>
              </a:rPr>
              <a:t>'</a:t>
            </a:r>
            <a:r>
              <a:rPr lang="en-US" altLang="en-US" sz="26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2600" dirty="0">
              <a:solidFill>
                <a:srgbClr val="808080"/>
              </a:solidFill>
              <a:latin typeface="Courier New" panose="02070309020205020404" pitchFamily="49" charset="0"/>
            </a:endParaRP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600" dirty="0">
                <a:solidFill>
                  <a:srgbClr val="008000"/>
                </a:solidFill>
                <a:latin typeface="Courier New" panose="02070309020205020404" pitchFamily="49" charset="0"/>
              </a:rPr>
              <a:t>// Output</a:t>
            </a: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600" dirty="0">
                <a:solidFill>
                  <a:srgbClr val="000000"/>
                </a:solidFill>
                <a:latin typeface="Courier New" panose="02070309020205020404" pitchFamily="49" charset="0"/>
              </a:rPr>
              <a:t>1</a:t>
            </a: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6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2</a:t>
            </a:r>
            <a:endParaRPr lang="en-US" altLang="en-US" sz="26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74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4.3.4 Numeric Literal Suffixes –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Numeric literal </a:t>
            </a:r>
            <a:r>
              <a:rPr lang="en-US" b="1" dirty="0" smtClean="0"/>
              <a:t>suffix</a:t>
            </a:r>
          </a:p>
          <a:p>
            <a:pPr lvl="1"/>
            <a:r>
              <a:rPr lang="en-US" dirty="0" smtClean="0"/>
              <a:t>Special </a:t>
            </a:r>
            <a:r>
              <a:rPr lang="en-US" dirty="0"/>
              <a:t>character used to specify the type of literal </a:t>
            </a:r>
          </a:p>
          <a:p>
            <a:pPr lvl="1"/>
            <a:r>
              <a:rPr lang="en-US" b="1" dirty="0" smtClean="0"/>
              <a:t>F </a:t>
            </a:r>
            <a:r>
              <a:rPr lang="en-US" b="1" dirty="0"/>
              <a:t>suffix</a:t>
            </a:r>
            <a:r>
              <a:rPr lang="en-US" dirty="0"/>
              <a:t> specifies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</a:p>
          <a:p>
            <a:pPr lvl="1"/>
            <a:r>
              <a:rPr lang="en-US" b="1" dirty="0" smtClean="0"/>
              <a:t>L suffix</a:t>
            </a:r>
            <a:r>
              <a:rPr lang="en-US" dirty="0" smtClean="0"/>
              <a:t> specifies </a:t>
            </a:r>
            <a:r>
              <a:rPr lang="en-US" dirty="0"/>
              <a:t>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dirty="0"/>
              <a:t> </a:t>
            </a:r>
            <a:r>
              <a:rPr lang="en-US" dirty="0" smtClean="0"/>
              <a:t>value</a:t>
            </a:r>
          </a:p>
          <a:p>
            <a:endParaRPr lang="en-US" dirty="0"/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noProof="1" smtClean="0">
                <a:solidFill>
                  <a:srgbClr val="0000FF"/>
                </a:solidFill>
                <a:latin typeface="Courier New" panose="02070309020205020404" pitchFamily="49" charset="0"/>
              </a:rPr>
              <a:t>float</a:t>
            </a:r>
            <a:r>
              <a:rPr lang="en-US" altLang="en-US" sz="2800" noProof="1" smtClean="0">
                <a:solidFill>
                  <a:srgbClr val="808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noProof="1">
                <a:solidFill>
                  <a:srgbClr val="000000"/>
                </a:solidFill>
                <a:latin typeface="Courier New" panose="02070309020205020404" pitchFamily="49" charset="0"/>
              </a:rPr>
              <a:t>money = 123.45F;</a:t>
            </a:r>
            <a:r>
              <a:rPr lang="en-US" altLang="en-US" sz="2800" dirty="0">
                <a:solidFill>
                  <a:srgbClr val="008000"/>
                </a:solidFill>
                <a:latin typeface="Courier New" panose="02070309020205020404" pitchFamily="49" charset="0"/>
              </a:rPr>
              <a:t>// Flt </a:t>
            </a:r>
            <a:r>
              <a:rPr lang="en-US" altLang="en-US" sz="2800" dirty="0" err="1">
                <a:solidFill>
                  <a:srgbClr val="008000"/>
                </a:solidFill>
                <a:latin typeface="Courier New" panose="02070309020205020404" pitchFamily="49" charset="0"/>
              </a:rPr>
              <a:t>pt</a:t>
            </a:r>
            <a:r>
              <a:rPr lang="en-US" altLang="en-US" sz="2800" dirty="0">
                <a:solidFill>
                  <a:srgbClr val="008000"/>
                </a:solidFill>
                <a:latin typeface="Courier New" panose="02070309020205020404" pitchFamily="49" charset="0"/>
              </a:rPr>
              <a:t> (4 bytes) numeric</a:t>
            </a:r>
            <a:r>
              <a:rPr lang="en-US" altLang="en-US" sz="2800" dirty="0">
                <a:solidFill>
                  <a:srgbClr val="808080"/>
                </a:solidFill>
                <a:latin typeface="Courier New" panose="02070309020205020404" pitchFamily="49" charset="0"/>
              </a:rPr>
              <a:t/>
            </a:r>
            <a:br>
              <a:rPr lang="en-US" altLang="en-US" sz="28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800" noProof="1">
                <a:solidFill>
                  <a:srgbClr val="0000FF"/>
                </a:solidFill>
                <a:latin typeface="Courier New" panose="02070309020205020404" pitchFamily="49" charset="0"/>
              </a:rPr>
              <a:t>float</a:t>
            </a:r>
            <a:r>
              <a:rPr lang="en-US" altLang="en-US" sz="2800" noProof="1">
                <a:solidFill>
                  <a:srgbClr val="000000"/>
                </a:solidFill>
                <a:latin typeface="Courier New" panose="02070309020205020404" pitchFamily="49" charset="0"/>
              </a:rPr>
              <a:t> avg = 95.5f;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800" dirty="0">
                <a:solidFill>
                  <a:srgbClr val="008000"/>
                </a:solidFill>
                <a:latin typeface="Courier New" panose="02070309020205020404" pitchFamily="49" charset="0"/>
              </a:rPr>
              <a:t>// literals are treated as</a:t>
            </a:r>
            <a:r>
              <a:rPr lang="en-US" altLang="en-US" sz="2800" dirty="0">
                <a:solidFill>
                  <a:srgbClr val="808080"/>
                </a:solidFill>
                <a:latin typeface="Courier New" panose="02070309020205020404" pitchFamily="49" charset="0"/>
              </a:rPr>
              <a:t> </a:t>
            </a:r>
            <a:br>
              <a:rPr lang="en-US" altLang="en-US" sz="2800" dirty="0">
                <a:solidFill>
                  <a:srgbClr val="808080"/>
                </a:solidFill>
                <a:latin typeface="Courier New" panose="02070309020205020404" pitchFamily="49" charset="0"/>
              </a:rPr>
            </a:br>
            <a:r>
              <a:rPr lang="en-US" altLang="en-US" sz="2800" noProof="1">
                <a:solidFill>
                  <a:srgbClr val="0000FF"/>
                </a:solidFill>
                <a:latin typeface="Courier New" panose="02070309020205020404" pitchFamily="49" charset="0"/>
              </a:rPr>
              <a:t>long</a:t>
            </a:r>
            <a:r>
              <a:rPr lang="en-US" altLang="en-US" sz="2800" noProof="1">
                <a:solidFill>
                  <a:srgbClr val="000000"/>
                </a:solidFill>
                <a:latin typeface="Courier New" panose="02070309020205020404" pitchFamily="49" charset="0"/>
              </a:rPr>
              <a:t> flag = 0L;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      </a:t>
            </a:r>
            <a:r>
              <a:rPr lang="en-US" altLang="en-US" sz="2800" dirty="0">
                <a:solidFill>
                  <a:srgbClr val="008000"/>
                </a:solidFill>
                <a:latin typeface="Courier New" panose="02070309020205020404" pitchFamily="49" charset="0"/>
              </a:rPr>
              <a:t>// doubles (8 bytes)  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noProof="1">
                <a:solidFill>
                  <a:srgbClr val="008000"/>
                </a:solidFill>
                <a:latin typeface="Courier New" panose="02070309020205020404" pitchFamily="49" charset="0"/>
              </a:rPr>
              <a:t>// </a:t>
            </a:r>
            <a:r>
              <a:rPr lang="en-US" altLang="en-US" sz="2800" dirty="0">
                <a:solidFill>
                  <a:srgbClr val="008000"/>
                </a:solidFill>
                <a:latin typeface="Courier New" panose="02070309020205020404" pitchFamily="49" charset="0"/>
              </a:rPr>
              <a:t>L</a:t>
            </a:r>
            <a:r>
              <a:rPr lang="en-US" altLang="en-US" sz="2800" noProof="1">
                <a:solidFill>
                  <a:srgbClr val="008000"/>
                </a:solidFill>
                <a:latin typeface="Courier New" panose="02070309020205020404" pitchFamily="49" charset="0"/>
              </a:rPr>
              <a:t>ast character is not a one but a lowercase l</a:t>
            </a:r>
            <a:endParaRPr lang="en-US" altLang="en-US" sz="2800" noProof="1">
              <a:solidFill>
                <a:srgbClr val="808080"/>
              </a:solidFill>
              <a:latin typeface="Courier New" panose="02070309020205020404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noProof="1">
                <a:solidFill>
                  <a:srgbClr val="0000FF"/>
                </a:solidFill>
                <a:latin typeface="Courier New" panose="02070309020205020404" pitchFamily="49" charset="0"/>
              </a:rPr>
              <a:t>long</a:t>
            </a:r>
            <a:r>
              <a:rPr lang="en-US" altLang="en-US" sz="2800" noProof="1">
                <a:solidFill>
                  <a:srgbClr val="000000"/>
                </a:solidFill>
                <a:latin typeface="Courier New" panose="02070309020205020404" pitchFamily="49" charset="0"/>
              </a:rPr>
              <a:t> salary = 50000l;</a:t>
            </a:r>
            <a:r>
              <a:rPr lang="en-US" altLang="en-US" sz="2000" noProof="1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altLang="en-US" sz="20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74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4.1 Literals – Numeric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Literal</a:t>
            </a:r>
          </a:p>
          <a:p>
            <a:pPr lvl="1"/>
            <a:r>
              <a:rPr lang="en-US" dirty="0" smtClean="0"/>
              <a:t>A value </a:t>
            </a:r>
            <a:r>
              <a:rPr lang="en-US" dirty="0"/>
              <a:t>that is interpreted exactly as it is written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Any </a:t>
            </a:r>
            <a:r>
              <a:rPr lang="en-US" dirty="0"/>
              <a:t>numeric literal starting with </a:t>
            </a:r>
            <a:r>
              <a:rPr lang="en-US" b="1" dirty="0"/>
              <a:t>0x</a:t>
            </a:r>
            <a:r>
              <a:rPr lang="en-US" dirty="0"/>
              <a:t> specifies that the following is a </a:t>
            </a:r>
            <a:r>
              <a:rPr lang="en-US" b="1" dirty="0"/>
              <a:t>hexadecimal value</a:t>
            </a:r>
          </a:p>
          <a:p>
            <a:pPr lvl="1"/>
            <a:endParaRPr lang="en-US" dirty="0"/>
          </a:p>
          <a:p>
            <a:r>
              <a:rPr lang="en-US" dirty="0"/>
              <a:t>Any numeric literal starting with </a:t>
            </a:r>
            <a:r>
              <a:rPr lang="en-US" b="1" dirty="0"/>
              <a:t>0</a:t>
            </a:r>
            <a:r>
              <a:rPr lang="en-US" dirty="0"/>
              <a:t> is an </a:t>
            </a:r>
            <a:r>
              <a:rPr lang="en-US" b="1" dirty="0"/>
              <a:t>octal </a:t>
            </a:r>
            <a:r>
              <a:rPr lang="en-US" b="1" dirty="0" smtClean="0"/>
              <a:t>value</a:t>
            </a:r>
          </a:p>
          <a:p>
            <a:endParaRPr lang="en-US" dirty="0"/>
          </a:p>
          <a:p>
            <a:r>
              <a:rPr lang="en-US" dirty="0" smtClean="0"/>
              <a:t>Any numeric literal starting with </a:t>
            </a:r>
            <a:r>
              <a:rPr lang="en-US" b="1" dirty="0" smtClean="0"/>
              <a:t>0b</a:t>
            </a:r>
            <a:r>
              <a:rPr lang="en-US" dirty="0" smtClean="0"/>
              <a:t> is a </a:t>
            </a:r>
            <a:r>
              <a:rPr lang="en-US" b="1" dirty="0" smtClean="0"/>
              <a:t>binary value</a:t>
            </a:r>
            <a:endParaRPr lang="en-US" b="1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2399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4.3.5 Naming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Variable naming </a:t>
            </a:r>
            <a:r>
              <a:rPr lang="en-US" b="1" dirty="0" smtClean="0"/>
              <a:t>rules</a:t>
            </a:r>
            <a:endParaRPr lang="en-US" dirty="0"/>
          </a:p>
          <a:p>
            <a:pPr lvl="1"/>
            <a:r>
              <a:rPr lang="en-US" dirty="0"/>
              <a:t>Only made up of </a:t>
            </a:r>
            <a:r>
              <a:rPr lang="en-US" b="1" dirty="0"/>
              <a:t>letters</a:t>
            </a:r>
            <a:r>
              <a:rPr lang="en-US" dirty="0"/>
              <a:t>, </a:t>
            </a:r>
            <a:r>
              <a:rPr lang="en-US" b="1" dirty="0"/>
              <a:t>digits</a:t>
            </a:r>
            <a:r>
              <a:rPr lang="en-US" dirty="0"/>
              <a:t> and </a:t>
            </a:r>
            <a:r>
              <a:rPr lang="en-US" b="1" dirty="0"/>
              <a:t>underscores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Can’t start with a digit (must begin with a letter or underscore)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Can’t be a reserved word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/>
              <a:t>, etc.)</a:t>
            </a:r>
            <a:br>
              <a:rPr lang="en-US" dirty="0"/>
            </a:br>
            <a:endParaRPr lang="en-US" dirty="0"/>
          </a:p>
          <a:p>
            <a:r>
              <a:rPr lang="en-US" dirty="0"/>
              <a:t>Variable names should be descriptive, aiding in code readability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40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4.4 ASCII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ASCII </a:t>
            </a:r>
            <a:r>
              <a:rPr lang="en-US" b="1" dirty="0" smtClean="0"/>
              <a:t>chart</a:t>
            </a:r>
          </a:p>
          <a:p>
            <a:pPr lvl="1"/>
            <a:r>
              <a:rPr lang="en-US" dirty="0" smtClean="0"/>
              <a:t>Associates </a:t>
            </a:r>
            <a:r>
              <a:rPr lang="en-US" dirty="0"/>
              <a:t>characters with a </a:t>
            </a:r>
            <a:r>
              <a:rPr lang="en-US" dirty="0" smtClean="0"/>
              <a:t>number</a:t>
            </a:r>
            <a:endParaRPr lang="en-US" dirty="0"/>
          </a:p>
          <a:p>
            <a:pPr lvl="1"/>
            <a:r>
              <a:rPr lang="en-US" dirty="0" smtClean="0"/>
              <a:t>Located in Appendix B of book</a:t>
            </a:r>
            <a:endParaRPr lang="en-US" dirty="0"/>
          </a:p>
          <a:p>
            <a:endParaRPr lang="en-US" dirty="0"/>
          </a:p>
          <a:p>
            <a:r>
              <a:rPr lang="en-US" b="1" dirty="0" smtClean="0"/>
              <a:t>A</a:t>
            </a:r>
            <a:r>
              <a:rPr lang="en-US" dirty="0" smtClean="0"/>
              <a:t>merican </a:t>
            </a:r>
            <a:r>
              <a:rPr lang="en-US" b="1" dirty="0"/>
              <a:t>S</a:t>
            </a:r>
            <a:r>
              <a:rPr lang="en-US" dirty="0"/>
              <a:t>tandard </a:t>
            </a:r>
            <a:r>
              <a:rPr lang="en-US" b="1" dirty="0"/>
              <a:t>C</a:t>
            </a:r>
            <a:r>
              <a:rPr lang="en-US" dirty="0"/>
              <a:t>ode for </a:t>
            </a:r>
            <a:r>
              <a:rPr lang="en-US" b="1" dirty="0"/>
              <a:t>I</a:t>
            </a:r>
            <a:r>
              <a:rPr lang="en-US" dirty="0"/>
              <a:t>nformation </a:t>
            </a:r>
            <a:r>
              <a:rPr lang="en-US" b="1" dirty="0"/>
              <a:t>I</a:t>
            </a:r>
            <a:r>
              <a:rPr lang="en-US" dirty="0"/>
              <a:t>nterchange (</a:t>
            </a:r>
            <a:r>
              <a:rPr lang="en-US" b="1" dirty="0"/>
              <a:t>ASCII</a:t>
            </a:r>
            <a:r>
              <a:rPr lang="en-US" dirty="0"/>
              <a:t>)</a:t>
            </a:r>
          </a:p>
          <a:p>
            <a:endParaRPr lang="en-US" dirty="0" smtClean="0"/>
          </a:p>
          <a:p>
            <a:r>
              <a:rPr lang="en-US" dirty="0"/>
              <a:t>Some important ASCII values:</a:t>
            </a:r>
          </a:p>
          <a:p>
            <a:pPr lvl="1"/>
            <a:r>
              <a:rPr lang="en-US" dirty="0"/>
              <a:t>65 = </a:t>
            </a:r>
            <a:r>
              <a:rPr lang="en-US" dirty="0" smtClean="0"/>
              <a:t>'A</a:t>
            </a:r>
            <a:r>
              <a:rPr lang="en-US" dirty="0"/>
              <a:t>'</a:t>
            </a:r>
          </a:p>
          <a:p>
            <a:pPr lvl="1"/>
            <a:r>
              <a:rPr lang="en-US" dirty="0"/>
              <a:t>97 = </a:t>
            </a:r>
            <a:r>
              <a:rPr lang="en-US" dirty="0" smtClean="0"/>
              <a:t>'a</a:t>
            </a:r>
            <a:r>
              <a:rPr lang="en-US" dirty="0"/>
              <a:t>'</a:t>
            </a:r>
          </a:p>
          <a:p>
            <a:pPr lvl="1"/>
            <a:r>
              <a:rPr lang="en-US" dirty="0"/>
              <a:t>32 = </a:t>
            </a:r>
            <a:r>
              <a:rPr lang="en-US" dirty="0" smtClean="0"/>
              <a:t>' '</a:t>
            </a:r>
            <a:endParaRPr lang="en-US" dirty="0"/>
          </a:p>
          <a:p>
            <a:pPr lvl="1"/>
            <a:r>
              <a:rPr lang="en-US" dirty="0"/>
              <a:t>48 = </a:t>
            </a:r>
            <a:r>
              <a:rPr lang="en-US" dirty="0" smtClean="0"/>
              <a:t>'0</a:t>
            </a:r>
            <a:r>
              <a:rPr lang="en-US" dirty="0"/>
              <a:t>'</a:t>
            </a:r>
          </a:p>
        </p:txBody>
      </p:sp>
    </p:spTree>
    <p:extLst>
      <p:ext uri="{BB962C8B-B14F-4D97-AF65-F5344CB8AC3E}">
        <p14:creationId xmlns:p14="http://schemas.microsoft.com/office/powerpoint/2010/main" val="318828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4.5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Constants</a:t>
            </a:r>
            <a:endParaRPr lang="en-US" dirty="0" smtClean="0"/>
          </a:p>
          <a:p>
            <a:pPr lvl="1"/>
            <a:r>
              <a:rPr lang="en-US" dirty="0"/>
              <a:t>I</a:t>
            </a:r>
            <a:r>
              <a:rPr lang="en-US" dirty="0" smtClean="0"/>
              <a:t>dentifiers </a:t>
            </a:r>
            <a:r>
              <a:rPr lang="en-US" dirty="0"/>
              <a:t>that have a value that will never change</a:t>
            </a:r>
          </a:p>
          <a:p>
            <a:endParaRPr lang="en-US" dirty="0" smtClean="0"/>
          </a:p>
          <a:p>
            <a:r>
              <a:rPr lang="en-US" dirty="0" smtClean="0"/>
              <a:t>Aid </a:t>
            </a:r>
            <a:r>
              <a:rPr lang="en-US" dirty="0"/>
              <a:t>in code readability and maintainability</a:t>
            </a:r>
            <a:br>
              <a:rPr lang="en-US" dirty="0"/>
            </a:br>
            <a:endParaRPr lang="en-US" dirty="0"/>
          </a:p>
          <a:p>
            <a:r>
              <a:rPr lang="en-US" dirty="0"/>
              <a:t>Should have a name that is descriptive of </a:t>
            </a:r>
            <a:r>
              <a:rPr lang="en-US" dirty="0" smtClean="0"/>
              <a:t>their purpose</a:t>
            </a:r>
            <a:endParaRPr lang="en-US" dirty="0"/>
          </a:p>
          <a:p>
            <a:endParaRPr lang="en-US" dirty="0" smtClean="0"/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00FF"/>
                </a:solidFill>
                <a:latin typeface="Courier New" panose="02070309020205020404" pitchFamily="49" charset="0"/>
              </a:rPr>
              <a:t>const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800" dirty="0">
                <a:solidFill>
                  <a:srgbClr val="808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SPEED_LIMIT = 65;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00FF"/>
                </a:solidFill>
                <a:latin typeface="Courier New" panose="02070309020205020404" pitchFamily="49" charset="0"/>
              </a:rPr>
              <a:t>const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800" dirty="0">
                <a:solidFill>
                  <a:srgbClr val="808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RETIREMENT_AGE = 67;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00FF"/>
                </a:solidFill>
                <a:latin typeface="Courier New" panose="02070309020205020404" pitchFamily="49" charset="0"/>
              </a:rPr>
              <a:t>const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>
                <a:solidFill>
                  <a:srgbClr val="0000FF"/>
                </a:solidFill>
                <a:latin typeface="Courier New" panose="02070309020205020404" pitchFamily="49" charset="0"/>
              </a:rPr>
              <a:t>double</a:t>
            </a:r>
            <a:r>
              <a:rPr lang="en-US" altLang="en-US" sz="2800" dirty="0">
                <a:solidFill>
                  <a:srgbClr val="808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PI = 3.1416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en-US" altLang="en-US" sz="2800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26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4.6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 smtClean="0"/>
              <a:t> Versus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dirty="0" smtClean="0">
                <a:cs typeface="Courier New" panose="02070309020205020404" pitchFamily="49" charset="0"/>
              </a:rPr>
              <a:t> – Preprocessor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declare constants </a:t>
            </a:r>
            <a:r>
              <a:rPr lang="en-US" dirty="0" smtClean="0"/>
              <a:t>using </a:t>
            </a:r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dirty="0"/>
              <a:t> preprocessor </a:t>
            </a:r>
            <a:r>
              <a:rPr lang="en-US" dirty="0" smtClean="0"/>
              <a:t>directive</a:t>
            </a:r>
          </a:p>
          <a:p>
            <a:endParaRPr lang="en-US" dirty="0"/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altLang="en-US" sz="28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SPEED_LIMIT 65</a:t>
            </a:r>
            <a:r>
              <a:rPr lang="en-US" altLang="en-US" sz="2800" dirty="0">
                <a:solidFill>
                  <a:srgbClr val="8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8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Notice no = or semicolons</a:t>
            </a: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RETIREMENT_AGE 67</a:t>
            </a: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PI 3.14</a:t>
            </a:r>
          </a:p>
          <a:p>
            <a:endParaRPr lang="en-US" dirty="0" smtClean="0"/>
          </a:p>
          <a:p>
            <a:r>
              <a:rPr lang="en-US" dirty="0"/>
              <a:t>Preprocessor searches through the code replacing the identifier with the value associated with </a:t>
            </a:r>
            <a:r>
              <a:rPr lang="en-US" dirty="0" smtClean="0"/>
              <a:t>it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15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4.6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Versus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dirty="0">
                <a:cs typeface="Courier New" panose="02070309020205020404" pitchFamily="49" charset="0"/>
              </a:rPr>
              <a:t> – </a:t>
            </a:r>
            <a:r>
              <a:rPr lang="en-US" dirty="0" smtClean="0">
                <a:cs typeface="Courier New" panose="02070309020205020404" pitchFamily="49" charset="0"/>
              </a:rPr>
              <a:t>Preprocessor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dirty="0"/>
              <a:t> statements can cause compilation errors while looking syntactically correct</a:t>
            </a: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#</a:t>
            </a:r>
            <a:r>
              <a:rPr lang="en-US" altLang="en-US" sz="2800" dirty="0">
                <a:solidFill>
                  <a:srgbClr val="0000FF"/>
                </a:solidFill>
                <a:latin typeface="Courier New" panose="02070309020205020404" pitchFamily="49" charset="0"/>
              </a:rPr>
              <a:t>define</a:t>
            </a:r>
            <a:r>
              <a:rPr lang="en-US" altLang="en-US" sz="2800" dirty="0">
                <a:solidFill>
                  <a:srgbClr val="808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>
                <a:solidFill>
                  <a:srgbClr val="6F008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PI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= 3.14;</a:t>
            </a:r>
            <a:r>
              <a:rPr lang="en-US" altLang="en-US" sz="2800" dirty="0">
                <a:solidFill>
                  <a:srgbClr val="808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>
                <a:solidFill>
                  <a:srgbClr val="008000"/>
                </a:solidFill>
                <a:latin typeface="Courier New" panose="02070309020205020404" pitchFamily="49" charset="0"/>
              </a:rPr>
              <a:t>// Notice the = and ;</a:t>
            </a: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2800" dirty="0">
              <a:solidFill>
                <a:srgbClr val="808080"/>
              </a:solidFill>
              <a:latin typeface="Courier New" panose="02070309020205020404" pitchFamily="49" charset="0"/>
            </a:endParaRP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800" dirty="0">
                <a:solidFill>
                  <a:srgbClr val="808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main()</a:t>
            </a: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{</a:t>
            </a: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800" dirty="0">
                <a:solidFill>
                  <a:srgbClr val="0000FF"/>
                </a:solidFill>
                <a:latin typeface="Courier New" panose="02070309020205020404" pitchFamily="49" charset="0"/>
              </a:rPr>
              <a:t>int</a:t>
            </a:r>
            <a:r>
              <a:rPr lang="en-US" altLang="en-US" sz="2800" dirty="0">
                <a:solidFill>
                  <a:srgbClr val="808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circumference = 0, radius = 5;</a:t>
            </a: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   circumference = 2 * </a:t>
            </a:r>
            <a:r>
              <a:rPr lang="en-US" sz="2800" dirty="0">
                <a:solidFill>
                  <a:srgbClr val="6F008A"/>
                </a:solidFill>
                <a:latin typeface="Courier New" panose="02070309020205020404" pitchFamily="49" charset="0"/>
                <a:ea typeface="Times New Roman" panose="02020603050405020304" pitchFamily="18" charset="0"/>
              </a:rPr>
              <a:t>PI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* radius;</a:t>
            </a: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   </a:t>
            </a:r>
            <a:r>
              <a:rPr lang="en-US" altLang="en-US" sz="2800" dirty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en-US" altLang="en-US" sz="2800" dirty="0">
                <a:solidFill>
                  <a:srgbClr val="808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0;</a:t>
            </a: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}</a:t>
            </a:r>
          </a:p>
          <a:p>
            <a:r>
              <a:rPr lang="en-US" dirty="0"/>
              <a:t>Error becomes clearer if we show what was created by the </a:t>
            </a:r>
            <a:r>
              <a:rPr lang="en-US" dirty="0" smtClean="0"/>
              <a:t>preprocessor</a:t>
            </a:r>
          </a:p>
          <a:p>
            <a:pPr marL="457200" lvl="1" indent="0">
              <a:buNone/>
            </a:pP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circumference = 2 * </a:t>
            </a:r>
            <a:r>
              <a:rPr lang="en-US" altLang="en-US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= 3.14;</a:t>
            </a:r>
            <a:r>
              <a:rPr lang="en-US" alt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* radius</a:t>
            </a:r>
            <a:r>
              <a:rPr lang="en-US" alt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en-US" alt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14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4.6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Versus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dirty="0">
                <a:cs typeface="Courier New" panose="02070309020205020404" pitchFamily="49" charset="0"/>
              </a:rPr>
              <a:t> – </a:t>
            </a:r>
            <a:r>
              <a:rPr lang="en-US" dirty="0" smtClean="0">
                <a:cs typeface="Courier New" panose="02070309020205020404" pitchFamily="49" charset="0"/>
              </a:rPr>
              <a:t>Using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versus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dirty="0"/>
              <a:t>because:</a:t>
            </a:r>
            <a:br>
              <a:rPr lang="en-US" dirty="0"/>
            </a:br>
            <a:endParaRPr lang="en-US" dirty="0"/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uses a data type and participates in type checking</a:t>
            </a:r>
            <a:br>
              <a:rPr lang="en-US" dirty="0"/>
            </a:br>
            <a:endParaRPr lang="en-US" dirty="0"/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has scope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85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4.7 Putting It All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Useful to picture how variables and constants might be placed in </a:t>
            </a:r>
            <a:r>
              <a:rPr lang="en-US" dirty="0" smtClean="0"/>
              <a:t>memory</a:t>
            </a:r>
            <a:endParaRPr lang="en-US" dirty="0"/>
          </a:p>
          <a:p>
            <a:r>
              <a:rPr lang="en-US" dirty="0" smtClean="0"/>
              <a:t>Examine </a:t>
            </a:r>
            <a:r>
              <a:rPr lang="en-US" dirty="0"/>
              <a:t>the declarations below:</a:t>
            </a: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00FF"/>
                </a:solidFill>
                <a:latin typeface="Courier New" panose="02070309020205020404" pitchFamily="49" charset="0"/>
              </a:rPr>
              <a:t>short int 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age;</a:t>
            </a: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00FF"/>
                </a:solidFill>
                <a:latin typeface="Courier New" panose="02070309020205020404" pitchFamily="49" charset="0"/>
              </a:rPr>
              <a:t>char</a:t>
            </a:r>
            <a:r>
              <a:rPr lang="en-US" altLang="en-US" sz="2800" dirty="0">
                <a:solidFill>
                  <a:srgbClr val="333399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grade =</a:t>
            </a:r>
            <a:r>
              <a:rPr lang="en-US" altLang="en-US" sz="2800" dirty="0">
                <a:solidFill>
                  <a:srgbClr val="80808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>
                <a:solidFill>
                  <a:srgbClr val="800000"/>
                </a:solidFill>
                <a:latin typeface="Courier New" panose="02070309020205020404" pitchFamily="49" charset="0"/>
              </a:rPr>
              <a:t>'A'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00FF"/>
                </a:solidFill>
                <a:latin typeface="Courier New" panose="02070309020205020404" pitchFamily="49" charset="0"/>
              </a:rPr>
              <a:t>float</a:t>
            </a:r>
            <a:r>
              <a:rPr lang="en-US" altLang="en-US" sz="2800" dirty="0">
                <a:solidFill>
                  <a:srgbClr val="333399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gpa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(0.0);</a:t>
            </a:r>
          </a:p>
          <a:p>
            <a:pPr marL="457200" lvl="1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2800" dirty="0">
                <a:solidFill>
                  <a:srgbClr val="0000FF"/>
                </a:solidFill>
                <a:latin typeface="Courier New" panose="02070309020205020404" pitchFamily="49" charset="0"/>
              </a:rPr>
              <a:t>const</a:t>
            </a:r>
            <a:r>
              <a:rPr lang="en-US" altLang="en-US" sz="2800" dirty="0">
                <a:solidFill>
                  <a:srgbClr val="333399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>
                <a:solidFill>
                  <a:srgbClr val="0000FF"/>
                </a:solidFill>
                <a:latin typeface="Courier New" panose="02070309020205020404" pitchFamily="49" charset="0"/>
              </a:rPr>
              <a:t>float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PI = 3.14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may be placed in memory as shown below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06" y="4958865"/>
            <a:ext cx="11176924" cy="1083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72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4.8 Variable Declarations in 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Remember, pseudocode is a language independent representation of an </a:t>
            </a:r>
            <a:r>
              <a:rPr lang="en-US" dirty="0" smtClean="0"/>
              <a:t>algorithm</a:t>
            </a:r>
          </a:p>
          <a:p>
            <a:endParaRPr lang="en-US" dirty="0"/>
          </a:p>
          <a:p>
            <a:r>
              <a:rPr lang="en-US" dirty="0"/>
              <a:t>Using data types has a tendency to make the solution to closely tied to C++ (or any other language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Do not put variable declarations </a:t>
            </a:r>
            <a:r>
              <a:rPr lang="en-US" dirty="0" smtClean="0"/>
              <a:t>in pseudocode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Preprocessor directives </a:t>
            </a:r>
            <a:r>
              <a:rPr lang="en-US" dirty="0"/>
              <a:t>are not specified in pseudocode and are considered necessary overhead to the </a:t>
            </a:r>
            <a:r>
              <a:rPr lang="en-US" dirty="0" smtClean="0"/>
              <a:t>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64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4.10 C The Differences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Prior to C99 standard</a:t>
            </a:r>
          </a:p>
          <a:p>
            <a:pPr lvl="1"/>
            <a:r>
              <a:rPr lang="en-US" dirty="0" smtClean="0"/>
              <a:t>No Boolean </a:t>
            </a:r>
            <a:r>
              <a:rPr lang="en-US" dirty="0"/>
              <a:t>data type (and no true or false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Variables </a:t>
            </a:r>
            <a:r>
              <a:rPr lang="en-US" dirty="0"/>
              <a:t>must be declared as the first statement in a block of code (after an opening curly brace</a:t>
            </a:r>
            <a:r>
              <a:rPr lang="en-US" dirty="0" smtClean="0"/>
              <a:t>)</a:t>
            </a:r>
          </a:p>
          <a:p>
            <a:r>
              <a:rPr lang="en-US" dirty="0" smtClean="0"/>
              <a:t>Doesn’t </a:t>
            </a:r>
            <a:r>
              <a:rPr lang="en-US" dirty="0"/>
              <a:t>allow for the use of parentheses to initialize variables or </a:t>
            </a:r>
            <a:r>
              <a:rPr lang="en-US" dirty="0" smtClean="0"/>
              <a:t>constants</a:t>
            </a:r>
          </a:p>
          <a:p>
            <a:r>
              <a:rPr lang="en-US" dirty="0"/>
              <a:t>Current C standard allows a programmer to use const to create </a:t>
            </a:r>
            <a:r>
              <a:rPr lang="en-US" dirty="0" smtClean="0"/>
              <a:t>constants</a:t>
            </a:r>
            <a:endParaRPr lang="en-US" dirty="0"/>
          </a:p>
          <a:p>
            <a:pPr lvl="1"/>
            <a:r>
              <a:rPr lang="en-US" dirty="0"/>
              <a:t>Legacy C programs written must use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</a:t>
            </a:r>
            <a:r>
              <a:rPr lang="en-US" dirty="0"/>
              <a:t> to create constants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21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4.1 Literals – Digit Separator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Digit Separators</a:t>
            </a:r>
          </a:p>
          <a:p>
            <a:pPr lvl="1"/>
            <a:r>
              <a:rPr lang="en-US" dirty="0" smtClean="0"/>
              <a:t>Introduced in C++14 standard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Allows </a:t>
            </a:r>
            <a:r>
              <a:rPr lang="en-US" dirty="0"/>
              <a:t>the single quote </a:t>
            </a:r>
            <a:r>
              <a:rPr lang="en-US" dirty="0" smtClean="0"/>
              <a:t>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dirty="0" smtClean="0"/>
              <a:t>) </a:t>
            </a:r>
            <a:r>
              <a:rPr lang="en-US" dirty="0"/>
              <a:t>as a digit </a:t>
            </a:r>
            <a:r>
              <a:rPr lang="en-US" dirty="0" smtClean="0"/>
              <a:t>separator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These </a:t>
            </a:r>
            <a:r>
              <a:rPr lang="en-US" dirty="0"/>
              <a:t>separators can be used with any numeric </a:t>
            </a:r>
            <a:r>
              <a:rPr lang="en-US" dirty="0" smtClean="0"/>
              <a:t>literal</a:t>
            </a:r>
          </a:p>
          <a:p>
            <a:pPr lvl="1"/>
            <a:endParaRPr lang="en-US" dirty="0"/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1'000'000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0b0101'0101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0xABCD'1234</a:t>
            </a: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11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4.1 Literals – </a:t>
            </a:r>
            <a:r>
              <a:rPr lang="en-US" dirty="0" smtClean="0"/>
              <a:t>Non-Numeric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Character </a:t>
            </a:r>
            <a:r>
              <a:rPr lang="en-US" b="1" dirty="0" smtClean="0"/>
              <a:t>literals</a:t>
            </a:r>
          </a:p>
          <a:p>
            <a:pPr lvl="1"/>
            <a:r>
              <a:rPr lang="en-US" dirty="0" smtClean="0"/>
              <a:t>Single </a:t>
            </a:r>
            <a:r>
              <a:rPr lang="en-US" dirty="0"/>
              <a:t>characters placed between apostrophes </a:t>
            </a:r>
            <a:r>
              <a:rPr lang="en-US" dirty="0" smtClean="0"/>
              <a:t>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String </a:t>
            </a:r>
            <a:r>
              <a:rPr lang="en-US" b="1" dirty="0" smtClean="0"/>
              <a:t>literals</a:t>
            </a:r>
          </a:p>
          <a:p>
            <a:pPr lvl="1"/>
            <a:r>
              <a:rPr lang="en-US" dirty="0" smtClean="0"/>
              <a:t>One </a:t>
            </a:r>
            <a:r>
              <a:rPr lang="en-US" dirty="0"/>
              <a:t>or more characters placed between quotes </a:t>
            </a:r>
            <a:r>
              <a:rPr lang="en-US" dirty="0" smtClean="0"/>
              <a:t>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Usually, treat single character as a character literal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84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4.2 Character Escape Sequences –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Escape </a:t>
            </a:r>
            <a:r>
              <a:rPr lang="en-US" b="1" dirty="0" smtClean="0"/>
              <a:t>sequence</a:t>
            </a:r>
          </a:p>
          <a:p>
            <a:pPr lvl="1"/>
            <a:r>
              <a:rPr lang="en-US" dirty="0" smtClean="0"/>
              <a:t>Exception </a:t>
            </a:r>
            <a:r>
              <a:rPr lang="en-US" dirty="0"/>
              <a:t>to the rule that literals are interpreted exactly as they are </a:t>
            </a:r>
            <a:r>
              <a:rPr lang="en-US" dirty="0" smtClean="0"/>
              <a:t>written</a:t>
            </a:r>
          </a:p>
          <a:p>
            <a:pPr lvl="1"/>
            <a:r>
              <a:rPr lang="en-US" dirty="0"/>
              <a:t>Escape sequences allow us to use a special notation to represent a specific character or a control character</a:t>
            </a:r>
            <a:endParaRPr lang="en-US" dirty="0" smtClean="0"/>
          </a:p>
          <a:p>
            <a:pPr lvl="1"/>
            <a:r>
              <a:rPr lang="en-US" dirty="0"/>
              <a:t>Character escape sequences also violate the rule that a character literal be a single character surrounded by single quotes</a:t>
            </a:r>
          </a:p>
          <a:p>
            <a:endParaRPr lang="en-US" dirty="0"/>
          </a:p>
          <a:p>
            <a:r>
              <a:rPr lang="en-US" dirty="0"/>
              <a:t>Escape sequences start with a backslash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dirty="0"/>
              <a:t>) followed by a single </a:t>
            </a:r>
            <a:r>
              <a:rPr lang="en-US" dirty="0" smtClean="0"/>
              <a:t>character</a:t>
            </a:r>
          </a:p>
        </p:txBody>
      </p:sp>
    </p:spTree>
    <p:extLst>
      <p:ext uri="{BB962C8B-B14F-4D97-AF65-F5344CB8AC3E}">
        <p14:creationId xmlns:p14="http://schemas.microsoft.com/office/powerpoint/2010/main" val="353307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4.2 Character Escape Sequences </a:t>
            </a:r>
            <a:r>
              <a:rPr lang="en-US" dirty="0" smtClean="0"/>
              <a:t>– Selected Sequences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Can be embedded in a string literal or be used as a character literal</a:t>
            </a:r>
            <a:br>
              <a:rPr lang="en-US" dirty="0"/>
            </a:br>
            <a:endParaRPr lang="en-US" dirty="0"/>
          </a:p>
          <a:p>
            <a:r>
              <a:rPr lang="en-US" b="1" dirty="0"/>
              <a:t>Null </a:t>
            </a:r>
            <a:r>
              <a:rPr lang="en-US" b="1" dirty="0" smtClean="0"/>
              <a:t>character</a:t>
            </a:r>
            <a:endParaRPr lang="en-US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special character used, among other things, to give a character variable an initial value</a:t>
            </a:r>
          </a:p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3"/>
            <p:extLst>
              <p:ext uri="{D42A27DB-BD31-4B8C-83A1-F6EECF244321}">
                <p14:modId xmlns:p14="http://schemas.microsoft.com/office/powerpoint/2010/main" val="109380933"/>
              </p:ext>
            </p:extLst>
          </p:nvPr>
        </p:nvGraphicFramePr>
        <p:xfrm>
          <a:off x="5990253" y="1233745"/>
          <a:ext cx="6059909" cy="405431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049675">
                  <a:extLst>
                    <a:ext uri="{9D8B030D-6E8A-4147-A177-3AD203B41FA5}">
                      <a16:colId xmlns:a16="http://schemas.microsoft.com/office/drawing/2014/main" val="3745256769"/>
                    </a:ext>
                  </a:extLst>
                </a:gridCol>
                <a:gridCol w="4010234">
                  <a:extLst>
                    <a:ext uri="{9D8B030D-6E8A-4147-A177-3AD203B41FA5}">
                      <a16:colId xmlns:a16="http://schemas.microsoft.com/office/drawing/2014/main" val="2607403266"/>
                    </a:ext>
                  </a:extLst>
                </a:gridCol>
              </a:tblGrid>
              <a:tr h="4694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Escape Sequence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Character Representation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537277"/>
                  </a:ext>
                </a:extLst>
              </a:tr>
              <a:tr h="4694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\n</a:t>
                      </a:r>
                      <a:endParaRPr lang="en-US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Carriage return and line feed (new line)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155899"/>
                  </a:ext>
                </a:extLst>
              </a:tr>
              <a:tr h="4694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\t</a:t>
                      </a:r>
                      <a:endParaRPr lang="en-US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Tab (eight characters wide)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230794"/>
                  </a:ext>
                </a:extLst>
              </a:tr>
              <a:tr h="4694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\"</a:t>
                      </a:r>
                      <a:endParaRPr lang="en-US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Double quote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091581"/>
                  </a:ext>
                </a:extLst>
              </a:tr>
              <a:tr h="4694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\'</a:t>
                      </a:r>
                      <a:endParaRPr lang="en-US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Single quote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460253"/>
                  </a:ext>
                </a:extLst>
              </a:tr>
              <a:tr h="4694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\\</a:t>
                      </a:r>
                      <a:endParaRPr lang="en-US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Backslash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789482"/>
                  </a:ext>
                </a:extLst>
              </a:tr>
              <a:tr h="4694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</a:rPr>
                        <a:t>\0</a:t>
                      </a:r>
                      <a:endParaRPr lang="en-US" sz="4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Null character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73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74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4.2 Character Escape Sequences </a:t>
            </a:r>
            <a:r>
              <a:rPr lang="en-US" dirty="0" smtClean="0"/>
              <a:t>– Examples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800" noProof="1">
                <a:solidFill>
                  <a:srgbClr val="000000"/>
                </a:solidFill>
                <a:latin typeface="Courier New" panose="02070309020205020404" pitchFamily="49" charset="0"/>
              </a:rPr>
              <a:t>cout </a:t>
            </a:r>
            <a:r>
              <a:rPr lang="en-US" altLang="en-US" sz="1800" noProof="1">
                <a:solidFill>
                  <a:srgbClr val="000000"/>
                </a:solidFill>
                <a:latin typeface="Courier New" panose="02070309020205020404" pitchFamily="49" charset="0"/>
              </a:rPr>
              <a:t>&lt;&lt; </a:t>
            </a:r>
            <a:r>
              <a:rPr lang="en-US" altLang="en-US" sz="1800" noProof="1" smtClean="0">
                <a:solidFill>
                  <a:srgbClr val="800000"/>
                </a:solidFill>
                <a:latin typeface="Courier New" panose="02070309020205020404" pitchFamily="49" charset="0"/>
              </a:rPr>
              <a:t>"One </a:t>
            </a:r>
            <a:r>
              <a:rPr lang="en-US" altLang="en-US" sz="1800" noProof="1">
                <a:solidFill>
                  <a:srgbClr val="800000"/>
                </a:solidFill>
                <a:latin typeface="Courier New" panose="02070309020205020404" pitchFamily="49" charset="0"/>
              </a:rPr>
              <a:t>line\n </a:t>
            </a:r>
            <a:r>
              <a:rPr lang="en-US" altLang="en-US" sz="1800" noProof="1" smtClean="0">
                <a:solidFill>
                  <a:srgbClr val="800000"/>
                </a:solidFill>
                <a:latin typeface="Courier New" panose="02070309020205020404" pitchFamily="49" charset="0"/>
              </a:rPr>
              <a:t>Next Line\n</a:t>
            </a:r>
            <a:r>
              <a:rPr lang="en-US" altLang="en-US" sz="1800" noProof="1">
                <a:solidFill>
                  <a:srgbClr val="800000"/>
                </a:solidFill>
                <a:latin typeface="Courier New" panose="02070309020205020404" pitchFamily="49" charset="0"/>
              </a:rPr>
              <a:t>"</a:t>
            </a:r>
            <a:r>
              <a:rPr lang="en-US" altLang="en-US" sz="1800" dirty="0">
                <a:solidFill>
                  <a:srgbClr val="808080"/>
                </a:solidFill>
                <a:latin typeface="Courier New" panose="02070309020205020404" pitchFamily="49" charset="0"/>
              </a:rPr>
              <a:t>;</a:t>
            </a:r>
            <a:endParaRPr lang="en-US" altLang="en-US" sz="1800" noProof="1">
              <a:solidFill>
                <a:srgbClr val="808080"/>
              </a:solidFill>
              <a:latin typeface="Courier New" panose="02070309020205020404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800" noProof="1">
                <a:solidFill>
                  <a:srgbClr val="000000"/>
                </a:solidFill>
                <a:latin typeface="Courier New" panose="02070309020205020404" pitchFamily="49" charset="0"/>
              </a:rPr>
              <a:t>cout &lt;&lt; </a:t>
            </a:r>
            <a:r>
              <a:rPr lang="en-US" altLang="en-US" sz="1800" noProof="1">
                <a:solidFill>
                  <a:srgbClr val="800000"/>
                </a:solidFill>
                <a:latin typeface="Courier New" panose="02070309020205020404" pitchFamily="49" charset="0"/>
              </a:rPr>
              <a:t>"\tHe said, \"</a:t>
            </a:r>
            <a:r>
              <a:rPr lang="en-US" altLang="en-US" sz="1800" noProof="1">
                <a:solidFill>
                  <a:srgbClr val="800000"/>
                </a:solidFill>
                <a:latin typeface="Courier New" panose="02070309020205020404" pitchFamily="49" charset="0"/>
              </a:rPr>
              <a:t>Stop</a:t>
            </a:r>
            <a:r>
              <a:rPr lang="en-US" altLang="en-US" sz="1800" noProof="1" smtClean="0">
                <a:solidFill>
                  <a:srgbClr val="800000"/>
                </a:solidFill>
                <a:latin typeface="Courier New" panose="02070309020205020404" pitchFamily="49" charset="0"/>
              </a:rPr>
              <a:t>!\""</a:t>
            </a:r>
            <a:r>
              <a:rPr lang="en-US" altLang="en-US" sz="1800" noProof="1" smtClean="0">
                <a:solidFill>
                  <a:srgbClr val="000000"/>
                </a:solidFill>
                <a:latin typeface="Courier New" panose="02070309020205020404" pitchFamily="49" charset="0"/>
              </a:rPr>
              <a:t>;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1800" noProof="1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800" dirty="0">
                <a:solidFill>
                  <a:srgbClr val="008000"/>
                </a:solidFill>
                <a:latin typeface="Courier New" panose="02070309020205020404" pitchFamily="49" charset="0"/>
              </a:rPr>
              <a:t>// Output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One line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Next line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</a:rPr>
              <a:t>        He said, "Stop!"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1800" noProof="1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800" noProof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 &lt;&lt; </a:t>
            </a:r>
            <a:r>
              <a:rPr lang="en-US" altLang="en-US" sz="1800" dirty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"This is an apostrophe: "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800" noProof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 </a:t>
            </a:r>
            <a:r>
              <a:rPr lang="en-US" altLang="en-US" sz="1800" noProof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</a:t>
            </a:r>
            <a:r>
              <a:rPr lang="en-US" altLang="en-US" sz="1800" dirty="0" smtClean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'\''</a:t>
            </a:r>
            <a:r>
              <a:rPr lang="en-US" altLang="en-US" sz="18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18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8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Output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 is an apostrophe: '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en-US" altLang="en-US" sz="18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01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4.3 Variable Declarations –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Variable</a:t>
            </a:r>
          </a:p>
          <a:p>
            <a:pPr lvl="1"/>
            <a:r>
              <a:rPr lang="en-US" dirty="0"/>
              <a:t>A placeholder whose contents can change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ust </a:t>
            </a:r>
            <a:r>
              <a:rPr lang="en-US" dirty="0"/>
              <a:t>be declared before it is used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dirty="0"/>
              <a:t>variable declaration</a:t>
            </a:r>
            <a:r>
              <a:rPr lang="en-US" dirty="0"/>
              <a:t> has several purposes:</a:t>
            </a:r>
          </a:p>
          <a:p>
            <a:pPr lvl="1"/>
            <a:r>
              <a:rPr lang="en-US" dirty="0" smtClean="0"/>
              <a:t>Informs </a:t>
            </a:r>
            <a:r>
              <a:rPr lang="en-US" dirty="0"/>
              <a:t>operating system how much internal memory (</a:t>
            </a:r>
            <a:r>
              <a:rPr lang="en-US" b="1" dirty="0"/>
              <a:t>RAM</a:t>
            </a:r>
            <a:r>
              <a:rPr lang="en-US" dirty="0"/>
              <a:t>) the variable will </a:t>
            </a:r>
            <a:r>
              <a:rPr lang="en-US" dirty="0" smtClean="0"/>
              <a:t>need</a:t>
            </a:r>
          </a:p>
          <a:p>
            <a:pPr lvl="1"/>
            <a:r>
              <a:rPr lang="en-US" dirty="0" smtClean="0"/>
              <a:t>Identifies </a:t>
            </a:r>
            <a:r>
              <a:rPr lang="en-US" dirty="0"/>
              <a:t>the </a:t>
            </a:r>
            <a:r>
              <a:rPr lang="en-US" b="1" dirty="0"/>
              <a:t>memory address</a:t>
            </a:r>
            <a:r>
              <a:rPr lang="en-US" dirty="0"/>
              <a:t> to use for that </a:t>
            </a:r>
            <a:r>
              <a:rPr lang="en-US" dirty="0" smtClean="0"/>
              <a:t>variable</a:t>
            </a:r>
          </a:p>
          <a:p>
            <a:pPr lvl="1"/>
            <a:r>
              <a:rPr lang="en-US" dirty="0" smtClean="0"/>
              <a:t>Identifies </a:t>
            </a:r>
            <a:r>
              <a:rPr lang="en-US" dirty="0"/>
              <a:t>the </a:t>
            </a:r>
            <a:r>
              <a:rPr lang="en-US" b="1" dirty="0"/>
              <a:t>type of data</a:t>
            </a:r>
            <a:r>
              <a:rPr lang="en-US" dirty="0"/>
              <a:t> to be stored in that physical memory </a:t>
            </a:r>
            <a:r>
              <a:rPr lang="en-US" dirty="0" smtClean="0"/>
              <a:t>location</a:t>
            </a:r>
          </a:p>
          <a:p>
            <a:pPr lvl="1"/>
            <a:r>
              <a:rPr lang="en-US" dirty="0" smtClean="0"/>
              <a:t>Indicates </a:t>
            </a:r>
            <a:r>
              <a:rPr lang="en-US" dirty="0"/>
              <a:t>what </a:t>
            </a:r>
            <a:r>
              <a:rPr lang="en-US" b="1" dirty="0"/>
              <a:t>operations</a:t>
            </a:r>
            <a:r>
              <a:rPr lang="en-US" dirty="0"/>
              <a:t> (i.e., +, -, /, etc.) can be performed on the data contained within that variable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94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4.3 Variable Declarations </a:t>
            </a:r>
            <a:r>
              <a:rPr lang="en-US" dirty="0" smtClean="0"/>
              <a:t>–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 declaration syntax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&lt;data type&gt; identifier; </a:t>
            </a:r>
          </a:p>
          <a:p>
            <a:endParaRPr lang="en-US" dirty="0"/>
          </a:p>
          <a:p>
            <a:r>
              <a:rPr lang="en-US" dirty="0"/>
              <a:t>Data types discussed in the next section</a:t>
            </a:r>
          </a:p>
          <a:p>
            <a:endParaRPr lang="en-US" dirty="0"/>
          </a:p>
          <a:p>
            <a:r>
              <a:rPr lang="en-US" b="1" dirty="0" smtClean="0"/>
              <a:t>Identifier</a:t>
            </a:r>
            <a:endParaRPr lang="en-US" dirty="0" smtClean="0"/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variable </a:t>
            </a:r>
            <a:r>
              <a:rPr lang="en-US" dirty="0" smtClean="0"/>
              <a:t>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92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++ Learn By Doing Title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13AF7351-02A5-404D-A94C-3322180F8ACA}" vid="{46B47C52-33EB-4DA0-8742-54F0EDD6ABC9}"/>
    </a:ext>
  </a:extLst>
</a:theme>
</file>

<file path=ppt/theme/theme2.xml><?xml version="1.0" encoding="utf-8"?>
<a:theme xmlns:a="http://schemas.openxmlformats.org/drawingml/2006/main" name="C++ Learn By Doing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13AF7351-02A5-404D-A94C-3322180F8ACA}" vid="{AEC7D5BB-0486-484E-99ED-7334E9CD1CA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C++ Learn By Doing</Template>
  <TotalTime>121</TotalTime>
  <Words>1603</Words>
  <Application>Microsoft Office PowerPoint</Application>
  <PresentationFormat>Widescreen</PresentationFormat>
  <Paragraphs>299</Paragraphs>
  <Slides>28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Courier New</vt:lpstr>
      <vt:lpstr>Times New Roman</vt:lpstr>
      <vt:lpstr>C++ Learn By Doing Title Slide</vt:lpstr>
      <vt:lpstr>C++ Learn By Doing Slides</vt:lpstr>
      <vt:lpstr>Chapter 4  Literals, Variables, and Constants</vt:lpstr>
      <vt:lpstr>4.1 Literals – Numeric</vt:lpstr>
      <vt:lpstr>4.1 Literals – Digit Separator</vt:lpstr>
      <vt:lpstr>4.1 Literals – Non-Numeric</vt:lpstr>
      <vt:lpstr>4.2 Character Escape Sequences – Definition</vt:lpstr>
      <vt:lpstr>4.2 Character Escape Sequences – Selected Sequences</vt:lpstr>
      <vt:lpstr>4.2 Character Escape Sequences – Examples</vt:lpstr>
      <vt:lpstr>4.3 Variable Declarations – Definition</vt:lpstr>
      <vt:lpstr>4.3 Variable Declarations – Syntax</vt:lpstr>
      <vt:lpstr>4.3 Variable Declarations – Examples</vt:lpstr>
      <vt:lpstr>4.3.1 Variable’s Initial Value – Initialization</vt:lpstr>
      <vt:lpstr>4.3.1 Variable’s Initial Value – Alternate Forms</vt:lpstr>
      <vt:lpstr>4.3.1 Variable’s Initial Value – Good Practices</vt:lpstr>
      <vt:lpstr>4.3.2 Data Types – Definition</vt:lpstr>
      <vt:lpstr>4.3.2 Data Types – Selected Types</vt:lpstr>
      <vt:lpstr>4.3.2 Data Types – Size of Integer</vt:lpstr>
      <vt:lpstr>4.3.2 Data Types – Unsigned Types</vt:lpstr>
      <vt:lpstr>4.3.3 The sizeof Operator</vt:lpstr>
      <vt:lpstr>4.3.4 Numeric Literal Suffixes – Definition</vt:lpstr>
      <vt:lpstr>4.3.5 Naming Rules</vt:lpstr>
      <vt:lpstr>4.4 ASCII Characters</vt:lpstr>
      <vt:lpstr>4.5 Constants</vt:lpstr>
      <vt:lpstr>4.6 const Versus #define – Preprocessor</vt:lpstr>
      <vt:lpstr>4.6 const Versus #define – Preprocessor Problems</vt:lpstr>
      <vt:lpstr>4.6 const Versus #define – Using const</vt:lpstr>
      <vt:lpstr>4.7 Putting It All Together</vt:lpstr>
      <vt:lpstr>4.8 Variable Declarations in Pseudocode</vt:lpstr>
      <vt:lpstr>4.10 C The Differences</vt:lpstr>
    </vt:vector>
  </TitlesOfParts>
  <Company>Oregon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 Literals, Variables, and Constants</dc:title>
  <dc:creator>Troy Scevers</dc:creator>
  <cp:lastModifiedBy>Troy Scevers</cp:lastModifiedBy>
  <cp:revision>19</cp:revision>
  <dcterms:created xsi:type="dcterms:W3CDTF">2019-07-30T16:54:42Z</dcterms:created>
  <dcterms:modified xsi:type="dcterms:W3CDTF">2019-07-30T18:55:59Z</dcterms:modified>
</cp:coreProperties>
</file>