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5"/>
  </p:notesMasterIdLst>
  <p:sldIdLst>
    <p:sldId id="256" r:id="rId3"/>
    <p:sldId id="257" r:id="rId4"/>
    <p:sldId id="261" r:id="rId5"/>
    <p:sldId id="260" r:id="rId6"/>
    <p:sldId id="259" r:id="rId7"/>
    <p:sldId id="258"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78" r:id="rId26"/>
    <p:sldId id="280" r:id="rId27"/>
    <p:sldId id="281" r:id="rId28"/>
    <p:sldId id="282" r:id="rId29"/>
    <p:sldId id="283" r:id="rId30"/>
    <p:sldId id="284" r:id="rId31"/>
    <p:sldId id="285" r:id="rId32"/>
    <p:sldId id="287" r:id="rId33"/>
    <p:sldId id="288" r:id="rId34"/>
    <p:sldId id="289" r:id="rId35"/>
    <p:sldId id="290" r:id="rId36"/>
    <p:sldId id="291" r:id="rId37"/>
    <p:sldId id="292" r:id="rId38"/>
    <p:sldId id="293" r:id="rId39"/>
    <p:sldId id="294" r:id="rId40"/>
    <p:sldId id="295" r:id="rId41"/>
    <p:sldId id="296" r:id="rId42"/>
    <p:sldId id="298" r:id="rId43"/>
    <p:sldId id="297"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77"/>
    <a:srgbClr val="2248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000" autoAdjust="0"/>
  </p:normalViewPr>
  <p:slideViewPr>
    <p:cSldViewPr snapToGrid="0">
      <p:cViewPr varScale="1">
        <p:scale>
          <a:sx n="104" d="100"/>
          <a:sy n="104" d="100"/>
        </p:scale>
        <p:origin x="81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A9A3BD-494D-4E3C-857E-AE2205734E6F}" type="datetimeFigureOut">
              <a:rPr lang="en-US" smtClean="0"/>
              <a:t>08/02/19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392412-F44D-46B8-A9F0-B359F60D682C}" type="slidenum">
              <a:rPr lang="en-US" smtClean="0"/>
              <a:t>‹#›</a:t>
            </a:fld>
            <a:endParaRPr lang="en-US"/>
          </a:p>
        </p:txBody>
      </p:sp>
    </p:spTree>
    <p:extLst>
      <p:ext uri="{BB962C8B-B14F-4D97-AF65-F5344CB8AC3E}">
        <p14:creationId xmlns:p14="http://schemas.microsoft.com/office/powerpoint/2010/main" val="2601249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Remember</a:t>
            </a:r>
            <a:r>
              <a:rPr lang="en-US" sz="1200" kern="1200" dirty="0" smtClean="0">
                <a:solidFill>
                  <a:schemeClr val="tx1"/>
                </a:solidFill>
                <a:effectLst/>
                <a:latin typeface="+mn-lt"/>
                <a:ea typeface="+mn-ea"/>
                <a:cs typeface="+mn-cs"/>
              </a:rPr>
              <a:t>: To include a header file in your program you must use the #include preprocessor directive, in this case #include &lt;iostream&gt;.</a:t>
            </a:r>
          </a:p>
          <a:p>
            <a:endParaRPr lang="en-US" b="1" dirty="0"/>
          </a:p>
        </p:txBody>
      </p:sp>
      <p:sp>
        <p:nvSpPr>
          <p:cNvPr id="4" name="Slide Number Placeholder 3"/>
          <p:cNvSpPr>
            <a:spLocks noGrp="1"/>
          </p:cNvSpPr>
          <p:nvPr>
            <p:ph type="sldNum" sz="quarter" idx="10"/>
          </p:nvPr>
        </p:nvSpPr>
        <p:spPr/>
        <p:txBody>
          <a:bodyPr/>
          <a:lstStyle/>
          <a:p>
            <a:fld id="{FA392412-F44D-46B8-A9F0-B359F60D682C}" type="slidenum">
              <a:rPr lang="en-US" smtClean="0"/>
              <a:t>2</a:t>
            </a:fld>
            <a:endParaRPr lang="en-US"/>
          </a:p>
        </p:txBody>
      </p:sp>
    </p:spTree>
    <p:extLst>
      <p:ext uri="{BB962C8B-B14F-4D97-AF65-F5344CB8AC3E}">
        <p14:creationId xmlns:p14="http://schemas.microsoft.com/office/powerpoint/2010/main" val="1939752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a:t>
            </a:r>
            <a:r>
              <a:rPr lang="en-US" dirty="0" smtClean="0"/>
              <a:t> </a:t>
            </a:r>
            <a:r>
              <a:rPr lang="en-US" altLang="en-US" dirty="0" smtClean="0"/>
              <a:t>Requires the header file </a:t>
            </a:r>
            <a:r>
              <a:rPr lang="en-US" altLang="en-US" dirty="0" smtClean="0">
                <a:latin typeface="Courier New" panose="02070309020205020404" pitchFamily="49" charset="0"/>
              </a:rPr>
              <a:t>&lt;</a:t>
            </a:r>
            <a:r>
              <a:rPr lang="en-US" altLang="en-US" dirty="0" err="1" smtClean="0">
                <a:latin typeface="Courier New" panose="02070309020205020404" pitchFamily="49" charset="0"/>
              </a:rPr>
              <a:t>stdio.h</a:t>
            </a:r>
            <a:r>
              <a:rPr lang="en-US" altLang="en-US" dirty="0" smtClean="0">
                <a:latin typeface="Courier New" panose="02070309020205020404" pitchFamily="49" charset="0"/>
              </a:rPr>
              <a:t>&gt;</a:t>
            </a:r>
            <a:endParaRPr lang="en-US" dirty="0"/>
          </a:p>
        </p:txBody>
      </p:sp>
      <p:sp>
        <p:nvSpPr>
          <p:cNvPr id="4" name="Slide Number Placeholder 3"/>
          <p:cNvSpPr>
            <a:spLocks noGrp="1"/>
          </p:cNvSpPr>
          <p:nvPr>
            <p:ph type="sldNum" sz="quarter" idx="10"/>
          </p:nvPr>
        </p:nvSpPr>
        <p:spPr/>
        <p:txBody>
          <a:bodyPr/>
          <a:lstStyle/>
          <a:p>
            <a:fld id="{FA392412-F44D-46B8-A9F0-B359F60D682C}" type="slidenum">
              <a:rPr lang="en-US" smtClean="0"/>
              <a:t>34</a:t>
            </a:fld>
            <a:endParaRPr lang="en-US"/>
          </a:p>
        </p:txBody>
      </p:sp>
    </p:spTree>
    <p:extLst>
      <p:ext uri="{BB962C8B-B14F-4D97-AF65-F5344CB8AC3E}">
        <p14:creationId xmlns:p14="http://schemas.microsoft.com/office/powerpoint/2010/main" val="3682371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Remember</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Never</a:t>
            </a:r>
            <a:r>
              <a:rPr lang="en-US" sz="1200" kern="1200" dirty="0" smtClean="0">
                <a:solidFill>
                  <a:schemeClr val="tx1"/>
                </a:solidFill>
                <a:effectLst/>
                <a:latin typeface="+mn-lt"/>
                <a:ea typeface="+mn-ea"/>
                <a:cs typeface="+mn-cs"/>
              </a:rPr>
              <a:t> mix C and C++ I/O routines. If you are writing a C++ program, use C++ routines. Likewise, use only C routines when writing C programs.</a:t>
            </a:r>
          </a:p>
          <a:p>
            <a:endParaRPr lang="en-US" dirty="0"/>
          </a:p>
        </p:txBody>
      </p:sp>
      <p:sp>
        <p:nvSpPr>
          <p:cNvPr id="4" name="Slide Number Placeholder 3"/>
          <p:cNvSpPr>
            <a:spLocks noGrp="1"/>
          </p:cNvSpPr>
          <p:nvPr>
            <p:ph type="sldNum" sz="quarter" idx="10"/>
          </p:nvPr>
        </p:nvSpPr>
        <p:spPr/>
        <p:txBody>
          <a:bodyPr/>
          <a:lstStyle/>
          <a:p>
            <a:fld id="{FA392412-F44D-46B8-A9F0-B359F60D682C}" type="slidenum">
              <a:rPr lang="en-US" smtClean="0"/>
              <a:t>36</a:t>
            </a:fld>
            <a:endParaRPr lang="en-US"/>
          </a:p>
        </p:txBody>
      </p:sp>
    </p:spTree>
    <p:extLst>
      <p:ext uri="{BB962C8B-B14F-4D97-AF65-F5344CB8AC3E}">
        <p14:creationId xmlns:p14="http://schemas.microsoft.com/office/powerpoint/2010/main" val="582533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Definition:</a:t>
            </a:r>
            <a:r>
              <a:rPr lang="en-US" sz="1200" kern="1200" dirty="0" smtClean="0">
                <a:solidFill>
                  <a:schemeClr val="tx1"/>
                </a:solidFill>
                <a:effectLst/>
                <a:latin typeface="+mn-lt"/>
                <a:ea typeface="+mn-ea"/>
                <a:cs typeface="+mn-cs"/>
              </a:rPr>
              <a:t> The </a:t>
            </a:r>
            <a:r>
              <a:rPr lang="en-US" sz="1200" b="1"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merican </a:t>
            </a:r>
            <a:r>
              <a:rPr lang="en-US" sz="1200" b="1" kern="1200" dirty="0" smtClean="0">
                <a:solidFill>
                  <a:schemeClr val="tx1"/>
                </a:solidFill>
                <a:effectLst/>
                <a:latin typeface="+mn-lt"/>
                <a:ea typeface="+mn-ea"/>
                <a:cs typeface="+mn-cs"/>
              </a:rPr>
              <a:t>N</a:t>
            </a:r>
            <a:r>
              <a:rPr lang="en-US" sz="1200" kern="1200" dirty="0" smtClean="0">
                <a:solidFill>
                  <a:schemeClr val="tx1"/>
                </a:solidFill>
                <a:effectLst/>
                <a:latin typeface="+mn-lt"/>
                <a:ea typeface="+mn-ea"/>
                <a:cs typeface="+mn-cs"/>
              </a:rPr>
              <a:t>ational </a:t>
            </a:r>
            <a:r>
              <a:rPr lang="en-US" sz="1200" b="1" kern="1200" dirty="0" smtClean="0">
                <a:solidFill>
                  <a:schemeClr val="tx1"/>
                </a:solidFill>
                <a:effectLst/>
                <a:latin typeface="+mn-lt"/>
                <a:ea typeface="+mn-ea"/>
                <a:cs typeface="+mn-cs"/>
              </a:rPr>
              <a:t>S</a:t>
            </a:r>
            <a:r>
              <a:rPr lang="en-US" sz="1200" kern="1200" dirty="0" smtClean="0">
                <a:solidFill>
                  <a:schemeClr val="tx1"/>
                </a:solidFill>
                <a:effectLst/>
                <a:latin typeface="+mn-lt"/>
                <a:ea typeface="+mn-ea"/>
                <a:cs typeface="+mn-cs"/>
              </a:rPr>
              <a:t>tandards </a:t>
            </a:r>
            <a:r>
              <a:rPr lang="en-US" sz="1200" b="1" kern="1200" dirty="0"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nstitute (ANSI) formed a committee to standardize the C programming language. Therefore, any non-ANSI C functions may not be available in strict ANSI C environments.</a:t>
            </a:r>
          </a:p>
          <a:p>
            <a:endParaRPr lang="en-US" dirty="0"/>
          </a:p>
        </p:txBody>
      </p:sp>
      <p:sp>
        <p:nvSpPr>
          <p:cNvPr id="4" name="Slide Number Placeholder 3"/>
          <p:cNvSpPr>
            <a:spLocks noGrp="1"/>
          </p:cNvSpPr>
          <p:nvPr>
            <p:ph type="sldNum" sz="quarter" idx="10"/>
          </p:nvPr>
        </p:nvSpPr>
        <p:spPr/>
        <p:txBody>
          <a:bodyPr/>
          <a:lstStyle/>
          <a:p>
            <a:fld id="{FA392412-F44D-46B8-A9F0-B359F60D682C}" type="slidenum">
              <a:rPr lang="en-US" smtClean="0"/>
              <a:t>40</a:t>
            </a:fld>
            <a:endParaRPr lang="en-US"/>
          </a:p>
        </p:txBody>
      </p:sp>
    </p:spTree>
    <p:extLst>
      <p:ext uri="{BB962C8B-B14F-4D97-AF65-F5344CB8AC3E}">
        <p14:creationId xmlns:p14="http://schemas.microsoft.com/office/powerpoint/2010/main" val="1114870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Remember</a:t>
            </a:r>
            <a:r>
              <a:rPr lang="en-US" sz="1200" kern="1200" dirty="0" smtClean="0">
                <a:solidFill>
                  <a:schemeClr val="tx1"/>
                </a:solidFill>
                <a:effectLst/>
                <a:latin typeface="+mn-lt"/>
                <a:ea typeface="+mn-ea"/>
                <a:cs typeface="+mn-cs"/>
              </a:rPr>
              <a:t>: The term </a:t>
            </a:r>
            <a:r>
              <a:rPr lang="en-US" sz="1200" kern="1200" dirty="0" err="1" smtClean="0">
                <a:solidFill>
                  <a:schemeClr val="tx1"/>
                </a:solidFill>
                <a:effectLst/>
                <a:latin typeface="+mn-lt"/>
                <a:ea typeface="+mn-ea"/>
                <a:cs typeface="+mn-cs"/>
              </a:rPr>
              <a:t>getch</a:t>
            </a:r>
            <a:r>
              <a:rPr lang="en-US" sz="1200" kern="1200" dirty="0" smtClean="0">
                <a:solidFill>
                  <a:schemeClr val="tx1"/>
                </a:solidFill>
                <a:effectLst/>
                <a:latin typeface="+mn-lt"/>
                <a:ea typeface="+mn-ea"/>
                <a:cs typeface="+mn-cs"/>
              </a:rPr>
              <a:t> stands for </a:t>
            </a:r>
            <a:r>
              <a:rPr lang="en-US" sz="1200" b="1" kern="1200" dirty="0" smtClean="0">
                <a:solidFill>
                  <a:schemeClr val="tx1"/>
                </a:solidFill>
                <a:effectLst/>
                <a:latin typeface="+mn-lt"/>
                <a:ea typeface="+mn-ea"/>
                <a:cs typeface="+mn-cs"/>
              </a:rPr>
              <a:t>get ch</a:t>
            </a:r>
            <a:r>
              <a:rPr lang="en-US" sz="1200" kern="1200" dirty="0" smtClean="0">
                <a:solidFill>
                  <a:schemeClr val="tx1"/>
                </a:solidFill>
                <a:effectLst/>
                <a:latin typeface="+mn-lt"/>
                <a:ea typeface="+mn-ea"/>
                <a:cs typeface="+mn-cs"/>
              </a:rPr>
              <a:t>aracter, the term </a:t>
            </a:r>
            <a:r>
              <a:rPr lang="en-US" sz="1200" kern="1200" dirty="0" err="1" smtClean="0">
                <a:solidFill>
                  <a:schemeClr val="tx1"/>
                </a:solidFill>
                <a:effectLst/>
                <a:latin typeface="+mn-lt"/>
                <a:ea typeface="+mn-ea"/>
                <a:cs typeface="+mn-cs"/>
              </a:rPr>
              <a:t>getche</a:t>
            </a:r>
            <a:r>
              <a:rPr lang="en-US" sz="1200" kern="1200" dirty="0" smtClean="0">
                <a:solidFill>
                  <a:schemeClr val="tx1"/>
                </a:solidFill>
                <a:effectLst/>
                <a:latin typeface="+mn-lt"/>
                <a:ea typeface="+mn-ea"/>
                <a:cs typeface="+mn-cs"/>
              </a:rPr>
              <a:t> stands for </a:t>
            </a:r>
            <a:r>
              <a:rPr lang="en-US" sz="1200" b="1" kern="1200" dirty="0" smtClean="0">
                <a:solidFill>
                  <a:schemeClr val="tx1"/>
                </a:solidFill>
                <a:effectLst/>
                <a:latin typeface="+mn-lt"/>
                <a:ea typeface="+mn-ea"/>
                <a:cs typeface="+mn-cs"/>
              </a:rPr>
              <a:t>get ch</a:t>
            </a:r>
            <a:r>
              <a:rPr lang="en-US" sz="1200" kern="1200" dirty="0" smtClean="0">
                <a:solidFill>
                  <a:schemeClr val="tx1"/>
                </a:solidFill>
                <a:effectLst/>
                <a:latin typeface="+mn-lt"/>
                <a:ea typeface="+mn-ea"/>
                <a:cs typeface="+mn-cs"/>
              </a:rPr>
              <a:t>aracter with </a:t>
            </a:r>
            <a:r>
              <a:rPr lang="en-US" sz="1200" b="1" kern="1200" dirty="0" smtClean="0">
                <a:solidFill>
                  <a:schemeClr val="tx1"/>
                </a:solidFill>
                <a:effectLst/>
                <a:latin typeface="+mn-lt"/>
                <a:ea typeface="+mn-ea"/>
                <a:cs typeface="+mn-cs"/>
              </a:rPr>
              <a:t>e</a:t>
            </a:r>
            <a:r>
              <a:rPr lang="en-US" sz="1200" kern="1200" dirty="0" smtClean="0">
                <a:solidFill>
                  <a:schemeClr val="tx1"/>
                </a:solidFill>
                <a:effectLst/>
                <a:latin typeface="+mn-lt"/>
                <a:ea typeface="+mn-ea"/>
                <a:cs typeface="+mn-cs"/>
              </a:rPr>
              <a:t>cho which means the character entered is displayed (echoed) to the screen.</a:t>
            </a:r>
          </a:p>
          <a:p>
            <a:endParaRPr lang="en-US" dirty="0"/>
          </a:p>
        </p:txBody>
      </p:sp>
      <p:sp>
        <p:nvSpPr>
          <p:cNvPr id="4" name="Slide Number Placeholder 3"/>
          <p:cNvSpPr>
            <a:spLocks noGrp="1"/>
          </p:cNvSpPr>
          <p:nvPr>
            <p:ph type="sldNum" sz="quarter" idx="10"/>
          </p:nvPr>
        </p:nvSpPr>
        <p:spPr/>
        <p:txBody>
          <a:bodyPr/>
          <a:lstStyle/>
          <a:p>
            <a:fld id="{FA392412-F44D-46B8-A9F0-B359F60D682C}" type="slidenum">
              <a:rPr lang="en-US" smtClean="0"/>
              <a:t>42</a:t>
            </a:fld>
            <a:endParaRPr lang="en-US"/>
          </a:p>
        </p:txBody>
      </p:sp>
    </p:spTree>
    <p:extLst>
      <p:ext uri="{BB962C8B-B14F-4D97-AF65-F5344CB8AC3E}">
        <p14:creationId xmlns:p14="http://schemas.microsoft.com/office/powerpoint/2010/main" val="2803968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a:t>
            </a:r>
            <a:r>
              <a:rPr lang="en-US" dirty="0" smtClean="0"/>
              <a:t> </a:t>
            </a:r>
            <a:r>
              <a:rPr lang="en-US" altLang="en-US" dirty="0" smtClean="0"/>
              <a:t>Example with multiple lines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Remember</a:t>
            </a:r>
            <a:r>
              <a:rPr lang="en-US" sz="1200" kern="1200" dirty="0" smtClean="0">
                <a:solidFill>
                  <a:schemeClr val="tx1"/>
                </a:solidFill>
                <a:effectLst/>
                <a:latin typeface="+mn-lt"/>
                <a:ea typeface="+mn-ea"/>
                <a:cs typeface="+mn-cs"/>
              </a:rPr>
              <a:t>: The ‘\n’ is an escape sequence that moves the cursor to the next line.  </a:t>
            </a:r>
          </a:p>
          <a:p>
            <a:endParaRPr lang="en-US" dirty="0"/>
          </a:p>
        </p:txBody>
      </p:sp>
      <p:sp>
        <p:nvSpPr>
          <p:cNvPr id="4" name="Slide Number Placeholder 3"/>
          <p:cNvSpPr>
            <a:spLocks noGrp="1"/>
          </p:cNvSpPr>
          <p:nvPr>
            <p:ph type="sldNum" sz="quarter" idx="10"/>
          </p:nvPr>
        </p:nvSpPr>
        <p:spPr/>
        <p:txBody>
          <a:bodyPr/>
          <a:lstStyle/>
          <a:p>
            <a:fld id="{FA392412-F44D-46B8-A9F0-B359F60D682C}" type="slidenum">
              <a:rPr lang="en-US" smtClean="0"/>
              <a:t>5</a:t>
            </a:fld>
            <a:endParaRPr lang="en-US"/>
          </a:p>
        </p:txBody>
      </p:sp>
    </p:spTree>
    <p:extLst>
      <p:ext uri="{BB962C8B-B14F-4D97-AF65-F5344CB8AC3E}">
        <p14:creationId xmlns:p14="http://schemas.microsoft.com/office/powerpoint/2010/main" val="2081307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a:t>
            </a:r>
            <a:r>
              <a:rPr lang="en-US" dirty="0" smtClean="0"/>
              <a:t> </a:t>
            </a:r>
            <a:r>
              <a:rPr lang="en-US" sz="1200" kern="1200" dirty="0" smtClean="0">
                <a:solidFill>
                  <a:schemeClr val="tx1"/>
                </a:solidFill>
                <a:effectLst/>
                <a:latin typeface="+mn-lt"/>
                <a:ea typeface="+mn-ea"/>
                <a:cs typeface="+mn-cs"/>
              </a:rPr>
              <a:t>The two scores entered in the example must be whitespace delimited. This simply means that when the two values are entered, they must be separated by some form of whitespace. Whitespace can be one or more spaces, a tab or enter.</a:t>
            </a:r>
            <a:endParaRPr lang="en-US" dirty="0"/>
          </a:p>
        </p:txBody>
      </p:sp>
      <p:sp>
        <p:nvSpPr>
          <p:cNvPr id="4" name="Slide Number Placeholder 3"/>
          <p:cNvSpPr>
            <a:spLocks noGrp="1"/>
          </p:cNvSpPr>
          <p:nvPr>
            <p:ph type="sldNum" sz="quarter" idx="10"/>
          </p:nvPr>
        </p:nvSpPr>
        <p:spPr/>
        <p:txBody>
          <a:bodyPr/>
          <a:lstStyle/>
          <a:p>
            <a:fld id="{FA392412-F44D-46B8-A9F0-B359F60D682C}" type="slidenum">
              <a:rPr lang="en-US" smtClean="0"/>
              <a:t>7</a:t>
            </a:fld>
            <a:endParaRPr lang="en-US"/>
          </a:p>
        </p:txBody>
      </p:sp>
    </p:spTree>
    <p:extLst>
      <p:ext uri="{BB962C8B-B14F-4D97-AF65-F5344CB8AC3E}">
        <p14:creationId xmlns:p14="http://schemas.microsoft.com/office/powerpoint/2010/main" val="552969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a:t>
            </a:r>
            <a:r>
              <a:rPr lang="en-US" baseline="0" dirty="0" smtClean="0"/>
              <a:t> </a:t>
            </a:r>
            <a:r>
              <a:rPr lang="en-US" sz="1200" kern="1200" dirty="0" smtClean="0">
                <a:solidFill>
                  <a:schemeClr val="tx1"/>
                </a:solidFill>
                <a:effectLst/>
                <a:latin typeface="+mn-lt"/>
                <a:ea typeface="+mn-ea"/>
                <a:cs typeface="+mn-cs"/>
              </a:rPr>
              <a:t>Even though it is possible to read multiple values using the same cin statement, it is better to provide a prompt for the user of your program for each individual input.</a:t>
            </a:r>
            <a:endParaRPr lang="en-US" dirty="0"/>
          </a:p>
        </p:txBody>
      </p:sp>
      <p:sp>
        <p:nvSpPr>
          <p:cNvPr id="4" name="Slide Number Placeholder 3"/>
          <p:cNvSpPr>
            <a:spLocks noGrp="1"/>
          </p:cNvSpPr>
          <p:nvPr>
            <p:ph type="sldNum" sz="quarter" idx="10"/>
          </p:nvPr>
        </p:nvSpPr>
        <p:spPr/>
        <p:txBody>
          <a:bodyPr/>
          <a:lstStyle/>
          <a:p>
            <a:fld id="{FA392412-F44D-46B8-A9F0-B359F60D682C}" type="slidenum">
              <a:rPr lang="en-US" smtClean="0"/>
              <a:t>8</a:t>
            </a:fld>
            <a:endParaRPr lang="en-US"/>
          </a:p>
        </p:txBody>
      </p:sp>
    </p:spTree>
    <p:extLst>
      <p:ext uri="{BB962C8B-B14F-4D97-AF65-F5344CB8AC3E}">
        <p14:creationId xmlns:p14="http://schemas.microsoft.com/office/powerpoint/2010/main" val="694251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Definition:</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Padding </a:t>
            </a:r>
            <a:r>
              <a:rPr lang="en-US" sz="1200" kern="1200" dirty="0" smtClean="0">
                <a:solidFill>
                  <a:schemeClr val="tx1"/>
                </a:solidFill>
                <a:effectLst/>
                <a:latin typeface="+mn-lt"/>
                <a:ea typeface="+mn-ea"/>
                <a:cs typeface="+mn-cs"/>
              </a:rPr>
              <a:t>is placing spaces on either side of the data.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Remember</a:t>
            </a:r>
            <a:r>
              <a:rPr lang="en-US" sz="1200" kern="1200" dirty="0" smtClean="0">
                <a:solidFill>
                  <a:schemeClr val="tx1"/>
                </a:solidFill>
                <a:effectLst/>
                <a:latin typeface="+mn-lt"/>
                <a:ea typeface="+mn-ea"/>
                <a:cs typeface="+mn-cs"/>
              </a:rPr>
              <a:t>: If the data is larger than the specified width, the data will not be truncated; it simply will not appear with any padding.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A392412-F44D-46B8-A9F0-B359F60D682C}" type="slidenum">
              <a:rPr lang="en-US" smtClean="0"/>
              <a:t>15</a:t>
            </a:fld>
            <a:endParaRPr lang="en-US"/>
          </a:p>
        </p:txBody>
      </p:sp>
    </p:spTree>
    <p:extLst>
      <p:ext uri="{BB962C8B-B14F-4D97-AF65-F5344CB8AC3E}">
        <p14:creationId xmlns:p14="http://schemas.microsoft.com/office/powerpoint/2010/main" val="1621943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Remember</a:t>
            </a:r>
            <a:r>
              <a:rPr lang="en-US" sz="1200" kern="1200" dirty="0" smtClean="0">
                <a:solidFill>
                  <a:schemeClr val="tx1"/>
                </a:solidFill>
                <a:effectLst/>
                <a:latin typeface="+mn-lt"/>
                <a:ea typeface="+mn-ea"/>
                <a:cs typeface="+mn-cs"/>
              </a:rPr>
              <a:t>: It is a common mistake to not include the decimal point as a character when counting the total space required for your output. </a:t>
            </a:r>
          </a:p>
          <a:p>
            <a:r>
              <a:rPr lang="en-US" b="1" dirty="0" smtClean="0"/>
              <a:t>Note:</a:t>
            </a:r>
            <a:r>
              <a:rPr lang="en-US" dirty="0" smtClean="0"/>
              <a:t> </a:t>
            </a:r>
            <a:r>
              <a:rPr lang="en-US" sz="1200" kern="1200" dirty="0" smtClean="0">
                <a:solidFill>
                  <a:schemeClr val="tx1"/>
                </a:solidFill>
                <a:effectLst/>
                <a:latin typeface="+mn-lt"/>
                <a:ea typeface="+mn-ea"/>
                <a:cs typeface="+mn-cs"/>
              </a:rPr>
              <a:t>The width setting is volatile, meaning the setting is applied only to the next output statement. After that statement, the width setting is automatically reset.</a:t>
            </a:r>
            <a:endParaRPr lang="en-US" dirty="0"/>
          </a:p>
        </p:txBody>
      </p:sp>
      <p:sp>
        <p:nvSpPr>
          <p:cNvPr id="4" name="Slide Number Placeholder 3"/>
          <p:cNvSpPr>
            <a:spLocks noGrp="1"/>
          </p:cNvSpPr>
          <p:nvPr>
            <p:ph type="sldNum" sz="quarter" idx="10"/>
          </p:nvPr>
        </p:nvSpPr>
        <p:spPr/>
        <p:txBody>
          <a:bodyPr/>
          <a:lstStyle/>
          <a:p>
            <a:fld id="{FA392412-F44D-46B8-A9F0-B359F60D682C}" type="slidenum">
              <a:rPr lang="en-US" smtClean="0"/>
              <a:t>17</a:t>
            </a:fld>
            <a:endParaRPr lang="en-US"/>
          </a:p>
        </p:txBody>
      </p:sp>
    </p:spTree>
    <p:extLst>
      <p:ext uri="{BB962C8B-B14F-4D97-AF65-F5344CB8AC3E}">
        <p14:creationId xmlns:p14="http://schemas.microsoft.com/office/powerpoint/2010/main" val="4006044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Remember</a:t>
            </a:r>
            <a:r>
              <a:rPr lang="en-US" sz="1200" kern="1200" dirty="0" smtClean="0">
                <a:solidFill>
                  <a:schemeClr val="tx1"/>
                </a:solidFill>
                <a:effectLst/>
                <a:latin typeface="+mn-lt"/>
                <a:ea typeface="+mn-ea"/>
                <a:cs typeface="+mn-cs"/>
              </a:rPr>
              <a:t>: Any flag that is set, turned on, can be unset using the member function </a:t>
            </a:r>
            <a:r>
              <a:rPr lang="en-US" sz="1200" b="1" kern="1200" dirty="0" smtClean="0">
                <a:solidFill>
                  <a:schemeClr val="tx1"/>
                </a:solidFill>
                <a:effectLst/>
                <a:latin typeface="Courier New" panose="02070309020205020404" pitchFamily="49" charset="0"/>
                <a:ea typeface="+mn-ea"/>
                <a:cs typeface="Courier New" panose="02070309020205020404" pitchFamily="49" charset="0"/>
              </a:rPr>
              <a:t>unsetf</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FA392412-F44D-46B8-A9F0-B359F60D682C}" type="slidenum">
              <a:rPr lang="en-US" smtClean="0"/>
              <a:t>19</a:t>
            </a:fld>
            <a:endParaRPr lang="en-US"/>
          </a:p>
        </p:txBody>
      </p:sp>
    </p:spTree>
    <p:extLst>
      <p:ext uri="{BB962C8B-B14F-4D97-AF65-F5344CB8AC3E}">
        <p14:creationId xmlns:p14="http://schemas.microsoft.com/office/powerpoint/2010/main" val="1844011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a:t>
            </a:r>
            <a:r>
              <a:rPr lang="en-US" dirty="0" smtClean="0"/>
              <a:t> You will notice that the value displayed in the hover over and watch windows is 123.449997</a:t>
            </a:r>
            <a:r>
              <a:rPr lang="en-US" baseline="0" dirty="0" smtClean="0"/>
              <a:t> and not 123.45. This is due to how floating point numbers are internally calculated by the processor and displayed by visual studio.</a:t>
            </a:r>
            <a:endParaRPr lang="en-US" dirty="0"/>
          </a:p>
        </p:txBody>
      </p:sp>
      <p:sp>
        <p:nvSpPr>
          <p:cNvPr id="4" name="Slide Number Placeholder 3"/>
          <p:cNvSpPr>
            <a:spLocks noGrp="1"/>
          </p:cNvSpPr>
          <p:nvPr>
            <p:ph type="sldNum" sz="quarter" idx="10"/>
          </p:nvPr>
        </p:nvSpPr>
        <p:spPr/>
        <p:txBody>
          <a:bodyPr/>
          <a:lstStyle/>
          <a:p>
            <a:fld id="{FA392412-F44D-46B8-A9F0-B359F60D682C}" type="slidenum">
              <a:rPr lang="en-US" smtClean="0"/>
              <a:t>30</a:t>
            </a:fld>
            <a:endParaRPr lang="en-US"/>
          </a:p>
        </p:txBody>
      </p:sp>
    </p:spTree>
    <p:extLst>
      <p:ext uri="{BB962C8B-B14F-4D97-AF65-F5344CB8AC3E}">
        <p14:creationId xmlns:p14="http://schemas.microsoft.com/office/powerpoint/2010/main" val="3971791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Remember:</a:t>
            </a:r>
            <a:r>
              <a:rPr lang="en-US" sz="1200" kern="1200" dirty="0" smtClean="0">
                <a:solidFill>
                  <a:schemeClr val="tx1"/>
                </a:solidFill>
                <a:effectLst/>
                <a:latin typeface="+mn-lt"/>
                <a:ea typeface="+mn-ea"/>
                <a:cs typeface="+mn-cs"/>
              </a:rPr>
              <a:t> The term </a:t>
            </a:r>
            <a:r>
              <a:rPr lang="en-US" sz="1200" b="1" kern="1200" dirty="0" smtClean="0">
                <a:solidFill>
                  <a:schemeClr val="tx1"/>
                </a:solidFill>
                <a:effectLst/>
                <a:latin typeface="+mn-lt"/>
                <a:ea typeface="+mn-ea"/>
                <a:cs typeface="+mn-cs"/>
              </a:rPr>
              <a:t>function</a:t>
            </a:r>
            <a:r>
              <a:rPr lang="en-US" sz="1200" kern="1200" dirty="0" smtClean="0">
                <a:solidFill>
                  <a:schemeClr val="tx1"/>
                </a:solidFill>
                <a:effectLst/>
                <a:latin typeface="+mn-lt"/>
                <a:ea typeface="+mn-ea"/>
                <a:cs typeface="+mn-cs"/>
              </a:rPr>
              <a:t> refers to a task or job. For example, the function of a waiter is to serve food. Similarly, in programming a function is a group of related statements that together perform a specific task or job. </a:t>
            </a:r>
          </a:p>
          <a:p>
            <a:endParaRPr lang="en-US" dirty="0"/>
          </a:p>
        </p:txBody>
      </p:sp>
      <p:sp>
        <p:nvSpPr>
          <p:cNvPr id="4" name="Slide Number Placeholder 3"/>
          <p:cNvSpPr>
            <a:spLocks noGrp="1"/>
          </p:cNvSpPr>
          <p:nvPr>
            <p:ph type="sldNum" sz="quarter" idx="10"/>
          </p:nvPr>
        </p:nvSpPr>
        <p:spPr/>
        <p:txBody>
          <a:bodyPr/>
          <a:lstStyle/>
          <a:p>
            <a:fld id="{FA392412-F44D-46B8-A9F0-B359F60D682C}" type="slidenum">
              <a:rPr lang="en-US" smtClean="0"/>
              <a:t>32</a:t>
            </a:fld>
            <a:endParaRPr lang="en-US"/>
          </a:p>
        </p:txBody>
      </p:sp>
    </p:spTree>
    <p:extLst>
      <p:ext uri="{BB962C8B-B14F-4D97-AF65-F5344CB8AC3E}">
        <p14:creationId xmlns:p14="http://schemas.microsoft.com/office/powerpoint/2010/main" val="1857991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330" y="365125"/>
            <a:ext cx="11969578" cy="5038897"/>
          </a:xfrm>
          <a:prstGeom prst="rect">
            <a:avLst/>
          </a:prstGeom>
        </p:spPr>
        <p:txBody>
          <a:bodyPr/>
          <a:lstStyle>
            <a:lvl1pPr marL="0" algn="ctr" defTabSz="914400" rtl="0" eaLnBrk="1" latinLnBrk="0" hangingPunct="1">
              <a:lnSpc>
                <a:spcPct val="90000"/>
              </a:lnSpc>
              <a:spcBef>
                <a:spcPct val="0"/>
              </a:spcBef>
              <a:buNone/>
              <a:defRPr lang="en-US" sz="6600" b="1" kern="1200" baseline="0" dirty="0">
                <a:solidFill>
                  <a:srgbClr val="FFFF00"/>
                </a:solidFill>
                <a:latin typeface="+mj-lt"/>
                <a:ea typeface="+mj-ea"/>
                <a:cs typeface="+mj-cs"/>
              </a:defRPr>
            </a:lvl1pPr>
          </a:lstStyle>
          <a:p>
            <a:r>
              <a:rPr lang="en-US" dirty="0" smtClean="0"/>
              <a:t>Chapter ?</a:t>
            </a:r>
            <a:br>
              <a:rPr lang="en-US" dirty="0" smtClean="0"/>
            </a:br>
            <a:r>
              <a:rPr lang="en-US" dirty="0" smtClean="0"/>
              <a:t/>
            </a:r>
            <a:br>
              <a:rPr lang="en-US" dirty="0" smtClean="0"/>
            </a:br>
            <a:r>
              <a:rPr lang="en-US" dirty="0" smtClean="0"/>
              <a:t>Lecture Title Here</a:t>
            </a:r>
            <a:endParaRPr lang="en-US" dirty="0"/>
          </a:p>
        </p:txBody>
      </p:sp>
      <p:sp>
        <p:nvSpPr>
          <p:cNvPr id="3" name="TextBox 2"/>
          <p:cNvSpPr txBox="1"/>
          <p:nvPr userDrawn="1"/>
        </p:nvSpPr>
        <p:spPr>
          <a:xfrm>
            <a:off x="9616498" y="5505061"/>
            <a:ext cx="2141838" cy="1200329"/>
          </a:xfrm>
          <a:prstGeom prst="rect">
            <a:avLst/>
          </a:prstGeom>
          <a:noFill/>
          <a:ln w="22225">
            <a:solidFill>
              <a:schemeClr val="accent1"/>
            </a:solidFill>
          </a:ln>
        </p:spPr>
        <p:txBody>
          <a:bodyPr wrap="square" rtlCol="0">
            <a:spAutoFit/>
          </a:bodyPr>
          <a:lstStyle/>
          <a:p>
            <a:r>
              <a:rPr lang="en-US" sz="2400" dirty="0" smtClean="0">
                <a:solidFill>
                  <a:srgbClr val="92D050"/>
                </a:solidFill>
              </a:rPr>
              <a:t>Todd Breedlove</a:t>
            </a:r>
          </a:p>
          <a:p>
            <a:r>
              <a:rPr lang="en-US" sz="2400" dirty="0" smtClean="0">
                <a:solidFill>
                  <a:srgbClr val="92D050"/>
                </a:solidFill>
              </a:rPr>
              <a:t>Troy</a:t>
            </a:r>
            <a:r>
              <a:rPr lang="en-US" sz="2400" baseline="0" dirty="0" smtClean="0">
                <a:solidFill>
                  <a:srgbClr val="92D050"/>
                </a:solidFill>
              </a:rPr>
              <a:t> Scevers</a:t>
            </a:r>
          </a:p>
          <a:p>
            <a:r>
              <a:rPr lang="en-US" sz="2400" baseline="0" dirty="0" smtClean="0">
                <a:solidFill>
                  <a:srgbClr val="92D050"/>
                </a:solidFill>
              </a:rPr>
              <a:t>Randal L. Albert</a:t>
            </a:r>
            <a:endParaRPr lang="en-US" sz="2400" dirty="0">
              <a:solidFill>
                <a:srgbClr val="92D050"/>
              </a:solidFill>
            </a:endParaRPr>
          </a:p>
        </p:txBody>
      </p:sp>
    </p:spTree>
    <p:extLst>
      <p:ext uri="{BB962C8B-B14F-4D97-AF65-F5344CB8AC3E}">
        <p14:creationId xmlns:p14="http://schemas.microsoft.com/office/powerpoint/2010/main" val="6645193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65C50-87AF-427D-8B87-E93DE224520C}" type="datetimeFigureOut">
              <a:rPr lang="en-US" smtClean="0"/>
              <a:t>08/02/19</a:t>
            </a:fld>
            <a:endParaRPr lang="en-US"/>
          </a:p>
        </p:txBody>
      </p:sp>
      <p:sp>
        <p:nvSpPr>
          <p:cNvPr id="5" name="Footer Placeholder 4"/>
          <p:cNvSpPr>
            <a:spLocks noGrp="1"/>
          </p:cNvSpPr>
          <p:nvPr>
            <p:ph type="ftr" sz="quarter" idx="11"/>
          </p:nvPr>
        </p:nvSpPr>
        <p:spPr/>
        <p:txBody>
          <a:bodyPr/>
          <a:lstStyle/>
          <a:p>
            <a:r>
              <a:rPr lang="en-US" dirty="0" smtClean="0"/>
              <a:t>C++: Learn By Doing</a:t>
            </a:r>
          </a:p>
        </p:txBody>
      </p:sp>
      <p:sp>
        <p:nvSpPr>
          <p:cNvPr id="6" name="Slide Number Placeholder 5"/>
          <p:cNvSpPr>
            <a:spLocks noGrp="1"/>
          </p:cNvSpPr>
          <p:nvPr>
            <p:ph type="sldNum" sz="quarter" idx="12"/>
          </p:nvPr>
        </p:nvSpPr>
        <p:spPr/>
        <p:txBody>
          <a:bodyPr/>
          <a:lstStyle/>
          <a:p>
            <a:fld id="{61E830FA-40DF-4F08-8EF1-D89F3668EBE4}" type="slidenum">
              <a:rPr lang="en-US" smtClean="0"/>
              <a:t>‹#›</a:t>
            </a:fld>
            <a:endParaRPr lang="en-US"/>
          </a:p>
        </p:txBody>
      </p:sp>
    </p:spTree>
    <p:extLst>
      <p:ext uri="{BB962C8B-B14F-4D97-AF65-F5344CB8AC3E}">
        <p14:creationId xmlns:p14="http://schemas.microsoft.com/office/powerpoint/2010/main" val="37713009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975" y="1233745"/>
            <a:ext cx="5906278" cy="49432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065C50-87AF-427D-8B87-E93DE224520C}" type="datetimeFigureOut">
              <a:rPr lang="en-US" smtClean="0"/>
              <a:t>08/02/19</a:t>
            </a:fld>
            <a:endParaRPr lang="en-US"/>
          </a:p>
        </p:txBody>
      </p:sp>
      <p:sp>
        <p:nvSpPr>
          <p:cNvPr id="6" name="Footer Placeholder 5"/>
          <p:cNvSpPr>
            <a:spLocks noGrp="1"/>
          </p:cNvSpPr>
          <p:nvPr>
            <p:ph type="ftr" sz="quarter" idx="11"/>
          </p:nvPr>
        </p:nvSpPr>
        <p:spPr/>
        <p:txBody>
          <a:bodyPr/>
          <a:lstStyle/>
          <a:p>
            <a:r>
              <a:rPr lang="en-US" dirty="0" smtClean="0"/>
              <a:t>C++: Learn By Doing</a:t>
            </a:r>
            <a:endParaRPr lang="en-US" dirty="0"/>
          </a:p>
        </p:txBody>
      </p:sp>
      <p:sp>
        <p:nvSpPr>
          <p:cNvPr id="7" name="Slide Number Placeholder 6"/>
          <p:cNvSpPr>
            <a:spLocks noGrp="1"/>
          </p:cNvSpPr>
          <p:nvPr>
            <p:ph type="sldNum" sz="quarter" idx="12"/>
          </p:nvPr>
        </p:nvSpPr>
        <p:spPr/>
        <p:txBody>
          <a:bodyPr/>
          <a:lstStyle/>
          <a:p>
            <a:fld id="{61E830FA-40DF-4F08-8EF1-D89F3668EBE4}" type="slidenum">
              <a:rPr lang="en-US" smtClean="0"/>
              <a:t>‹#›</a:t>
            </a:fld>
            <a:endParaRPr lang="en-US"/>
          </a:p>
        </p:txBody>
      </p:sp>
      <p:sp>
        <p:nvSpPr>
          <p:cNvPr id="8" name="Content Placeholder 2"/>
          <p:cNvSpPr>
            <a:spLocks noGrp="1"/>
          </p:cNvSpPr>
          <p:nvPr>
            <p:ph sz="half" idx="13"/>
          </p:nvPr>
        </p:nvSpPr>
        <p:spPr>
          <a:xfrm>
            <a:off x="6214186" y="1233744"/>
            <a:ext cx="5906278" cy="49432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467104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5" y="205274"/>
            <a:ext cx="12036489" cy="849086"/>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5" y="1221047"/>
            <a:ext cx="596226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5" y="2078929"/>
            <a:ext cx="5962262" cy="41107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065C50-87AF-427D-8B87-E93DE224520C}" type="datetimeFigureOut">
              <a:rPr lang="en-US" smtClean="0"/>
              <a:t>08/02/19</a:t>
            </a:fld>
            <a:endParaRPr lang="en-US"/>
          </a:p>
        </p:txBody>
      </p:sp>
      <p:sp>
        <p:nvSpPr>
          <p:cNvPr id="8" name="Footer Placeholder 7"/>
          <p:cNvSpPr>
            <a:spLocks noGrp="1"/>
          </p:cNvSpPr>
          <p:nvPr>
            <p:ph type="ftr" sz="quarter" idx="11"/>
          </p:nvPr>
        </p:nvSpPr>
        <p:spPr/>
        <p:txBody>
          <a:bodyPr/>
          <a:lstStyle/>
          <a:p>
            <a:r>
              <a:rPr lang="en-US" dirty="0" smtClean="0"/>
              <a:t>C++: Learn By Doing</a:t>
            </a:r>
            <a:endParaRPr lang="en-US" dirty="0"/>
          </a:p>
        </p:txBody>
      </p:sp>
      <p:sp>
        <p:nvSpPr>
          <p:cNvPr id="9" name="Slide Number Placeholder 8"/>
          <p:cNvSpPr>
            <a:spLocks noGrp="1"/>
          </p:cNvSpPr>
          <p:nvPr>
            <p:ph type="sldNum" sz="quarter" idx="12"/>
          </p:nvPr>
        </p:nvSpPr>
        <p:spPr/>
        <p:txBody>
          <a:bodyPr/>
          <a:lstStyle/>
          <a:p>
            <a:fld id="{61E830FA-40DF-4F08-8EF1-D89F3668EBE4}" type="slidenum">
              <a:rPr lang="en-US" smtClean="0"/>
              <a:t>‹#›</a:t>
            </a:fld>
            <a:endParaRPr lang="en-US"/>
          </a:p>
        </p:txBody>
      </p:sp>
      <p:sp>
        <p:nvSpPr>
          <p:cNvPr id="12" name="Text Placeholder 2"/>
          <p:cNvSpPr>
            <a:spLocks noGrp="1"/>
          </p:cNvSpPr>
          <p:nvPr>
            <p:ph type="body" idx="13"/>
          </p:nvPr>
        </p:nvSpPr>
        <p:spPr>
          <a:xfrm>
            <a:off x="6158202" y="1221047"/>
            <a:ext cx="596226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3"/>
          <p:cNvSpPr>
            <a:spLocks noGrp="1"/>
          </p:cNvSpPr>
          <p:nvPr>
            <p:ph sz="half" idx="14"/>
          </p:nvPr>
        </p:nvSpPr>
        <p:spPr>
          <a:xfrm>
            <a:off x="6158202" y="2078929"/>
            <a:ext cx="5962262" cy="41107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45470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65C50-87AF-427D-8B87-E93DE224520C}" type="datetimeFigureOut">
              <a:rPr lang="en-US" smtClean="0"/>
              <a:t>08/02/19</a:t>
            </a:fld>
            <a:endParaRPr lang="en-US"/>
          </a:p>
        </p:txBody>
      </p:sp>
      <p:sp>
        <p:nvSpPr>
          <p:cNvPr id="4" name="Footer Placeholder 3"/>
          <p:cNvSpPr>
            <a:spLocks noGrp="1"/>
          </p:cNvSpPr>
          <p:nvPr>
            <p:ph type="ftr" sz="quarter" idx="11"/>
          </p:nvPr>
        </p:nvSpPr>
        <p:spPr/>
        <p:txBody>
          <a:bodyPr/>
          <a:lstStyle/>
          <a:p>
            <a:r>
              <a:rPr lang="en-US" dirty="0" smtClean="0"/>
              <a:t>C++: Learn By Doing</a:t>
            </a:r>
            <a:endParaRPr lang="en-US" dirty="0"/>
          </a:p>
        </p:txBody>
      </p:sp>
      <p:sp>
        <p:nvSpPr>
          <p:cNvPr id="5" name="Slide Number Placeholder 4"/>
          <p:cNvSpPr>
            <a:spLocks noGrp="1"/>
          </p:cNvSpPr>
          <p:nvPr>
            <p:ph type="sldNum" sz="quarter" idx="12"/>
          </p:nvPr>
        </p:nvSpPr>
        <p:spPr/>
        <p:txBody>
          <a:bodyPr/>
          <a:lstStyle/>
          <a:p>
            <a:fld id="{61E830FA-40DF-4F08-8EF1-D89F3668EBE4}" type="slidenum">
              <a:rPr lang="en-US" smtClean="0"/>
              <a:t>‹#›</a:t>
            </a:fld>
            <a:endParaRPr lang="en-US"/>
          </a:p>
        </p:txBody>
      </p:sp>
    </p:spTree>
    <p:extLst>
      <p:ext uri="{BB962C8B-B14F-4D97-AF65-F5344CB8AC3E}">
        <p14:creationId xmlns:p14="http://schemas.microsoft.com/office/powerpoint/2010/main" val="880009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65C50-87AF-427D-8B87-E93DE224520C}" type="datetimeFigureOut">
              <a:rPr lang="en-US" smtClean="0"/>
              <a:t>08/02/19</a:t>
            </a:fld>
            <a:endParaRPr lang="en-US"/>
          </a:p>
        </p:txBody>
      </p:sp>
      <p:sp>
        <p:nvSpPr>
          <p:cNvPr id="3" name="Footer Placeholder 2"/>
          <p:cNvSpPr>
            <a:spLocks noGrp="1"/>
          </p:cNvSpPr>
          <p:nvPr>
            <p:ph type="ftr" sz="quarter" idx="11"/>
          </p:nvPr>
        </p:nvSpPr>
        <p:spPr/>
        <p:txBody>
          <a:bodyPr/>
          <a:lstStyle/>
          <a:p>
            <a:r>
              <a:rPr lang="en-US" dirty="0" smtClean="0"/>
              <a:t>C++: Learn By Doing</a:t>
            </a:r>
            <a:endParaRPr lang="en-US" dirty="0"/>
          </a:p>
        </p:txBody>
      </p:sp>
      <p:sp>
        <p:nvSpPr>
          <p:cNvPr id="4" name="Slide Number Placeholder 3"/>
          <p:cNvSpPr>
            <a:spLocks noGrp="1"/>
          </p:cNvSpPr>
          <p:nvPr>
            <p:ph type="sldNum" sz="quarter" idx="12"/>
          </p:nvPr>
        </p:nvSpPr>
        <p:spPr/>
        <p:txBody>
          <a:bodyPr/>
          <a:lstStyle/>
          <a:p>
            <a:fld id="{61E830FA-40DF-4F08-8EF1-D89F3668EBE4}" type="slidenum">
              <a:rPr lang="en-US" smtClean="0"/>
              <a:t>‹#›</a:t>
            </a:fld>
            <a:endParaRPr lang="en-US"/>
          </a:p>
        </p:txBody>
      </p:sp>
    </p:spTree>
    <p:extLst>
      <p:ext uri="{BB962C8B-B14F-4D97-AF65-F5344CB8AC3E}">
        <p14:creationId xmlns:p14="http://schemas.microsoft.com/office/powerpoint/2010/main" val="6072198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65C50-87AF-427D-8B87-E93DE224520C}" type="datetimeFigureOut">
              <a:rPr lang="en-US" smtClean="0"/>
              <a:t>08/02/19</a:t>
            </a:fld>
            <a:endParaRPr lang="en-US"/>
          </a:p>
        </p:txBody>
      </p:sp>
      <p:sp>
        <p:nvSpPr>
          <p:cNvPr id="4" name="Footer Placeholder 3"/>
          <p:cNvSpPr>
            <a:spLocks noGrp="1"/>
          </p:cNvSpPr>
          <p:nvPr>
            <p:ph type="ftr" sz="quarter" idx="11"/>
          </p:nvPr>
        </p:nvSpPr>
        <p:spPr/>
        <p:txBody>
          <a:bodyPr/>
          <a:lstStyle/>
          <a:p>
            <a:r>
              <a:rPr lang="en-US" smtClean="0"/>
              <a:t>C++: Learn By Doing</a:t>
            </a:r>
            <a:endParaRPr lang="en-US" dirty="0"/>
          </a:p>
        </p:txBody>
      </p:sp>
      <p:sp>
        <p:nvSpPr>
          <p:cNvPr id="5" name="Slide Number Placeholder 4"/>
          <p:cNvSpPr>
            <a:spLocks noGrp="1"/>
          </p:cNvSpPr>
          <p:nvPr>
            <p:ph type="sldNum" sz="quarter" idx="12"/>
          </p:nvPr>
        </p:nvSpPr>
        <p:spPr/>
        <p:txBody>
          <a:bodyPr/>
          <a:lstStyle/>
          <a:p>
            <a:fld id="{61E830FA-40DF-4F08-8EF1-D89F3668EBE4}" type="slidenum">
              <a:rPr lang="en-US" smtClean="0"/>
              <a:t>‹#›</a:t>
            </a:fld>
            <a:endParaRPr lang="en-US" dirty="0"/>
          </a:p>
        </p:txBody>
      </p:sp>
      <p:sp>
        <p:nvSpPr>
          <p:cNvPr id="6" name="Content Placeholder 2"/>
          <p:cNvSpPr>
            <a:spLocks noGrp="1"/>
          </p:cNvSpPr>
          <p:nvPr>
            <p:ph sz="half" idx="1"/>
          </p:nvPr>
        </p:nvSpPr>
        <p:spPr>
          <a:xfrm>
            <a:off x="83975" y="1233745"/>
            <a:ext cx="5906278" cy="49432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2"/>
          <p:cNvSpPr>
            <a:spLocks noGrp="1"/>
          </p:cNvSpPr>
          <p:nvPr>
            <p:ph sz="half" idx="13"/>
          </p:nvPr>
        </p:nvSpPr>
        <p:spPr>
          <a:xfrm>
            <a:off x="6214186" y="1233744"/>
            <a:ext cx="5906278" cy="2442517"/>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Content Placeholder 2"/>
          <p:cNvSpPr>
            <a:spLocks noGrp="1"/>
          </p:cNvSpPr>
          <p:nvPr>
            <p:ph sz="half" idx="14"/>
          </p:nvPr>
        </p:nvSpPr>
        <p:spPr>
          <a:xfrm>
            <a:off x="6214186" y="3788229"/>
            <a:ext cx="5906278" cy="2388736"/>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0910452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 Horizont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65C50-87AF-427D-8B87-E93DE224520C}" type="datetimeFigureOut">
              <a:rPr lang="en-US" smtClean="0"/>
              <a:t>08/02/19</a:t>
            </a:fld>
            <a:endParaRPr lang="en-US"/>
          </a:p>
        </p:txBody>
      </p:sp>
      <p:sp>
        <p:nvSpPr>
          <p:cNvPr id="4" name="Footer Placeholder 3"/>
          <p:cNvSpPr>
            <a:spLocks noGrp="1"/>
          </p:cNvSpPr>
          <p:nvPr>
            <p:ph type="ftr" sz="quarter" idx="11"/>
          </p:nvPr>
        </p:nvSpPr>
        <p:spPr/>
        <p:txBody>
          <a:bodyPr/>
          <a:lstStyle/>
          <a:p>
            <a:r>
              <a:rPr lang="en-US" smtClean="0"/>
              <a:t>C++: Learn By Doing</a:t>
            </a:r>
            <a:endParaRPr lang="en-US" dirty="0"/>
          </a:p>
        </p:txBody>
      </p:sp>
      <p:sp>
        <p:nvSpPr>
          <p:cNvPr id="5" name="Slide Number Placeholder 4"/>
          <p:cNvSpPr>
            <a:spLocks noGrp="1"/>
          </p:cNvSpPr>
          <p:nvPr>
            <p:ph type="sldNum" sz="quarter" idx="12"/>
          </p:nvPr>
        </p:nvSpPr>
        <p:spPr/>
        <p:txBody>
          <a:bodyPr/>
          <a:lstStyle/>
          <a:p>
            <a:fld id="{61E830FA-40DF-4F08-8EF1-D89F3668EBE4}" type="slidenum">
              <a:rPr lang="en-US" smtClean="0"/>
              <a:t>‹#›</a:t>
            </a:fld>
            <a:endParaRPr lang="en-US" dirty="0"/>
          </a:p>
        </p:txBody>
      </p:sp>
      <p:sp>
        <p:nvSpPr>
          <p:cNvPr id="7" name="Content Placeholder 2"/>
          <p:cNvSpPr>
            <a:spLocks noGrp="1"/>
          </p:cNvSpPr>
          <p:nvPr>
            <p:ph sz="half" idx="13"/>
          </p:nvPr>
        </p:nvSpPr>
        <p:spPr>
          <a:xfrm>
            <a:off x="83975" y="1233744"/>
            <a:ext cx="12036489" cy="2442517"/>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Content Placeholder 2"/>
          <p:cNvSpPr>
            <a:spLocks noGrp="1"/>
          </p:cNvSpPr>
          <p:nvPr>
            <p:ph sz="half" idx="14"/>
          </p:nvPr>
        </p:nvSpPr>
        <p:spPr>
          <a:xfrm>
            <a:off x="6214186" y="3788229"/>
            <a:ext cx="5906278" cy="2388736"/>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Content Placeholder 2"/>
          <p:cNvSpPr>
            <a:spLocks noGrp="1"/>
          </p:cNvSpPr>
          <p:nvPr>
            <p:ph sz="half" idx="15"/>
          </p:nvPr>
        </p:nvSpPr>
        <p:spPr>
          <a:xfrm>
            <a:off x="83975" y="3788229"/>
            <a:ext cx="5906278" cy="2388736"/>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49378550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 Horizont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65C50-87AF-427D-8B87-E93DE224520C}" type="datetimeFigureOut">
              <a:rPr lang="en-US" smtClean="0"/>
              <a:t>08/02/19</a:t>
            </a:fld>
            <a:endParaRPr lang="en-US"/>
          </a:p>
        </p:txBody>
      </p:sp>
      <p:sp>
        <p:nvSpPr>
          <p:cNvPr id="4" name="Footer Placeholder 3"/>
          <p:cNvSpPr>
            <a:spLocks noGrp="1"/>
          </p:cNvSpPr>
          <p:nvPr>
            <p:ph type="ftr" sz="quarter" idx="11"/>
          </p:nvPr>
        </p:nvSpPr>
        <p:spPr/>
        <p:txBody>
          <a:bodyPr/>
          <a:lstStyle/>
          <a:p>
            <a:r>
              <a:rPr lang="en-US" smtClean="0"/>
              <a:t>C++: Learn By Doing</a:t>
            </a:r>
            <a:endParaRPr lang="en-US" dirty="0"/>
          </a:p>
        </p:txBody>
      </p:sp>
      <p:sp>
        <p:nvSpPr>
          <p:cNvPr id="5" name="Slide Number Placeholder 4"/>
          <p:cNvSpPr>
            <a:spLocks noGrp="1"/>
          </p:cNvSpPr>
          <p:nvPr>
            <p:ph type="sldNum" sz="quarter" idx="12"/>
          </p:nvPr>
        </p:nvSpPr>
        <p:spPr/>
        <p:txBody>
          <a:bodyPr/>
          <a:lstStyle/>
          <a:p>
            <a:fld id="{61E830FA-40DF-4F08-8EF1-D89F3668EBE4}" type="slidenum">
              <a:rPr lang="en-US" smtClean="0"/>
              <a:t>‹#›</a:t>
            </a:fld>
            <a:endParaRPr lang="en-US" dirty="0"/>
          </a:p>
        </p:txBody>
      </p:sp>
      <p:sp>
        <p:nvSpPr>
          <p:cNvPr id="7" name="Content Placeholder 2"/>
          <p:cNvSpPr>
            <a:spLocks noGrp="1"/>
          </p:cNvSpPr>
          <p:nvPr>
            <p:ph sz="half" idx="13"/>
          </p:nvPr>
        </p:nvSpPr>
        <p:spPr>
          <a:xfrm>
            <a:off x="83975" y="1233744"/>
            <a:ext cx="12036489" cy="2442517"/>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Content Placeholder 2"/>
          <p:cNvSpPr>
            <a:spLocks noGrp="1"/>
          </p:cNvSpPr>
          <p:nvPr>
            <p:ph sz="half" idx="14"/>
          </p:nvPr>
        </p:nvSpPr>
        <p:spPr>
          <a:xfrm>
            <a:off x="83975" y="3788229"/>
            <a:ext cx="12036489" cy="2388736"/>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8513245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1.pn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7" name="TextBox 4"/>
          <p:cNvSpPr txBox="1">
            <a:spLocks noChangeArrowheads="1"/>
          </p:cNvSpPr>
          <p:nvPr userDrawn="1"/>
        </p:nvSpPr>
        <p:spPr bwMode="auto">
          <a:xfrm>
            <a:off x="365125" y="5699125"/>
            <a:ext cx="2286000" cy="831850"/>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rgbClr val="007A77"/>
                </a:solidFill>
                <a:latin typeface="Arial" panose="020B0604020202020204" pitchFamily="34" charset="0"/>
              </a:defRPr>
            </a:lvl1pPr>
            <a:lvl2pPr marL="742950" indent="-285750">
              <a:spcBef>
                <a:spcPct val="20000"/>
              </a:spcBef>
              <a:buChar char="–"/>
              <a:defRPr sz="2800">
                <a:solidFill>
                  <a:srgbClr val="007A77"/>
                </a:solidFill>
                <a:latin typeface="Arial" panose="020B0604020202020204" pitchFamily="34" charset="0"/>
              </a:defRPr>
            </a:lvl2pPr>
            <a:lvl3pPr marL="1143000" indent="-228600">
              <a:spcBef>
                <a:spcPct val="20000"/>
              </a:spcBef>
              <a:buClr>
                <a:srgbClr val="007A77"/>
              </a:buClr>
              <a:buSzPct val="110000"/>
              <a:buChar char="•"/>
              <a:defRPr sz="2400">
                <a:solidFill>
                  <a:srgbClr val="007A77"/>
                </a:solidFill>
                <a:latin typeface="Arial" panose="020B0604020202020204" pitchFamily="34" charset="0"/>
              </a:defRPr>
            </a:lvl3pPr>
            <a:lvl4pPr marL="1600200" indent="-228600">
              <a:spcBef>
                <a:spcPct val="20000"/>
              </a:spcBef>
              <a:buChar char="–"/>
              <a:defRPr sz="2000">
                <a:solidFill>
                  <a:srgbClr val="007A77"/>
                </a:solidFill>
                <a:latin typeface="Arial" panose="020B0604020202020204" pitchFamily="34" charset="0"/>
              </a:defRPr>
            </a:lvl4pPr>
            <a:lvl5pPr marL="2057400" indent="-228600">
              <a:spcBef>
                <a:spcPct val="20000"/>
              </a:spcBef>
              <a:buChar char="»"/>
              <a:defRPr sz="2000">
                <a:solidFill>
                  <a:srgbClr val="007A77"/>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7A77"/>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7A77"/>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7A77"/>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7A77"/>
                </a:solidFill>
                <a:latin typeface="Arial" panose="020B0604020202020204" pitchFamily="34" charset="0"/>
              </a:defRPr>
            </a:lvl9pPr>
          </a:lstStyle>
          <a:p>
            <a:pPr algn="ctr">
              <a:spcBef>
                <a:spcPct val="0"/>
              </a:spcBef>
              <a:buFontTx/>
              <a:buNone/>
            </a:pPr>
            <a:r>
              <a:rPr lang="en-US" altLang="en-US" sz="2400">
                <a:solidFill>
                  <a:srgbClr val="92D050"/>
                </a:solidFill>
                <a:latin typeface="Times New Roman" panose="02020603050405020304" pitchFamily="18" charset="0"/>
              </a:rPr>
              <a:t>C++: LEARN BY DOING</a:t>
            </a:r>
          </a:p>
        </p:txBody>
      </p:sp>
    </p:spTree>
    <p:extLst>
      <p:ext uri="{BB962C8B-B14F-4D97-AF65-F5344CB8AC3E}">
        <p14:creationId xmlns:p14="http://schemas.microsoft.com/office/powerpoint/2010/main" val="2774477201"/>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alphaModFix amt="1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975" y="225161"/>
            <a:ext cx="12036489" cy="82919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975" y="1191206"/>
            <a:ext cx="12036489" cy="4985757"/>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975" y="6356350"/>
            <a:ext cx="125185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065C50-87AF-427D-8B87-E93DE224520C}" type="datetimeFigureOut">
              <a:rPr lang="en-US" smtClean="0"/>
              <a:t>08/02/19</a:t>
            </a:fld>
            <a:endParaRPr lang="en-US"/>
          </a:p>
        </p:txBody>
      </p:sp>
      <p:sp>
        <p:nvSpPr>
          <p:cNvPr id="5" name="Footer Placeholder 4"/>
          <p:cNvSpPr>
            <a:spLocks noGrp="1"/>
          </p:cNvSpPr>
          <p:nvPr>
            <p:ph type="ftr" sz="quarter" idx="3"/>
          </p:nvPr>
        </p:nvSpPr>
        <p:spPr>
          <a:xfrm>
            <a:off x="1530220" y="6356350"/>
            <a:ext cx="913466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 Learn By Doing</a:t>
            </a:r>
            <a:endParaRPr lang="en-US" dirty="0"/>
          </a:p>
        </p:txBody>
      </p:sp>
      <p:sp>
        <p:nvSpPr>
          <p:cNvPr id="6" name="Slide Number Placeholder 5"/>
          <p:cNvSpPr>
            <a:spLocks noGrp="1"/>
          </p:cNvSpPr>
          <p:nvPr>
            <p:ph type="sldNum" sz="quarter" idx="4"/>
          </p:nvPr>
        </p:nvSpPr>
        <p:spPr>
          <a:xfrm>
            <a:off x="10857722" y="6356350"/>
            <a:ext cx="126274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830FA-40DF-4F08-8EF1-D89F3668EBE4}" type="slidenum">
              <a:rPr lang="en-US" smtClean="0"/>
              <a:t>‹#›</a:t>
            </a:fld>
            <a:endParaRPr lang="en-US" dirty="0"/>
          </a:p>
        </p:txBody>
      </p:sp>
      <p:cxnSp>
        <p:nvCxnSpPr>
          <p:cNvPr id="8" name="Straight Connector 7"/>
          <p:cNvCxnSpPr/>
          <p:nvPr userDrawn="1"/>
        </p:nvCxnSpPr>
        <p:spPr>
          <a:xfrm>
            <a:off x="0" y="102637"/>
            <a:ext cx="12192000" cy="0"/>
          </a:xfrm>
          <a:prstGeom prst="line">
            <a:avLst/>
          </a:prstGeom>
          <a:ln w="209550" cmpd="sng">
            <a:gradFill>
              <a:gsLst>
                <a:gs pos="0">
                  <a:srgbClr val="22481D"/>
                </a:gs>
                <a:gs pos="100000">
                  <a:schemeClr val="accent6">
                    <a:lumMod val="60000"/>
                    <a:lumOff val="40000"/>
                  </a:schemeClr>
                </a:gs>
              </a:gsLst>
              <a:lin ang="5400000" scaled="1"/>
            </a:gradFill>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userDrawn="1"/>
        </p:nvCxnSpPr>
        <p:spPr>
          <a:xfrm>
            <a:off x="0" y="1122782"/>
            <a:ext cx="12192000" cy="0"/>
          </a:xfrm>
          <a:prstGeom prst="line">
            <a:avLst/>
          </a:prstGeom>
          <a:ln w="95250" cmpd="sng">
            <a:gradFill>
              <a:gsLst>
                <a:gs pos="0">
                  <a:srgbClr val="22481D"/>
                </a:gs>
                <a:gs pos="100000">
                  <a:schemeClr val="accent6">
                    <a:lumMod val="60000"/>
                    <a:lumOff val="40000"/>
                  </a:schemeClr>
                </a:gs>
              </a:gsLst>
              <a:lin ang="5400000" scaled="1"/>
            </a:gra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0983784"/>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5" r:id="rId3"/>
    <p:sldLayoutId id="2147483666" r:id="rId4"/>
    <p:sldLayoutId id="2147483667" r:id="rId5"/>
    <p:sldLayoutId id="2147483668" r:id="rId6"/>
    <p:sldLayoutId id="2147483670" r:id="rId7"/>
    <p:sldLayoutId id="2147483671" r:id="rId8"/>
  </p:sldLayoutIdLst>
  <p:timing>
    <p:tnLst>
      <p:par>
        <p:cTn id="1" dur="indefinite" restart="never" nodeType="tmRoot"/>
      </p:par>
    </p:tnLst>
  </p:timing>
  <p:txStyles>
    <p:titleStyle>
      <a:lvl1pPr algn="ctr" defTabSz="914400" rtl="0" eaLnBrk="0" fontAlgn="base" latinLnBrk="0" hangingPunct="0">
        <a:lnSpc>
          <a:spcPct val="90000"/>
        </a:lnSpc>
        <a:spcBef>
          <a:spcPct val="0"/>
        </a:spcBef>
        <a:spcAft>
          <a:spcPct val="0"/>
        </a:spcAft>
        <a:buNone/>
        <a:defRPr lang="en-US" sz="4400" b="1" kern="1200" dirty="0">
          <a:solidFill>
            <a:srgbClr val="007A77"/>
          </a:solidFill>
          <a:latin typeface="+mj-lt"/>
          <a:ea typeface="+mj-ea"/>
          <a:cs typeface="+mj-cs"/>
        </a:defRPr>
      </a:lvl1pPr>
    </p:titleStyle>
    <p:bodyStyle>
      <a:lvl1pPr marL="2286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1pPr>
      <a:lvl2pPr marL="6858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2pPr>
      <a:lvl3pPr marL="11430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3pPr>
      <a:lvl4pPr marL="16002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4pPr>
      <a:lvl5pPr marL="20574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a:solidFill>
            <a:srgbClr val="007A7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tif"/><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Chapter 5</a:t>
            </a:r>
            <a:br>
              <a:rPr lang="en-US" dirty="0" smtClean="0"/>
            </a:br>
            <a:r>
              <a:rPr lang="en-US" dirty="0"/>
              <a:t/>
            </a:r>
            <a:br>
              <a:rPr lang="en-US" dirty="0"/>
            </a:br>
            <a:r>
              <a:rPr lang="en-US" dirty="0" smtClean="0"/>
              <a:t>Input and Output</a:t>
            </a:r>
            <a:br>
              <a:rPr lang="en-US" dirty="0" smtClean="0"/>
            </a:br>
            <a:r>
              <a:rPr lang="en-US" dirty="0" smtClean="0"/>
              <a:t>Streams</a:t>
            </a:r>
            <a:endParaRPr lang="en-US" dirty="0"/>
          </a:p>
        </p:txBody>
      </p:sp>
    </p:spTree>
    <p:extLst>
      <p:ext uri="{BB962C8B-B14F-4D97-AF65-F5344CB8AC3E}">
        <p14:creationId xmlns:p14="http://schemas.microsoft.com/office/powerpoint/2010/main" val="3538041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5.2 The </a:t>
            </a:r>
            <a:r>
              <a:rPr lang="en-US" dirty="0">
                <a:latin typeface="Courier New" panose="02070309020205020404" pitchFamily="49" charset="0"/>
                <a:cs typeface="Courier New" panose="02070309020205020404" pitchFamily="49" charset="0"/>
              </a:rPr>
              <a:t>endl</a:t>
            </a:r>
            <a:r>
              <a:rPr lang="en-US" dirty="0"/>
              <a:t> Manipulator </a:t>
            </a:r>
            <a:r>
              <a:rPr lang="en-US" dirty="0" smtClean="0"/>
              <a:t>– Example</a:t>
            </a:r>
            <a:endParaRPr lang="en-US" dirty="0"/>
          </a:p>
        </p:txBody>
      </p:sp>
      <p:sp>
        <p:nvSpPr>
          <p:cNvPr id="3" name="Content Placeholder 2"/>
          <p:cNvSpPr>
            <a:spLocks noGrp="1"/>
          </p:cNvSpPr>
          <p:nvPr>
            <p:ph idx="1"/>
          </p:nvPr>
        </p:nvSpPr>
        <p:spPr/>
        <p:txBody>
          <a:bodyPr/>
          <a:lstStyle/>
          <a:p>
            <a:pPr marL="0" marR="0" indent="0">
              <a:spcBef>
                <a:spcPts val="0"/>
              </a:spcBef>
              <a:spcAft>
                <a:spcPts val="0"/>
              </a:spcAft>
              <a:buNone/>
            </a:pPr>
            <a:r>
              <a:rPr lang="en-US" dirty="0">
                <a:solidFill>
                  <a:srgbClr val="0000FF"/>
                </a:solidFill>
                <a:latin typeface="Courier New" panose="02070309020205020404" pitchFamily="49" charset="0"/>
                <a:ea typeface="Times New Roman" panose="02020603050405020304" pitchFamily="18" charset="0"/>
              </a:rPr>
              <a:t>float</a:t>
            </a:r>
            <a:r>
              <a:rPr lang="en-US" dirty="0">
                <a:solidFill>
                  <a:srgbClr val="000000"/>
                </a:solidFill>
                <a:latin typeface="Courier New" panose="02070309020205020404" pitchFamily="49" charset="0"/>
                <a:ea typeface="Times New Roman" panose="02020603050405020304" pitchFamily="18" charset="0"/>
              </a:rPr>
              <a:t> money = 123.45F;</a:t>
            </a:r>
            <a:endParaRPr lang="en-US" sz="44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dirty="0">
                <a:solidFill>
                  <a:srgbClr val="000000"/>
                </a:solidFill>
                <a:latin typeface="Courier New" panose="02070309020205020404" pitchFamily="49" charset="0"/>
                <a:ea typeface="Times New Roman" panose="02020603050405020304" pitchFamily="18" charset="0"/>
              </a:rPr>
              <a:t> </a:t>
            </a:r>
            <a:endParaRPr lang="en-US" sz="44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dirty="0">
                <a:solidFill>
                  <a:srgbClr val="000000"/>
                </a:solidFill>
                <a:latin typeface="Courier New" panose="02070309020205020404" pitchFamily="49" charset="0"/>
                <a:ea typeface="Times New Roman" panose="02020603050405020304" pitchFamily="18" charset="0"/>
              </a:rPr>
              <a:t>cout &lt;&lt; </a:t>
            </a:r>
            <a:r>
              <a:rPr lang="en-US" dirty="0">
                <a:solidFill>
                  <a:srgbClr val="A31515"/>
                </a:solidFill>
                <a:latin typeface="Courier New" panose="02070309020205020404" pitchFamily="49" charset="0"/>
                <a:ea typeface="Times New Roman" panose="02020603050405020304" pitchFamily="18" charset="0"/>
              </a:rPr>
              <a:t>"You have $"</a:t>
            </a:r>
            <a:r>
              <a:rPr lang="en-US" dirty="0">
                <a:solidFill>
                  <a:srgbClr val="000000"/>
                </a:solidFill>
                <a:latin typeface="Courier New" panose="02070309020205020404" pitchFamily="49" charset="0"/>
                <a:ea typeface="Times New Roman" panose="02020603050405020304" pitchFamily="18" charset="0"/>
              </a:rPr>
              <a:t> &lt;&lt; money &lt;&lt; endl;</a:t>
            </a:r>
            <a:endParaRPr lang="en-US" sz="44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dirty="0">
                <a:solidFill>
                  <a:srgbClr val="000000"/>
                </a:solidFill>
                <a:latin typeface="Courier New" panose="02070309020205020404" pitchFamily="49" charset="0"/>
                <a:ea typeface="Times New Roman" panose="02020603050405020304" pitchFamily="18" charset="0"/>
              </a:rPr>
              <a:t>cout &lt;&lt; </a:t>
            </a:r>
            <a:r>
              <a:rPr lang="en-US" dirty="0">
                <a:solidFill>
                  <a:srgbClr val="A31515"/>
                </a:solidFill>
                <a:latin typeface="Courier New" panose="02070309020205020404" pitchFamily="49" charset="0"/>
                <a:ea typeface="Times New Roman" panose="02020603050405020304" pitchFamily="18" charset="0"/>
              </a:rPr>
              <a:t>"Your turn to buy!"</a:t>
            </a:r>
            <a:r>
              <a:rPr lang="en-US" dirty="0">
                <a:solidFill>
                  <a:srgbClr val="000000"/>
                </a:solidFill>
                <a:latin typeface="Courier New" panose="02070309020205020404" pitchFamily="49" charset="0"/>
                <a:ea typeface="Times New Roman" panose="02020603050405020304" pitchFamily="18" charset="0"/>
              </a:rPr>
              <a:t> &lt;&lt; endl;</a:t>
            </a:r>
            <a:endParaRPr lang="en-US" sz="44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dirty="0">
                <a:latin typeface="Courier New" panose="02070309020205020404" pitchFamily="49" charset="0"/>
                <a:ea typeface="Times New Roman" panose="02020603050405020304" pitchFamily="18" charset="0"/>
              </a:rPr>
              <a:t> </a:t>
            </a:r>
            <a:endParaRPr lang="en-US" sz="44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dirty="0">
                <a:solidFill>
                  <a:srgbClr val="008000"/>
                </a:solidFill>
                <a:latin typeface="Courier New" panose="02070309020205020404" pitchFamily="49" charset="0"/>
                <a:ea typeface="Times New Roman" panose="02020603050405020304" pitchFamily="18" charset="0"/>
              </a:rPr>
              <a:t>// Output</a:t>
            </a:r>
            <a:endParaRPr lang="en-US" sz="44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dirty="0">
                <a:solidFill>
                  <a:schemeClr val="tx1"/>
                </a:solidFill>
                <a:latin typeface="Courier New" panose="02070309020205020404" pitchFamily="49" charset="0"/>
                <a:ea typeface="Times New Roman" panose="02020603050405020304" pitchFamily="18" charset="0"/>
              </a:rPr>
              <a:t>You have $123.45</a:t>
            </a:r>
            <a:endParaRPr lang="en-US" sz="4400" dirty="0">
              <a:solidFill>
                <a:schemeClr val="tx1"/>
              </a:solidFill>
              <a:latin typeface="Times New Roman" panose="02020603050405020304" pitchFamily="18" charset="0"/>
              <a:ea typeface="Times New Roman" panose="02020603050405020304" pitchFamily="18" charset="0"/>
            </a:endParaRPr>
          </a:p>
          <a:p>
            <a:pPr marL="0" indent="0">
              <a:buNone/>
            </a:pPr>
            <a:r>
              <a:rPr lang="en-US" dirty="0">
                <a:solidFill>
                  <a:schemeClr val="tx1"/>
                </a:solidFill>
                <a:latin typeface="Courier New" panose="02070309020205020404" pitchFamily="49" charset="0"/>
                <a:ea typeface="Times New Roman" panose="02020603050405020304" pitchFamily="18" charset="0"/>
              </a:rPr>
              <a:t>Your turn to buy!</a:t>
            </a:r>
            <a:endParaRPr lang="en-US" dirty="0">
              <a:solidFill>
                <a:schemeClr val="tx1"/>
              </a:solidFill>
            </a:endParaRPr>
          </a:p>
        </p:txBody>
      </p:sp>
    </p:spTree>
    <p:extLst>
      <p:ext uri="{BB962C8B-B14F-4D97-AF65-F5344CB8AC3E}">
        <p14:creationId xmlns:p14="http://schemas.microsoft.com/office/powerpoint/2010/main" val="310193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5.2.1 </a:t>
            </a:r>
            <a:r>
              <a:rPr lang="en-US" dirty="0"/>
              <a:t>The </a:t>
            </a:r>
            <a:r>
              <a:rPr lang="en-US" dirty="0">
                <a:latin typeface="Courier New" panose="02070309020205020404" pitchFamily="49" charset="0"/>
                <a:cs typeface="Courier New" panose="02070309020205020404" pitchFamily="49" charset="0"/>
              </a:rPr>
              <a:t>endl</a:t>
            </a:r>
            <a:r>
              <a:rPr lang="en-US" dirty="0"/>
              <a:t> Manipulator </a:t>
            </a:r>
            <a:r>
              <a:rPr lang="en-US" dirty="0" smtClean="0"/>
              <a:t>Versus </a:t>
            </a:r>
            <a:r>
              <a:rPr lang="en-US" dirty="0" smtClean="0">
                <a:latin typeface="Courier New" panose="02070309020205020404" pitchFamily="49" charset="0"/>
                <a:cs typeface="Courier New" panose="02070309020205020404" pitchFamily="49" charset="0"/>
              </a:rPr>
              <a:t>'\n'</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lnSpcReduction="10000"/>
          </a:bodyPr>
          <a:lstStyle/>
          <a:p>
            <a:r>
              <a:rPr lang="en-US" dirty="0"/>
              <a:t>Both </a:t>
            </a:r>
            <a:r>
              <a:rPr lang="en-US" b="1" dirty="0">
                <a:latin typeface="Courier New" panose="02070309020205020404" pitchFamily="49" charset="0"/>
                <a:cs typeface="Courier New" panose="02070309020205020404" pitchFamily="49" charset="0"/>
              </a:rPr>
              <a:t>endl</a:t>
            </a:r>
            <a:r>
              <a:rPr lang="en-US" dirty="0"/>
              <a:t> and </a:t>
            </a:r>
            <a:r>
              <a:rPr lang="en-US" b="1" dirty="0">
                <a:latin typeface="Courier New" panose="02070309020205020404" pitchFamily="49" charset="0"/>
                <a:cs typeface="Courier New" panose="02070309020205020404" pitchFamily="49" charset="0"/>
              </a:rPr>
              <a:t>'\n'</a:t>
            </a:r>
            <a:r>
              <a:rPr lang="en-US" dirty="0"/>
              <a:t> move the cursor to the next </a:t>
            </a:r>
            <a:r>
              <a:rPr lang="en-US" dirty="0" smtClean="0"/>
              <a:t>line, only </a:t>
            </a:r>
            <a:r>
              <a:rPr lang="en-US" b="1" dirty="0">
                <a:latin typeface="Courier New" panose="02070309020205020404" pitchFamily="49" charset="0"/>
                <a:cs typeface="Courier New" panose="02070309020205020404" pitchFamily="49" charset="0"/>
              </a:rPr>
              <a:t>endl</a:t>
            </a:r>
            <a:r>
              <a:rPr lang="en-US" dirty="0"/>
              <a:t> </a:t>
            </a:r>
            <a:r>
              <a:rPr lang="en-US" dirty="0" smtClean="0"/>
              <a:t>will </a:t>
            </a:r>
            <a:r>
              <a:rPr lang="en-US" b="1" dirty="0" smtClean="0"/>
              <a:t>flush </a:t>
            </a:r>
            <a:r>
              <a:rPr lang="en-US" b="1" dirty="0"/>
              <a:t>the buffer</a:t>
            </a:r>
          </a:p>
          <a:p>
            <a:endParaRPr lang="en-US" dirty="0" smtClean="0"/>
          </a:p>
          <a:p>
            <a:r>
              <a:rPr lang="en-US" b="1" dirty="0" smtClean="0"/>
              <a:t>Preferred method</a:t>
            </a:r>
            <a:r>
              <a:rPr lang="en-US" dirty="0" smtClean="0"/>
              <a:t> </a:t>
            </a:r>
            <a:endParaRPr lang="en-US" dirty="0"/>
          </a:p>
          <a:p>
            <a:pPr lvl="1"/>
            <a:r>
              <a:rPr lang="en-US" dirty="0"/>
              <a:t>Use </a:t>
            </a:r>
            <a:r>
              <a:rPr lang="en-US" b="1" dirty="0">
                <a:latin typeface="Courier New" panose="02070309020205020404" pitchFamily="49" charset="0"/>
                <a:cs typeface="Courier New" panose="02070309020205020404" pitchFamily="49" charset="0"/>
              </a:rPr>
              <a:t>'\n'</a:t>
            </a:r>
            <a:r>
              <a:rPr lang="en-US" dirty="0" smtClean="0"/>
              <a:t> </a:t>
            </a:r>
            <a:r>
              <a:rPr lang="en-US" dirty="0"/>
              <a:t>when possible unless you need to </a:t>
            </a:r>
            <a:r>
              <a:rPr lang="en-US" b="1" dirty="0"/>
              <a:t>flush the output buffer</a:t>
            </a:r>
          </a:p>
          <a:p>
            <a:pPr lvl="1"/>
            <a:endParaRPr lang="en-US" dirty="0" smtClean="0"/>
          </a:p>
          <a:p>
            <a:pPr lvl="1"/>
            <a:r>
              <a:rPr lang="en-US" dirty="0" smtClean="0"/>
              <a:t>No </a:t>
            </a:r>
            <a:r>
              <a:rPr lang="en-US" dirty="0"/>
              <a:t>more than one </a:t>
            </a:r>
            <a:r>
              <a:rPr lang="en-US" b="1" dirty="0">
                <a:latin typeface="Courier New" panose="02070309020205020404" pitchFamily="49" charset="0"/>
                <a:cs typeface="Courier New" panose="02070309020205020404" pitchFamily="49" charset="0"/>
              </a:rPr>
              <a:t>endl</a:t>
            </a:r>
            <a:r>
              <a:rPr lang="en-US" dirty="0"/>
              <a:t> per </a:t>
            </a:r>
            <a:r>
              <a:rPr lang="en-US" b="1" dirty="0">
                <a:latin typeface="Courier New" panose="02070309020205020404" pitchFamily="49" charset="0"/>
                <a:cs typeface="Courier New" panose="02070309020205020404" pitchFamily="49" charset="0"/>
              </a:rPr>
              <a:t>cout</a:t>
            </a:r>
          </a:p>
          <a:p>
            <a:pPr lvl="1"/>
            <a:endParaRPr lang="en-US" dirty="0" smtClean="0"/>
          </a:p>
          <a:p>
            <a:pPr lvl="1"/>
            <a:r>
              <a:rPr lang="en-US" dirty="0" smtClean="0"/>
              <a:t>Use </a:t>
            </a:r>
            <a:r>
              <a:rPr lang="en-US" b="1" dirty="0">
                <a:latin typeface="Courier New" panose="02070309020205020404" pitchFamily="49" charset="0"/>
                <a:cs typeface="Courier New" panose="02070309020205020404" pitchFamily="49" charset="0"/>
              </a:rPr>
              <a:t>endl</a:t>
            </a:r>
            <a:r>
              <a:rPr lang="en-US" dirty="0"/>
              <a:t> only at the end of a </a:t>
            </a:r>
            <a:r>
              <a:rPr lang="en-US" b="1" dirty="0">
                <a:latin typeface="Courier New" panose="02070309020205020404" pitchFamily="49" charset="0"/>
                <a:cs typeface="Courier New" panose="02070309020205020404" pitchFamily="49" charset="0"/>
              </a:rPr>
              <a:t>cout</a:t>
            </a:r>
          </a:p>
          <a:p>
            <a:endParaRPr lang="en-US" dirty="0"/>
          </a:p>
        </p:txBody>
      </p:sp>
    </p:spTree>
    <p:extLst>
      <p:ext uri="{BB962C8B-B14F-4D97-AF65-F5344CB8AC3E}">
        <p14:creationId xmlns:p14="http://schemas.microsoft.com/office/powerpoint/2010/main" val="587292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5.3 Input and Output Buffers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Buffer</a:t>
            </a:r>
            <a:endParaRPr lang="en-US" dirty="0" smtClean="0"/>
          </a:p>
          <a:p>
            <a:pPr lvl="1"/>
            <a:r>
              <a:rPr lang="en-US" dirty="0"/>
              <a:t>A</a:t>
            </a:r>
            <a:r>
              <a:rPr lang="en-US" dirty="0" smtClean="0"/>
              <a:t>rea </a:t>
            </a:r>
            <a:r>
              <a:rPr lang="en-US" dirty="0"/>
              <a:t>of memory that holds </a:t>
            </a:r>
            <a:r>
              <a:rPr lang="en-US" dirty="0" smtClean="0"/>
              <a:t>data</a:t>
            </a:r>
          </a:p>
          <a:p>
            <a:endParaRPr lang="en-US" dirty="0" smtClean="0"/>
          </a:p>
          <a:p>
            <a:r>
              <a:rPr lang="en-US" b="1" dirty="0" smtClean="0"/>
              <a:t>Input buffer</a:t>
            </a:r>
            <a:endParaRPr lang="en-US" dirty="0"/>
          </a:p>
          <a:p>
            <a:pPr lvl="1"/>
            <a:r>
              <a:rPr lang="en-US" dirty="0" smtClean="0"/>
              <a:t>Holds </a:t>
            </a:r>
            <a:r>
              <a:rPr lang="en-US" dirty="0"/>
              <a:t>data to be read via a </a:t>
            </a:r>
            <a:r>
              <a:rPr lang="en-US" b="1" dirty="0">
                <a:latin typeface="Courier New" panose="02070309020205020404" pitchFamily="49" charset="0"/>
                <a:cs typeface="Courier New" panose="02070309020205020404" pitchFamily="49" charset="0"/>
              </a:rPr>
              <a:t>cin</a:t>
            </a:r>
            <a:r>
              <a:rPr lang="en-US" dirty="0"/>
              <a:t> </a:t>
            </a:r>
            <a:endParaRPr lang="en-US" dirty="0" smtClean="0"/>
          </a:p>
          <a:p>
            <a:pPr lvl="1"/>
            <a:endParaRPr lang="en-US" b="1" dirty="0" smtClean="0"/>
          </a:p>
          <a:p>
            <a:r>
              <a:rPr lang="en-US" b="1" dirty="0" smtClean="0"/>
              <a:t>Output buffer</a:t>
            </a:r>
          </a:p>
          <a:p>
            <a:pPr lvl="1"/>
            <a:r>
              <a:rPr lang="en-US" dirty="0" smtClean="0"/>
              <a:t>Holds </a:t>
            </a:r>
            <a:r>
              <a:rPr lang="en-US" dirty="0"/>
              <a:t>data generated by a </a:t>
            </a:r>
            <a:r>
              <a:rPr lang="en-US" b="1" dirty="0" smtClean="0">
                <a:latin typeface="Courier New" panose="02070309020205020404" pitchFamily="49" charset="0"/>
                <a:cs typeface="Courier New" panose="02070309020205020404" pitchFamily="49" charset="0"/>
              </a:rPr>
              <a:t>cout</a:t>
            </a:r>
            <a:r>
              <a:rPr lang="en-US" dirty="0" smtClean="0"/>
              <a:t> statement</a:t>
            </a:r>
            <a:endParaRPr lang="en-US" dirty="0"/>
          </a:p>
          <a:p>
            <a:pPr lvl="1"/>
            <a:endParaRPr lang="en-US" dirty="0" smtClean="0"/>
          </a:p>
          <a:p>
            <a:pPr lvl="1"/>
            <a:r>
              <a:rPr lang="en-US" dirty="0" smtClean="0"/>
              <a:t>Speeds </a:t>
            </a:r>
            <a:r>
              <a:rPr lang="en-US" dirty="0"/>
              <a:t>up writing to the </a:t>
            </a:r>
            <a:r>
              <a:rPr lang="en-US" dirty="0" smtClean="0"/>
              <a:t>screen</a:t>
            </a:r>
          </a:p>
          <a:p>
            <a:pPr lvl="1"/>
            <a:endParaRPr lang="en-US" dirty="0" smtClean="0"/>
          </a:p>
          <a:p>
            <a:pPr lvl="1"/>
            <a:r>
              <a:rPr lang="en-US" dirty="0" smtClean="0"/>
              <a:t>Faster </a:t>
            </a:r>
            <a:r>
              <a:rPr lang="en-US" dirty="0"/>
              <a:t>to write a lot of information once to the output device rather than having multiple writes with one piece of </a:t>
            </a:r>
            <a:r>
              <a:rPr lang="en-US" dirty="0" smtClean="0"/>
              <a:t>data</a:t>
            </a:r>
            <a:endParaRPr lang="en-US" dirty="0"/>
          </a:p>
        </p:txBody>
      </p:sp>
    </p:spTree>
    <p:extLst>
      <p:ext uri="{BB962C8B-B14F-4D97-AF65-F5344CB8AC3E}">
        <p14:creationId xmlns:p14="http://schemas.microsoft.com/office/powerpoint/2010/main" val="2535867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5.4 Formatting the Output </a:t>
            </a:r>
            <a:r>
              <a:rPr lang="en-US" dirty="0" smtClean="0"/>
              <a:t>Stream – Definitions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Number of options available for </a:t>
            </a:r>
            <a:r>
              <a:rPr lang="en-US" b="1" dirty="0"/>
              <a:t>formatting output</a:t>
            </a:r>
          </a:p>
          <a:p>
            <a:endParaRPr lang="en-US" dirty="0"/>
          </a:p>
          <a:p>
            <a:r>
              <a:rPr lang="en-US" b="1" dirty="0" smtClean="0"/>
              <a:t>Member functions</a:t>
            </a:r>
            <a:endParaRPr lang="en-US" dirty="0" smtClean="0"/>
          </a:p>
          <a:p>
            <a:pPr lvl="1"/>
            <a:r>
              <a:rPr lang="en-US" dirty="0" smtClean="0"/>
              <a:t>Accessed </a:t>
            </a:r>
            <a:r>
              <a:rPr lang="en-US" dirty="0"/>
              <a:t>via </a:t>
            </a:r>
            <a:r>
              <a:rPr lang="en-US" b="1" dirty="0" smtClean="0">
                <a:latin typeface="Courier New" panose="02070309020205020404" pitchFamily="49" charset="0"/>
                <a:cs typeface="Courier New" panose="02070309020205020404" pitchFamily="49" charset="0"/>
              </a:rPr>
              <a:t>cout</a:t>
            </a:r>
            <a:endParaRPr lang="en-US" dirty="0"/>
          </a:p>
          <a:p>
            <a:pPr lvl="1"/>
            <a:r>
              <a:rPr lang="en-US" dirty="0" smtClean="0"/>
              <a:t>Syntax </a:t>
            </a:r>
            <a:r>
              <a:rPr lang="en-US" dirty="0"/>
              <a:t>for using </a:t>
            </a:r>
            <a:r>
              <a:rPr lang="en-US" b="1" dirty="0">
                <a:latin typeface="Courier New" panose="02070309020205020404" pitchFamily="49" charset="0"/>
                <a:cs typeface="Courier New" panose="02070309020205020404" pitchFamily="49" charset="0"/>
              </a:rPr>
              <a:t>cout</a:t>
            </a:r>
            <a:r>
              <a:rPr lang="en-US" dirty="0"/>
              <a:t> member </a:t>
            </a:r>
            <a:r>
              <a:rPr lang="en-US" dirty="0" smtClean="0"/>
              <a:t>functions</a:t>
            </a:r>
          </a:p>
          <a:p>
            <a:pPr marL="914400" lvl="2" indent="0">
              <a:buNone/>
            </a:pPr>
            <a:r>
              <a:rPr lang="en-US" dirty="0" smtClean="0">
                <a:latin typeface="Courier New" panose="02070309020205020404" pitchFamily="49" charset="0"/>
                <a:cs typeface="Courier New" panose="02070309020205020404" pitchFamily="49" charset="0"/>
              </a:rPr>
              <a:t>cout</a:t>
            </a:r>
            <a:r>
              <a:rPr lang="en-US" dirty="0">
                <a:latin typeface="Courier New" panose="02070309020205020404" pitchFamily="49" charset="0"/>
                <a:cs typeface="Courier New" panose="02070309020205020404" pitchFamily="49" charset="0"/>
              </a:rPr>
              <a:t>.&lt;</a:t>
            </a:r>
            <a:r>
              <a:rPr lang="en-US" dirty="0" err="1">
                <a:latin typeface="Courier New" panose="02070309020205020404" pitchFamily="49" charset="0"/>
                <a:cs typeface="Courier New" panose="02070309020205020404" pitchFamily="49" charset="0"/>
              </a:rPr>
              <a:t>function_name</a:t>
            </a:r>
            <a:r>
              <a:rPr lang="en-US" dirty="0">
                <a:latin typeface="Courier New" panose="02070309020205020404" pitchFamily="49" charset="0"/>
                <a:cs typeface="Courier New" panose="02070309020205020404" pitchFamily="49" charset="0"/>
              </a:rPr>
              <a:t>&gt; ( &lt;parameters&gt; </a:t>
            </a:r>
            <a:r>
              <a:rPr lang="en-US" dirty="0" smtClean="0">
                <a:latin typeface="Courier New" panose="02070309020205020404" pitchFamily="49" charset="0"/>
                <a:cs typeface="Courier New" panose="02070309020205020404" pitchFamily="49" charset="0"/>
              </a:rPr>
              <a:t>);</a:t>
            </a:r>
            <a:endParaRPr lang="en-US" dirty="0" smtClean="0"/>
          </a:p>
          <a:p>
            <a:pPr lvl="1"/>
            <a:r>
              <a:rPr lang="en-US" b="1" dirty="0" smtClean="0"/>
              <a:t>Parameters</a:t>
            </a:r>
          </a:p>
          <a:p>
            <a:pPr lvl="2"/>
            <a:r>
              <a:rPr lang="en-US" dirty="0"/>
              <a:t>D</a:t>
            </a:r>
            <a:r>
              <a:rPr lang="en-US" dirty="0" smtClean="0"/>
              <a:t>ata </a:t>
            </a:r>
            <a:r>
              <a:rPr lang="en-US" dirty="0"/>
              <a:t>we supply to the function</a:t>
            </a:r>
          </a:p>
          <a:p>
            <a:endParaRPr lang="en-US" b="1" dirty="0" smtClean="0"/>
          </a:p>
          <a:p>
            <a:r>
              <a:rPr lang="en-US" b="1" dirty="0" smtClean="0"/>
              <a:t>Manipulators</a:t>
            </a:r>
            <a:endParaRPr lang="en-US" dirty="0"/>
          </a:p>
          <a:p>
            <a:pPr lvl="1"/>
            <a:r>
              <a:rPr lang="en-US" dirty="0" smtClean="0"/>
              <a:t>Commands </a:t>
            </a:r>
            <a:r>
              <a:rPr lang="en-US" dirty="0"/>
              <a:t>placed </a:t>
            </a:r>
            <a:r>
              <a:rPr lang="en-US" dirty="0" smtClean="0"/>
              <a:t>directly</a:t>
            </a:r>
            <a:r>
              <a:rPr lang="en-US" dirty="0"/>
              <a:t> </a:t>
            </a:r>
            <a:r>
              <a:rPr lang="en-US" dirty="0" smtClean="0"/>
              <a:t>into </a:t>
            </a:r>
            <a:r>
              <a:rPr lang="en-US" dirty="0"/>
              <a:t>the output </a:t>
            </a:r>
            <a:r>
              <a:rPr lang="en-US" dirty="0" smtClean="0"/>
              <a:t>stream</a:t>
            </a:r>
          </a:p>
          <a:p>
            <a:pPr lvl="1"/>
            <a:r>
              <a:rPr lang="en-US" dirty="0" smtClean="0"/>
              <a:t>Manipulators </a:t>
            </a:r>
            <a:r>
              <a:rPr lang="en-US" dirty="0"/>
              <a:t>and member functions </a:t>
            </a:r>
            <a:r>
              <a:rPr lang="en-US" dirty="0" smtClean="0"/>
              <a:t>accomplish the same </a:t>
            </a:r>
            <a:r>
              <a:rPr lang="en-US" dirty="0"/>
              <a:t>job</a:t>
            </a:r>
          </a:p>
          <a:p>
            <a:endParaRPr lang="en-US" dirty="0"/>
          </a:p>
        </p:txBody>
      </p:sp>
    </p:spTree>
    <p:extLst>
      <p:ext uri="{BB962C8B-B14F-4D97-AF65-F5344CB8AC3E}">
        <p14:creationId xmlns:p14="http://schemas.microsoft.com/office/powerpoint/2010/main" val="1102896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5.4 Formatting the Output Stream </a:t>
            </a:r>
            <a:r>
              <a:rPr lang="en-US" dirty="0" smtClean="0"/>
              <a:t>– Options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7449050"/>
              </p:ext>
            </p:extLst>
          </p:nvPr>
        </p:nvGraphicFramePr>
        <p:xfrm>
          <a:off x="287927" y="1385454"/>
          <a:ext cx="11628583" cy="5089238"/>
        </p:xfrm>
        <a:graphic>
          <a:graphicData uri="http://schemas.openxmlformats.org/drawingml/2006/table">
            <a:tbl>
              <a:tblPr firstRow="1" firstCol="1" lastRow="1" lastCol="1" bandRow="1" bandCol="1"/>
              <a:tblGrid>
                <a:gridCol w="3474713">
                  <a:extLst>
                    <a:ext uri="{9D8B030D-6E8A-4147-A177-3AD203B41FA5}">
                      <a16:colId xmlns:a16="http://schemas.microsoft.com/office/drawing/2014/main" val="1545735439"/>
                    </a:ext>
                  </a:extLst>
                </a:gridCol>
                <a:gridCol w="1883881">
                  <a:extLst>
                    <a:ext uri="{9D8B030D-6E8A-4147-A177-3AD203B41FA5}">
                      <a16:colId xmlns:a16="http://schemas.microsoft.com/office/drawing/2014/main" val="726299995"/>
                    </a:ext>
                  </a:extLst>
                </a:gridCol>
                <a:gridCol w="6269989">
                  <a:extLst>
                    <a:ext uri="{9D8B030D-6E8A-4147-A177-3AD203B41FA5}">
                      <a16:colId xmlns:a16="http://schemas.microsoft.com/office/drawing/2014/main" val="3057440004"/>
                    </a:ext>
                  </a:extLst>
                </a:gridCol>
              </a:tblGrid>
              <a:tr h="462658">
                <a:tc>
                  <a:txBody>
                    <a:bodyPr/>
                    <a:lstStyle/>
                    <a:p>
                      <a:pPr marL="0" marR="0" algn="ctr">
                        <a:spcBef>
                          <a:spcPts val="0"/>
                        </a:spcBef>
                        <a:spcAft>
                          <a:spcPts val="0"/>
                        </a:spcAft>
                      </a:pPr>
                      <a:r>
                        <a:rPr lang="en-US" sz="2400" b="1">
                          <a:solidFill>
                            <a:srgbClr val="FFFFFF"/>
                          </a:solidFill>
                          <a:effectLst/>
                          <a:latin typeface="Times New Roman" panose="02020603050405020304" pitchFamily="18" charset="0"/>
                          <a:ea typeface="Times New Roman" panose="02020603050405020304" pitchFamily="18" charset="0"/>
                        </a:rPr>
                        <a:t>Member Function</a:t>
                      </a:r>
                      <a:endParaRPr lang="en-US" sz="2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2400" b="1">
                          <a:solidFill>
                            <a:srgbClr val="FFFFFF"/>
                          </a:solidFill>
                          <a:effectLst/>
                          <a:latin typeface="Times New Roman" panose="02020603050405020304" pitchFamily="18" charset="0"/>
                          <a:ea typeface="Times New Roman" panose="02020603050405020304" pitchFamily="18" charset="0"/>
                        </a:rPr>
                        <a:t>Manipulator</a:t>
                      </a:r>
                      <a:endParaRPr lang="en-US" sz="2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2400" b="1">
                          <a:solidFill>
                            <a:srgbClr val="FFFFFF"/>
                          </a:solidFill>
                          <a:effectLst/>
                          <a:latin typeface="Times New Roman" panose="02020603050405020304" pitchFamily="18" charset="0"/>
                          <a:ea typeface="Times New Roman" panose="02020603050405020304" pitchFamily="18" charset="0"/>
                        </a:rPr>
                        <a:t>Description</a:t>
                      </a:r>
                      <a:endParaRPr lang="en-US" sz="2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2186974756"/>
                  </a:ext>
                </a:extLst>
              </a:tr>
              <a:tr h="462658">
                <a:tc>
                  <a:txBody>
                    <a:bodyPr/>
                    <a:lstStyle/>
                    <a:p>
                      <a:pPr marL="0" marR="0">
                        <a:spcBef>
                          <a:spcPts val="0"/>
                        </a:spcBef>
                        <a:spcAft>
                          <a:spcPts val="0"/>
                        </a:spcAft>
                      </a:pPr>
                      <a:r>
                        <a:rPr lang="en-US" sz="1800" dirty="0">
                          <a:effectLst/>
                          <a:latin typeface="Courier New" panose="02070309020205020404" pitchFamily="49" charset="0"/>
                          <a:ea typeface="Times New Roman" panose="02020603050405020304" pitchFamily="18" charset="0"/>
                        </a:rPr>
                        <a:t>.width</a:t>
                      </a:r>
                      <a:endParaRPr lang="en-US" sz="3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spcBef>
                          <a:spcPts val="0"/>
                        </a:spcBef>
                        <a:spcAft>
                          <a:spcPts val="0"/>
                        </a:spcAft>
                      </a:pPr>
                      <a:r>
                        <a:rPr lang="en-US" sz="1800">
                          <a:effectLst/>
                          <a:latin typeface="Courier New" panose="02070309020205020404" pitchFamily="49" charset="0"/>
                          <a:ea typeface="Times New Roman" panose="02020603050405020304" pitchFamily="18" charset="0"/>
                        </a:rPr>
                        <a:t>setw</a:t>
                      </a:r>
                      <a:endParaRPr lang="en-US" sz="3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spcBef>
                          <a:spcPts val="0"/>
                        </a:spcBef>
                        <a:spcAft>
                          <a:spcPts val="0"/>
                        </a:spcAft>
                      </a:pPr>
                      <a:r>
                        <a:rPr lang="en-US" sz="2400">
                          <a:effectLst/>
                          <a:latin typeface="Times New Roman" panose="02020603050405020304" pitchFamily="18" charset="0"/>
                          <a:ea typeface="Times New Roman" panose="02020603050405020304" pitchFamily="18" charset="0"/>
                        </a:rPr>
                        <a:t>Set the</a:t>
                      </a:r>
                      <a:r>
                        <a:rPr lang="en-US" sz="2400">
                          <a:solidFill>
                            <a:srgbClr val="FF0000"/>
                          </a:solidFill>
                          <a:effectLst/>
                          <a:latin typeface="Times New Roman" panose="02020603050405020304" pitchFamily="18" charset="0"/>
                          <a:ea typeface="Times New Roman" panose="02020603050405020304" pitchFamily="18" charset="0"/>
                        </a:rPr>
                        <a:t> </a:t>
                      </a:r>
                      <a:r>
                        <a:rPr lang="en-US" sz="2400">
                          <a:effectLst/>
                          <a:latin typeface="Times New Roman" panose="02020603050405020304" pitchFamily="18" charset="0"/>
                          <a:ea typeface="Times New Roman" panose="02020603050405020304" pitchFamily="18" charset="0"/>
                        </a:rPr>
                        <a:t>total width for the displayed data</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391479192"/>
                  </a:ext>
                </a:extLst>
              </a:tr>
              <a:tr h="462658">
                <a:tc>
                  <a:txBody>
                    <a:bodyPr/>
                    <a:lstStyle/>
                    <a:p>
                      <a:pPr marL="0" marR="0">
                        <a:spcBef>
                          <a:spcPts val="0"/>
                        </a:spcBef>
                        <a:spcAft>
                          <a:spcPts val="0"/>
                        </a:spcAft>
                      </a:pPr>
                      <a:r>
                        <a:rPr lang="en-US" sz="1800" dirty="0">
                          <a:effectLst/>
                          <a:latin typeface="Courier New" panose="02070309020205020404" pitchFamily="49" charset="0"/>
                          <a:ea typeface="Times New Roman" panose="02020603050405020304" pitchFamily="18" charset="0"/>
                        </a:rPr>
                        <a:t>.precision</a:t>
                      </a:r>
                      <a:endParaRPr lang="en-US" sz="3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spcBef>
                          <a:spcPts val="0"/>
                        </a:spcBef>
                        <a:spcAft>
                          <a:spcPts val="0"/>
                        </a:spcAft>
                      </a:pPr>
                      <a:r>
                        <a:rPr lang="en-US" sz="1800">
                          <a:effectLst/>
                          <a:latin typeface="Courier New" panose="02070309020205020404" pitchFamily="49" charset="0"/>
                          <a:ea typeface="Times New Roman" panose="02020603050405020304" pitchFamily="18" charset="0"/>
                        </a:rPr>
                        <a:t>setprecision</a:t>
                      </a:r>
                      <a:endParaRPr lang="en-US" sz="3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spcBef>
                          <a:spcPts val="0"/>
                        </a:spcBef>
                        <a:spcAft>
                          <a:spcPts val="0"/>
                        </a:spcAft>
                      </a:pPr>
                      <a:r>
                        <a:rPr lang="en-US" sz="2400">
                          <a:effectLst/>
                          <a:latin typeface="Times New Roman" panose="02020603050405020304" pitchFamily="18" charset="0"/>
                          <a:ea typeface="Times New Roman" panose="02020603050405020304" pitchFamily="18" charset="0"/>
                        </a:rPr>
                        <a:t>Places to the right of the decimal point </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723125707"/>
                  </a:ext>
                </a:extLst>
              </a:tr>
              <a:tr h="462658">
                <a:tc>
                  <a:txBody>
                    <a:bodyPr/>
                    <a:lstStyle/>
                    <a:p>
                      <a:pPr marL="0" marR="0">
                        <a:spcBef>
                          <a:spcPts val="0"/>
                        </a:spcBef>
                        <a:spcAft>
                          <a:spcPts val="0"/>
                        </a:spcAft>
                      </a:pPr>
                      <a:r>
                        <a:rPr lang="en-US" sz="1800" dirty="0">
                          <a:effectLst/>
                          <a:latin typeface="Courier New" panose="02070309020205020404" pitchFamily="49" charset="0"/>
                          <a:ea typeface="Times New Roman" panose="02020603050405020304" pitchFamily="18" charset="0"/>
                        </a:rPr>
                        <a:t>.setf( ios::right )</a:t>
                      </a:r>
                      <a:endParaRPr lang="en-US" sz="3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spcBef>
                          <a:spcPts val="0"/>
                        </a:spcBef>
                        <a:spcAft>
                          <a:spcPts val="0"/>
                        </a:spcAft>
                      </a:pPr>
                      <a:r>
                        <a:rPr lang="en-US" sz="1800">
                          <a:effectLst/>
                          <a:latin typeface="Courier New" panose="02070309020205020404" pitchFamily="49" charset="0"/>
                          <a:ea typeface="Times New Roman" panose="02020603050405020304" pitchFamily="18" charset="0"/>
                        </a:rPr>
                        <a:t>right</a:t>
                      </a:r>
                      <a:endParaRPr lang="en-US" sz="3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Right justify</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2923359014"/>
                  </a:ext>
                </a:extLst>
              </a:tr>
              <a:tr h="462658">
                <a:tc>
                  <a:txBody>
                    <a:bodyPr/>
                    <a:lstStyle/>
                    <a:p>
                      <a:pPr marL="0" marR="0">
                        <a:spcBef>
                          <a:spcPts val="0"/>
                        </a:spcBef>
                        <a:spcAft>
                          <a:spcPts val="0"/>
                        </a:spcAft>
                      </a:pPr>
                      <a:r>
                        <a:rPr lang="en-US" sz="1800" dirty="0">
                          <a:effectLst/>
                          <a:latin typeface="Courier New" panose="02070309020205020404" pitchFamily="49" charset="0"/>
                          <a:ea typeface="Times New Roman" panose="02020603050405020304" pitchFamily="18" charset="0"/>
                        </a:rPr>
                        <a:t>.setf( ios::left )</a:t>
                      </a:r>
                      <a:endParaRPr lang="en-US" sz="3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spcBef>
                          <a:spcPts val="0"/>
                        </a:spcBef>
                        <a:spcAft>
                          <a:spcPts val="0"/>
                        </a:spcAft>
                      </a:pPr>
                      <a:r>
                        <a:rPr lang="en-US" sz="1800">
                          <a:effectLst/>
                          <a:latin typeface="Courier New" panose="02070309020205020404" pitchFamily="49" charset="0"/>
                          <a:ea typeface="Times New Roman" panose="02020603050405020304" pitchFamily="18" charset="0"/>
                        </a:rPr>
                        <a:t>left</a:t>
                      </a:r>
                      <a:endParaRPr lang="en-US" sz="3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spcBef>
                          <a:spcPts val="0"/>
                        </a:spcBef>
                        <a:spcAft>
                          <a:spcPts val="0"/>
                        </a:spcAft>
                      </a:pPr>
                      <a:r>
                        <a:rPr lang="en-US" sz="2400">
                          <a:effectLst/>
                          <a:latin typeface="Times New Roman" panose="02020603050405020304" pitchFamily="18" charset="0"/>
                          <a:ea typeface="Times New Roman" panose="02020603050405020304" pitchFamily="18" charset="0"/>
                        </a:rPr>
                        <a:t>Left justify</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459620984"/>
                  </a:ext>
                </a:extLst>
              </a:tr>
              <a:tr h="462658">
                <a:tc>
                  <a:txBody>
                    <a:bodyPr/>
                    <a:lstStyle/>
                    <a:p>
                      <a:pPr marL="0" marR="0">
                        <a:spcBef>
                          <a:spcPts val="0"/>
                        </a:spcBef>
                        <a:spcAft>
                          <a:spcPts val="0"/>
                        </a:spcAft>
                      </a:pPr>
                      <a:r>
                        <a:rPr lang="en-US" sz="1800" dirty="0">
                          <a:effectLst/>
                          <a:latin typeface="Courier New" panose="02070309020205020404" pitchFamily="49" charset="0"/>
                          <a:ea typeface="Times New Roman" panose="02020603050405020304" pitchFamily="18" charset="0"/>
                        </a:rPr>
                        <a:t>.setf( ios::fixed )</a:t>
                      </a:r>
                      <a:endParaRPr lang="en-US" sz="3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spcBef>
                          <a:spcPts val="0"/>
                        </a:spcBef>
                        <a:spcAft>
                          <a:spcPts val="0"/>
                        </a:spcAft>
                      </a:pPr>
                      <a:r>
                        <a:rPr lang="en-US" sz="1800" dirty="0">
                          <a:effectLst/>
                          <a:latin typeface="Courier New" panose="02070309020205020404" pitchFamily="49" charset="0"/>
                          <a:ea typeface="Times New Roman" panose="02020603050405020304" pitchFamily="18" charset="0"/>
                        </a:rPr>
                        <a:t>fixed</a:t>
                      </a:r>
                      <a:endParaRPr lang="en-US" sz="3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spcBef>
                          <a:spcPts val="0"/>
                        </a:spcBef>
                        <a:spcAft>
                          <a:spcPts val="0"/>
                        </a:spcAft>
                      </a:pPr>
                      <a:r>
                        <a:rPr lang="en-US" sz="2400">
                          <a:effectLst/>
                          <a:latin typeface="Times New Roman" panose="02020603050405020304" pitchFamily="18" charset="0"/>
                          <a:ea typeface="Times New Roman" panose="02020603050405020304" pitchFamily="18" charset="0"/>
                        </a:rPr>
                        <a:t>Decimal notation</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1296615802"/>
                  </a:ext>
                </a:extLst>
              </a:tr>
              <a:tr h="462658">
                <a:tc>
                  <a:txBody>
                    <a:bodyPr/>
                    <a:lstStyle/>
                    <a:p>
                      <a:pPr marL="0" marR="0">
                        <a:spcBef>
                          <a:spcPts val="0"/>
                        </a:spcBef>
                        <a:spcAft>
                          <a:spcPts val="0"/>
                        </a:spcAft>
                      </a:pPr>
                      <a:r>
                        <a:rPr lang="en-US" sz="1800" dirty="0">
                          <a:effectLst/>
                          <a:latin typeface="Courier New" panose="02070309020205020404" pitchFamily="49" charset="0"/>
                          <a:ea typeface="Times New Roman" panose="02020603050405020304" pitchFamily="18" charset="0"/>
                        </a:rPr>
                        <a:t>.setf( ios::scientific )</a:t>
                      </a:r>
                      <a:endParaRPr lang="en-US" sz="3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spcBef>
                          <a:spcPts val="0"/>
                        </a:spcBef>
                        <a:spcAft>
                          <a:spcPts val="0"/>
                        </a:spcAft>
                      </a:pPr>
                      <a:r>
                        <a:rPr lang="en-US" sz="1800" dirty="0">
                          <a:effectLst/>
                          <a:latin typeface="Courier New" panose="02070309020205020404" pitchFamily="49" charset="0"/>
                          <a:ea typeface="Times New Roman" panose="02020603050405020304" pitchFamily="18" charset="0"/>
                        </a:rPr>
                        <a:t>scientific</a:t>
                      </a:r>
                      <a:endParaRPr lang="en-US" sz="3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spcBef>
                          <a:spcPts val="0"/>
                        </a:spcBef>
                        <a:spcAft>
                          <a:spcPts val="0"/>
                        </a:spcAft>
                      </a:pPr>
                      <a:r>
                        <a:rPr lang="en-US" sz="2400">
                          <a:effectLst/>
                          <a:latin typeface="Times New Roman" panose="02020603050405020304" pitchFamily="18" charset="0"/>
                          <a:ea typeface="Times New Roman" panose="02020603050405020304" pitchFamily="18" charset="0"/>
                        </a:rPr>
                        <a:t>Scientific notation</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2966571810"/>
                  </a:ext>
                </a:extLst>
              </a:tr>
              <a:tr h="462658">
                <a:tc>
                  <a:txBody>
                    <a:bodyPr/>
                    <a:lstStyle/>
                    <a:p>
                      <a:pPr marL="0" marR="0">
                        <a:spcBef>
                          <a:spcPts val="0"/>
                        </a:spcBef>
                        <a:spcAft>
                          <a:spcPts val="0"/>
                        </a:spcAft>
                      </a:pPr>
                      <a:r>
                        <a:rPr lang="en-US" sz="1800">
                          <a:effectLst/>
                          <a:latin typeface="Courier New" panose="02070309020205020404" pitchFamily="49" charset="0"/>
                          <a:ea typeface="Times New Roman" panose="02020603050405020304" pitchFamily="18" charset="0"/>
                        </a:rPr>
                        <a:t>.setf( ios::showpos )</a:t>
                      </a:r>
                      <a:endParaRPr lang="en-US" sz="3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spcBef>
                          <a:spcPts val="0"/>
                        </a:spcBef>
                        <a:spcAft>
                          <a:spcPts val="0"/>
                        </a:spcAft>
                      </a:pPr>
                      <a:r>
                        <a:rPr lang="en-US" sz="1800" dirty="0" err="1">
                          <a:effectLst/>
                          <a:latin typeface="Courier New" panose="02070309020205020404" pitchFamily="49" charset="0"/>
                          <a:ea typeface="Times New Roman" panose="02020603050405020304" pitchFamily="18" charset="0"/>
                        </a:rPr>
                        <a:t>showpos</a:t>
                      </a:r>
                      <a:endParaRPr lang="en-US" sz="3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spcBef>
                          <a:spcPts val="0"/>
                        </a:spcBef>
                        <a:spcAft>
                          <a:spcPts val="0"/>
                        </a:spcAft>
                      </a:pPr>
                      <a:r>
                        <a:rPr lang="en-US" sz="2400">
                          <a:effectLst/>
                          <a:latin typeface="Times New Roman" panose="02020603050405020304" pitchFamily="18" charset="0"/>
                          <a:ea typeface="Times New Roman" panose="02020603050405020304" pitchFamily="18" charset="0"/>
                        </a:rPr>
                        <a:t>Show the sign of all numbers even if positive</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3526288419"/>
                  </a:ext>
                </a:extLst>
              </a:tr>
              <a:tr h="462658">
                <a:tc>
                  <a:txBody>
                    <a:bodyPr/>
                    <a:lstStyle/>
                    <a:p>
                      <a:pPr marL="0" marR="0">
                        <a:spcBef>
                          <a:spcPts val="0"/>
                        </a:spcBef>
                        <a:spcAft>
                          <a:spcPts val="0"/>
                        </a:spcAft>
                      </a:pPr>
                      <a:r>
                        <a:rPr lang="en-US" sz="1800">
                          <a:effectLst/>
                          <a:latin typeface="Courier New" panose="02070309020205020404" pitchFamily="49" charset="0"/>
                          <a:ea typeface="Times New Roman" panose="02020603050405020304" pitchFamily="18" charset="0"/>
                        </a:rPr>
                        <a:t>.setf( ios::showpoint )</a:t>
                      </a:r>
                      <a:endParaRPr lang="en-US" sz="3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spcBef>
                          <a:spcPts val="0"/>
                        </a:spcBef>
                        <a:spcAft>
                          <a:spcPts val="0"/>
                        </a:spcAft>
                      </a:pPr>
                      <a:r>
                        <a:rPr lang="en-US" sz="1800" dirty="0" err="1">
                          <a:effectLst/>
                          <a:latin typeface="Courier New" panose="02070309020205020404" pitchFamily="49" charset="0"/>
                          <a:ea typeface="Times New Roman" panose="02020603050405020304" pitchFamily="18" charset="0"/>
                        </a:rPr>
                        <a:t>showpoint</a:t>
                      </a:r>
                      <a:endParaRPr lang="en-US" sz="3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spcBef>
                          <a:spcPts val="0"/>
                        </a:spcBef>
                        <a:spcAft>
                          <a:spcPts val="0"/>
                        </a:spcAft>
                      </a:pPr>
                      <a:r>
                        <a:rPr lang="en-US" sz="2400">
                          <a:effectLst/>
                          <a:latin typeface="Times New Roman" panose="02020603050405020304" pitchFamily="18" charset="0"/>
                          <a:ea typeface="Times New Roman" panose="02020603050405020304" pitchFamily="18" charset="0"/>
                        </a:rPr>
                        <a:t>Show trailing zeros</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3620490479"/>
                  </a:ext>
                </a:extLst>
              </a:tr>
              <a:tr h="462658">
                <a:tc>
                  <a:txBody>
                    <a:bodyPr/>
                    <a:lstStyle/>
                    <a:p>
                      <a:pPr marL="0" marR="0">
                        <a:spcBef>
                          <a:spcPts val="0"/>
                        </a:spcBef>
                        <a:spcAft>
                          <a:spcPts val="0"/>
                        </a:spcAft>
                      </a:pPr>
                      <a:r>
                        <a:rPr lang="en-US" sz="1800">
                          <a:effectLst/>
                          <a:latin typeface="Courier New" panose="02070309020205020404" pitchFamily="49" charset="0"/>
                          <a:ea typeface="Times New Roman" panose="02020603050405020304" pitchFamily="18" charset="0"/>
                        </a:rPr>
                        <a:t>.flush</a:t>
                      </a:r>
                      <a:endParaRPr lang="en-US" sz="3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spcBef>
                          <a:spcPts val="0"/>
                        </a:spcBef>
                        <a:spcAft>
                          <a:spcPts val="0"/>
                        </a:spcAft>
                      </a:pPr>
                      <a:r>
                        <a:rPr lang="en-US" sz="1800" dirty="0">
                          <a:effectLst/>
                          <a:latin typeface="Courier New" panose="02070309020205020404" pitchFamily="49" charset="0"/>
                          <a:ea typeface="Times New Roman" panose="02020603050405020304" pitchFamily="18" charset="0"/>
                        </a:rPr>
                        <a:t>flush</a:t>
                      </a:r>
                      <a:endParaRPr lang="en-US" sz="3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spcBef>
                          <a:spcPts val="0"/>
                        </a:spcBef>
                        <a:spcAft>
                          <a:spcPts val="0"/>
                        </a:spcAft>
                      </a:pPr>
                      <a:r>
                        <a:rPr lang="en-US" sz="2400">
                          <a:effectLst/>
                          <a:latin typeface="Times New Roman" panose="02020603050405020304" pitchFamily="18" charset="0"/>
                          <a:ea typeface="Times New Roman" panose="02020603050405020304" pitchFamily="18" charset="0"/>
                        </a:rPr>
                        <a:t>Flushes the output buffer</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3985087865"/>
                  </a:ext>
                </a:extLst>
              </a:tr>
              <a:tr h="462658">
                <a:tc>
                  <a:txBody>
                    <a:bodyPr/>
                    <a:lstStyle/>
                    <a:p>
                      <a:pPr marL="0" marR="0" algn="ctr">
                        <a:spcBef>
                          <a:spcPts val="0"/>
                        </a:spcBef>
                        <a:spcAft>
                          <a:spcPts val="0"/>
                        </a:spcAft>
                      </a:pPr>
                      <a:r>
                        <a:rPr lang="en-US" sz="2400" b="1">
                          <a:solidFill>
                            <a:srgbClr val="FFFFFF"/>
                          </a:solidFill>
                          <a:effectLst/>
                          <a:latin typeface="Courier New" panose="02070309020205020404" pitchFamily="49" charset="0"/>
                          <a:ea typeface="Times New Roman" panose="02020603050405020304" pitchFamily="18" charset="0"/>
                        </a:rPr>
                        <a:t>&lt;iostream&gt;</a:t>
                      </a:r>
                      <a:endParaRPr lang="en-US" sz="3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2400" b="1" dirty="0">
                          <a:solidFill>
                            <a:srgbClr val="FFFFFF"/>
                          </a:solidFill>
                          <a:effectLst/>
                          <a:latin typeface="Courier New" panose="02070309020205020404" pitchFamily="49" charset="0"/>
                          <a:ea typeface="Times New Roman" panose="02020603050405020304" pitchFamily="18" charset="0"/>
                        </a:rPr>
                        <a:t>&lt;iomanip&gt;</a:t>
                      </a:r>
                      <a:endParaRPr lang="en-US" sz="3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2400" b="1" dirty="0">
                          <a:solidFill>
                            <a:srgbClr val="FFFFFF"/>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3655681650"/>
                  </a:ext>
                </a:extLst>
              </a:tr>
            </a:tbl>
          </a:graphicData>
        </a:graphic>
      </p:graphicFrame>
    </p:spTree>
    <p:extLst>
      <p:ext uri="{BB962C8B-B14F-4D97-AF65-F5344CB8AC3E}">
        <p14:creationId xmlns:p14="http://schemas.microsoft.com/office/powerpoint/2010/main" val="34945257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5.4.1 The </a:t>
            </a:r>
            <a:r>
              <a:rPr lang="en-US" sz="4000" dirty="0">
                <a:latin typeface="Courier New" panose="02070309020205020404" pitchFamily="49" charset="0"/>
                <a:cs typeface="Courier New" panose="02070309020205020404" pitchFamily="49" charset="0"/>
              </a:rPr>
              <a:t>.width</a:t>
            </a:r>
            <a:r>
              <a:rPr lang="en-US" sz="4000" dirty="0"/>
              <a:t> Member Function and </a:t>
            </a:r>
            <a:r>
              <a:rPr lang="en-US" sz="4000" dirty="0">
                <a:latin typeface="Courier New" panose="02070309020205020404" pitchFamily="49" charset="0"/>
                <a:cs typeface="Courier New" panose="02070309020205020404" pitchFamily="49" charset="0"/>
              </a:rPr>
              <a:t>setw</a:t>
            </a:r>
            <a:r>
              <a:rPr lang="en-US" sz="4000" dirty="0"/>
              <a:t> Manipulator</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latin typeface="Courier New" panose="02070309020205020404" pitchFamily="49" charset="0"/>
                <a:cs typeface="Courier New" panose="02070309020205020404" pitchFamily="49" charset="0"/>
              </a:rPr>
              <a:t>.width</a:t>
            </a:r>
            <a:r>
              <a:rPr lang="en-US" dirty="0" smtClean="0"/>
              <a:t> </a:t>
            </a:r>
            <a:r>
              <a:rPr lang="en-US" dirty="0"/>
              <a:t>member function and </a:t>
            </a:r>
            <a:r>
              <a:rPr lang="en-US" b="1" dirty="0">
                <a:latin typeface="Courier New" panose="02070309020205020404" pitchFamily="49" charset="0"/>
                <a:cs typeface="Courier New" panose="02070309020205020404" pitchFamily="49" charset="0"/>
              </a:rPr>
              <a:t>setw</a:t>
            </a:r>
            <a:r>
              <a:rPr lang="en-US" dirty="0"/>
              <a:t> </a:t>
            </a:r>
            <a:r>
              <a:rPr lang="en-US" dirty="0" smtClean="0"/>
              <a:t>manipulator</a:t>
            </a:r>
          </a:p>
          <a:p>
            <a:pPr lvl="1"/>
            <a:r>
              <a:rPr lang="en-US" dirty="0" smtClean="0"/>
              <a:t>Specify </a:t>
            </a:r>
            <a:r>
              <a:rPr lang="en-US" dirty="0"/>
              <a:t>amount of space a piece of data will occupy on the </a:t>
            </a:r>
            <a:r>
              <a:rPr lang="en-US" dirty="0" smtClean="0"/>
              <a:t>screen</a:t>
            </a:r>
          </a:p>
          <a:p>
            <a:pPr lvl="1"/>
            <a:r>
              <a:rPr lang="en-US" b="1" dirty="0" smtClean="0"/>
              <a:t>Volatile</a:t>
            </a:r>
            <a:endParaRPr lang="en-US" dirty="0" smtClean="0"/>
          </a:p>
          <a:p>
            <a:pPr lvl="2"/>
            <a:r>
              <a:rPr lang="en-US" dirty="0" smtClean="0"/>
              <a:t>Setting </a:t>
            </a:r>
            <a:r>
              <a:rPr lang="en-US" dirty="0"/>
              <a:t>is applied only to the next output </a:t>
            </a:r>
            <a:r>
              <a:rPr lang="en-US" dirty="0" smtClean="0"/>
              <a:t>statement then the width </a:t>
            </a:r>
            <a:r>
              <a:rPr lang="en-US" dirty="0"/>
              <a:t>setting is automatically reset</a:t>
            </a:r>
          </a:p>
          <a:p>
            <a:endParaRPr lang="en-US" b="1" dirty="0" smtClean="0"/>
          </a:p>
          <a:p>
            <a:r>
              <a:rPr lang="en-US" b="1" dirty="0" smtClean="0"/>
              <a:t>Default</a:t>
            </a:r>
          </a:p>
          <a:p>
            <a:pPr lvl="1"/>
            <a:r>
              <a:rPr lang="en-US" dirty="0"/>
              <a:t>D</a:t>
            </a:r>
            <a:r>
              <a:rPr lang="en-US" dirty="0" smtClean="0"/>
              <a:t>ata </a:t>
            </a:r>
            <a:r>
              <a:rPr lang="en-US" dirty="0"/>
              <a:t>printed to screen with no additional </a:t>
            </a:r>
            <a:r>
              <a:rPr lang="en-US" dirty="0" smtClean="0"/>
              <a:t>padding</a:t>
            </a:r>
          </a:p>
          <a:p>
            <a:endParaRPr lang="en-US" dirty="0" smtClean="0"/>
          </a:p>
          <a:p>
            <a:r>
              <a:rPr lang="en-US" dirty="0" smtClean="0"/>
              <a:t>Which </a:t>
            </a:r>
            <a:r>
              <a:rPr lang="en-US" dirty="0"/>
              <a:t>side of data spaces appear on depends upon </a:t>
            </a:r>
            <a:r>
              <a:rPr lang="en-US" dirty="0" smtClean="0"/>
              <a:t>justification</a:t>
            </a:r>
          </a:p>
          <a:p>
            <a:pPr lvl="1"/>
            <a:r>
              <a:rPr lang="en-US" dirty="0" smtClean="0"/>
              <a:t>If </a:t>
            </a:r>
            <a:r>
              <a:rPr lang="en-US" b="1" dirty="0"/>
              <a:t>right justified</a:t>
            </a:r>
            <a:r>
              <a:rPr lang="en-US" dirty="0"/>
              <a:t>, spaces are on </a:t>
            </a:r>
            <a:r>
              <a:rPr lang="en-US" b="1" dirty="0"/>
              <a:t>left</a:t>
            </a:r>
            <a:r>
              <a:rPr lang="en-US" dirty="0"/>
              <a:t> side of the </a:t>
            </a:r>
            <a:r>
              <a:rPr lang="en-US" dirty="0" smtClean="0"/>
              <a:t>data</a:t>
            </a:r>
          </a:p>
          <a:p>
            <a:pPr lvl="1"/>
            <a:r>
              <a:rPr lang="en-US" dirty="0" smtClean="0"/>
              <a:t>If </a:t>
            </a:r>
            <a:r>
              <a:rPr lang="en-US" b="1" dirty="0"/>
              <a:t>left justified</a:t>
            </a:r>
            <a:r>
              <a:rPr lang="en-US" dirty="0"/>
              <a:t>, spaces appear on </a:t>
            </a:r>
            <a:r>
              <a:rPr lang="en-US" b="1" dirty="0"/>
              <a:t>right</a:t>
            </a:r>
            <a:r>
              <a:rPr lang="en-US" dirty="0"/>
              <a:t> </a:t>
            </a:r>
            <a:endParaRPr lang="en-US" dirty="0" smtClean="0"/>
          </a:p>
          <a:p>
            <a:pPr lvl="1"/>
            <a:r>
              <a:rPr lang="en-US" b="1" dirty="0" smtClean="0"/>
              <a:t>Default</a:t>
            </a:r>
            <a:r>
              <a:rPr lang="en-US" dirty="0"/>
              <a:t>, right </a:t>
            </a:r>
            <a:r>
              <a:rPr lang="en-US" dirty="0" smtClean="0"/>
              <a:t>justified</a:t>
            </a:r>
          </a:p>
        </p:txBody>
      </p:sp>
    </p:spTree>
    <p:extLst>
      <p:ext uri="{BB962C8B-B14F-4D97-AF65-F5344CB8AC3E}">
        <p14:creationId xmlns:p14="http://schemas.microsoft.com/office/powerpoint/2010/main" val="879402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5.4.1 The </a:t>
            </a:r>
            <a:r>
              <a:rPr lang="en-US" sz="2800" dirty="0">
                <a:latin typeface="Courier New" panose="02070309020205020404" pitchFamily="49" charset="0"/>
                <a:cs typeface="Courier New" panose="02070309020205020404" pitchFamily="49" charset="0"/>
              </a:rPr>
              <a:t>.width</a:t>
            </a:r>
            <a:r>
              <a:rPr lang="en-US" sz="2800" dirty="0"/>
              <a:t> Member Function and </a:t>
            </a:r>
            <a:r>
              <a:rPr lang="en-US" sz="2800" dirty="0">
                <a:latin typeface="Courier New" panose="02070309020205020404" pitchFamily="49" charset="0"/>
                <a:cs typeface="Courier New" panose="02070309020205020404" pitchFamily="49" charset="0"/>
              </a:rPr>
              <a:t>setw</a:t>
            </a:r>
            <a:r>
              <a:rPr lang="en-US" sz="2800" dirty="0"/>
              <a:t> </a:t>
            </a:r>
            <a:r>
              <a:rPr lang="en-US" sz="2800" dirty="0" smtClean="0"/>
              <a:t>Manipulator – Justification</a:t>
            </a:r>
            <a:endParaRPr lang="en-US" sz="2800" dirty="0"/>
          </a:p>
        </p:txBody>
      </p:sp>
      <p:sp>
        <p:nvSpPr>
          <p:cNvPr id="3" name="Content Placeholder 2"/>
          <p:cNvSpPr>
            <a:spLocks noGrp="1"/>
          </p:cNvSpPr>
          <p:nvPr>
            <p:ph idx="1"/>
          </p:nvPr>
        </p:nvSpPr>
        <p:spPr>
          <a:xfrm>
            <a:off x="0" y="1265097"/>
            <a:ext cx="12036489" cy="4985757"/>
          </a:xfrm>
        </p:spPr>
        <p:txBody>
          <a:bodyPr/>
          <a:lstStyle/>
          <a:p>
            <a:r>
              <a:rPr lang="en-US" dirty="0"/>
              <a:t>Strings - usually left </a:t>
            </a:r>
            <a:r>
              <a:rPr lang="en-US" dirty="0" smtClean="0"/>
              <a:t>justified</a:t>
            </a:r>
          </a:p>
          <a:p>
            <a:endParaRPr lang="en-US" dirty="0"/>
          </a:p>
          <a:p>
            <a:r>
              <a:rPr lang="en-US" dirty="0"/>
              <a:t>Numbers - right justified / decimals aligned</a:t>
            </a:r>
          </a:p>
          <a:p>
            <a:endParaRPr lang="en-US" dirty="0" smtClean="0"/>
          </a:p>
          <a:p>
            <a:r>
              <a:rPr lang="en-US" b="1" dirty="0" smtClean="0"/>
              <a:t>Sample Justification</a:t>
            </a:r>
          </a:p>
          <a:p>
            <a:endParaRPr lang="en-US" dirty="0"/>
          </a:p>
          <a:p>
            <a:endParaRPr lang="en-US" dirty="0" smtClean="0"/>
          </a:p>
          <a:p>
            <a:endParaRPr lang="en-US" dirty="0"/>
          </a:p>
          <a:p>
            <a:endParaRPr lang="en-US" dirty="0" smtClean="0"/>
          </a:p>
          <a:p>
            <a:endParaRPr lang="en-US" dirty="0"/>
          </a:p>
        </p:txBody>
      </p:sp>
      <p:sp>
        <p:nvSpPr>
          <p:cNvPr id="4" name="Rectangle 4"/>
          <p:cNvSpPr>
            <a:spLocks noChangeArrowheads="1"/>
          </p:cNvSpPr>
          <p:nvPr/>
        </p:nvSpPr>
        <p:spPr bwMode="auto">
          <a:xfrm>
            <a:off x="3812978" y="4378036"/>
            <a:ext cx="4578481" cy="1237674"/>
          </a:xfrm>
          <a:prstGeom prst="rect">
            <a:avLst/>
          </a:prstGeom>
          <a:noFill/>
          <a:ln w="19050" algn="ctr">
            <a:solidFill>
              <a:srgbClr val="007A77"/>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rgbClr val="FFFFFF"/>
                </a:solidFill>
                <a:latin typeface="Courier New" panose="02070309020205020404" pitchFamily="49" charset="0"/>
              </a:defRPr>
            </a:lvl1pPr>
            <a:lvl2pPr marL="742950" indent="-285750">
              <a:defRPr sz="2400">
                <a:solidFill>
                  <a:srgbClr val="FFFFFF"/>
                </a:solidFill>
                <a:latin typeface="Courier New" panose="02070309020205020404" pitchFamily="49" charset="0"/>
              </a:defRPr>
            </a:lvl2pPr>
            <a:lvl3pPr marL="1143000" indent="-228600">
              <a:defRPr sz="2400">
                <a:solidFill>
                  <a:srgbClr val="FFFFFF"/>
                </a:solidFill>
                <a:latin typeface="Courier New" panose="02070309020205020404" pitchFamily="49" charset="0"/>
              </a:defRPr>
            </a:lvl3pPr>
            <a:lvl4pPr marL="1600200" indent="-228600">
              <a:defRPr sz="2400">
                <a:solidFill>
                  <a:srgbClr val="FFFFFF"/>
                </a:solidFill>
                <a:latin typeface="Courier New" panose="02070309020205020404" pitchFamily="49" charset="0"/>
              </a:defRPr>
            </a:lvl4pPr>
            <a:lvl5pPr marL="2057400" indent="-228600">
              <a:defRPr sz="2400">
                <a:solidFill>
                  <a:srgbClr val="FFFFFF"/>
                </a:solidFill>
                <a:latin typeface="Courier New" panose="02070309020205020404" pitchFamily="49" charset="0"/>
              </a:defRPr>
            </a:lvl5pPr>
            <a:lvl6pPr marL="2514600" indent="-228600" eaLnBrk="0" fontAlgn="base" hangingPunct="0">
              <a:spcBef>
                <a:spcPct val="0"/>
              </a:spcBef>
              <a:spcAft>
                <a:spcPct val="0"/>
              </a:spcAft>
              <a:defRPr sz="2400">
                <a:solidFill>
                  <a:srgbClr val="FFFFFF"/>
                </a:solidFill>
                <a:latin typeface="Courier New" panose="02070309020205020404" pitchFamily="49" charset="0"/>
              </a:defRPr>
            </a:lvl6pPr>
            <a:lvl7pPr marL="2971800" indent="-228600" eaLnBrk="0" fontAlgn="base" hangingPunct="0">
              <a:spcBef>
                <a:spcPct val="0"/>
              </a:spcBef>
              <a:spcAft>
                <a:spcPct val="0"/>
              </a:spcAft>
              <a:defRPr sz="2400">
                <a:solidFill>
                  <a:srgbClr val="FFFFFF"/>
                </a:solidFill>
                <a:latin typeface="Courier New" panose="02070309020205020404" pitchFamily="49" charset="0"/>
              </a:defRPr>
            </a:lvl7pPr>
            <a:lvl8pPr marL="3429000" indent="-228600" eaLnBrk="0" fontAlgn="base" hangingPunct="0">
              <a:spcBef>
                <a:spcPct val="0"/>
              </a:spcBef>
              <a:spcAft>
                <a:spcPct val="0"/>
              </a:spcAft>
              <a:defRPr sz="2400">
                <a:solidFill>
                  <a:srgbClr val="FFFFFF"/>
                </a:solidFill>
                <a:latin typeface="Courier New" panose="02070309020205020404" pitchFamily="49" charset="0"/>
              </a:defRPr>
            </a:lvl8pPr>
            <a:lvl9pPr marL="3886200" indent="-228600" eaLnBrk="0" fontAlgn="base" hangingPunct="0">
              <a:spcBef>
                <a:spcPct val="0"/>
              </a:spcBef>
              <a:spcAft>
                <a:spcPct val="0"/>
              </a:spcAft>
              <a:defRPr sz="2400">
                <a:solidFill>
                  <a:srgbClr val="FFFFFF"/>
                </a:solidFill>
                <a:latin typeface="Courier New" panose="02070309020205020404" pitchFamily="49" charset="0"/>
              </a:defRPr>
            </a:lvl9pPr>
          </a:lstStyle>
          <a:p>
            <a:r>
              <a:rPr lang="en-US" altLang="en-US" noProof="1">
                <a:solidFill>
                  <a:srgbClr val="007A77"/>
                </a:solidFill>
                <a:latin typeface="Times New Roman" panose="02020603050405020304" pitchFamily="18" charset="0"/>
              </a:rPr>
              <a:t>Willy     </a:t>
            </a:r>
            <a:r>
              <a:rPr lang="en-US" altLang="en-US" dirty="0">
                <a:solidFill>
                  <a:srgbClr val="007A77"/>
                </a:solidFill>
                <a:latin typeface="Times New Roman" panose="02020603050405020304" pitchFamily="18" charset="0"/>
              </a:rPr>
              <a:t>	</a:t>
            </a:r>
            <a:r>
              <a:rPr lang="en-US" altLang="en-US" noProof="1">
                <a:solidFill>
                  <a:srgbClr val="007A77"/>
                </a:solidFill>
                <a:latin typeface="Times New Roman" panose="02020603050405020304" pitchFamily="18" charset="0"/>
              </a:rPr>
              <a:t>Makit          </a:t>
            </a:r>
            <a:r>
              <a:rPr lang="en-US" altLang="en-US" dirty="0">
                <a:solidFill>
                  <a:srgbClr val="007A77"/>
                </a:solidFill>
                <a:latin typeface="Times New Roman" panose="02020603050405020304" pitchFamily="18" charset="0"/>
              </a:rPr>
              <a:t>	</a:t>
            </a:r>
            <a:r>
              <a:rPr lang="en-US" altLang="en-US" noProof="1">
                <a:solidFill>
                  <a:srgbClr val="007A77"/>
                </a:solidFill>
                <a:latin typeface="Times New Roman" panose="02020603050405020304" pitchFamily="18" charset="0"/>
              </a:rPr>
              <a:t>1.92</a:t>
            </a:r>
          </a:p>
          <a:p>
            <a:r>
              <a:rPr lang="en-US" altLang="en-US" noProof="1">
                <a:solidFill>
                  <a:srgbClr val="007A77"/>
                </a:solidFill>
                <a:latin typeface="Times New Roman" panose="02020603050405020304" pitchFamily="18" charset="0"/>
              </a:rPr>
              <a:t>Marcus    </a:t>
            </a:r>
            <a:r>
              <a:rPr lang="en-US" altLang="en-US" dirty="0">
                <a:solidFill>
                  <a:srgbClr val="007A77"/>
                </a:solidFill>
                <a:latin typeface="Times New Roman" panose="02020603050405020304" pitchFamily="18" charset="0"/>
              </a:rPr>
              <a:t>	</a:t>
            </a:r>
            <a:r>
              <a:rPr lang="en-US" altLang="en-US" noProof="1">
                <a:solidFill>
                  <a:srgbClr val="007A77"/>
                </a:solidFill>
                <a:latin typeface="Times New Roman" panose="02020603050405020304" pitchFamily="18" charset="0"/>
              </a:rPr>
              <a:t>Sunkenship     </a:t>
            </a:r>
            <a:r>
              <a:rPr lang="en-US" altLang="en-US" dirty="0">
                <a:solidFill>
                  <a:srgbClr val="007A77"/>
                </a:solidFill>
                <a:latin typeface="Times New Roman" panose="02020603050405020304" pitchFamily="18" charset="0"/>
              </a:rPr>
              <a:t>	</a:t>
            </a:r>
            <a:r>
              <a:rPr lang="en-US" altLang="en-US" noProof="1">
                <a:solidFill>
                  <a:srgbClr val="007A77"/>
                </a:solidFill>
                <a:latin typeface="Times New Roman" panose="02020603050405020304" pitchFamily="18" charset="0"/>
              </a:rPr>
              <a:t>3.75</a:t>
            </a:r>
          </a:p>
          <a:p>
            <a:r>
              <a:rPr lang="en-US" altLang="en-US" noProof="1">
                <a:solidFill>
                  <a:srgbClr val="007A77"/>
                </a:solidFill>
                <a:latin typeface="Times New Roman" panose="02020603050405020304" pitchFamily="18" charset="0"/>
              </a:rPr>
              <a:t>Calvin    </a:t>
            </a:r>
            <a:r>
              <a:rPr lang="en-US" altLang="en-US" dirty="0">
                <a:solidFill>
                  <a:srgbClr val="007A77"/>
                </a:solidFill>
                <a:latin typeface="Times New Roman" panose="02020603050405020304" pitchFamily="18" charset="0"/>
              </a:rPr>
              <a:t>	</a:t>
            </a:r>
            <a:r>
              <a:rPr lang="en-US" altLang="en-US" noProof="1">
                <a:solidFill>
                  <a:srgbClr val="007A77"/>
                </a:solidFill>
                <a:latin typeface="Times New Roman" panose="02020603050405020304" pitchFamily="18" charset="0"/>
              </a:rPr>
              <a:t>Cowboy          </a:t>
            </a:r>
            <a:r>
              <a:rPr lang="en-US" altLang="en-US" dirty="0">
                <a:solidFill>
                  <a:srgbClr val="007A77"/>
                </a:solidFill>
                <a:latin typeface="Times New Roman" panose="02020603050405020304" pitchFamily="18" charset="0"/>
              </a:rPr>
              <a:t>	  </a:t>
            </a:r>
            <a:r>
              <a:rPr lang="en-US" altLang="en-US" noProof="1">
                <a:solidFill>
                  <a:srgbClr val="007A77"/>
                </a:solidFill>
                <a:latin typeface="Times New Roman" panose="02020603050405020304" pitchFamily="18" charset="0"/>
              </a:rPr>
              <a:t>.56</a:t>
            </a:r>
            <a:endParaRPr lang="en-US" altLang="en-US" dirty="0">
              <a:solidFill>
                <a:srgbClr val="007A77"/>
              </a:solidFill>
              <a:latin typeface="Times New Roman" panose="02020603050405020304" pitchFamily="18" charset="0"/>
            </a:endParaRPr>
          </a:p>
        </p:txBody>
      </p:sp>
    </p:spTree>
    <p:extLst>
      <p:ext uri="{BB962C8B-B14F-4D97-AF65-F5344CB8AC3E}">
        <p14:creationId xmlns:p14="http://schemas.microsoft.com/office/powerpoint/2010/main" val="3130937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5.4.1 The </a:t>
            </a:r>
            <a:r>
              <a:rPr lang="en-US" sz="3200" dirty="0">
                <a:latin typeface="Courier New" panose="02070309020205020404" pitchFamily="49" charset="0"/>
                <a:cs typeface="Courier New" panose="02070309020205020404" pitchFamily="49" charset="0"/>
              </a:rPr>
              <a:t>.width</a:t>
            </a:r>
            <a:r>
              <a:rPr lang="en-US" sz="3200" dirty="0"/>
              <a:t> Member Function and </a:t>
            </a:r>
            <a:r>
              <a:rPr lang="en-US" sz="3200" dirty="0">
                <a:latin typeface="Courier New" panose="02070309020205020404" pitchFamily="49" charset="0"/>
                <a:cs typeface="Courier New" panose="02070309020205020404" pitchFamily="49" charset="0"/>
              </a:rPr>
              <a:t>setw</a:t>
            </a:r>
            <a:r>
              <a:rPr lang="en-US" sz="3200" dirty="0"/>
              <a:t> Manipulator – Example</a:t>
            </a:r>
          </a:p>
        </p:txBody>
      </p:sp>
      <p:sp>
        <p:nvSpPr>
          <p:cNvPr id="4" name="Content Placeholder 3"/>
          <p:cNvSpPr>
            <a:spLocks noGrp="1"/>
          </p:cNvSpPr>
          <p:nvPr>
            <p:ph sz="half" idx="1"/>
          </p:nvPr>
        </p:nvSpPr>
        <p:spPr>
          <a:xfrm>
            <a:off x="83975" y="1233745"/>
            <a:ext cx="4959080" cy="4943217"/>
          </a:xfrm>
        </p:spPr>
        <p:txBody>
          <a:bodyPr>
            <a:normAutofit/>
          </a:bodyPr>
          <a:lstStyle/>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money = 123.45F;</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 &lt;&lt;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"You have $"</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cout.width</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(20);</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 &lt;&lt; money &lt;&lt; endl;</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latin typeface="Courier New" panose="02070309020205020404" pitchFamily="49" charset="0"/>
                <a:ea typeface="Times New Roman" panose="02020603050405020304" pitchFamily="18" charset="0"/>
                <a:cs typeface="Courier New" panose="02070309020205020404" pitchFamily="49" charset="0"/>
              </a:rPr>
              <a:t> </a:t>
            </a:r>
          </a:p>
          <a:p>
            <a:pPr marL="0" marR="0" indent="0">
              <a:spcBef>
                <a:spcPts val="0"/>
              </a:spcBef>
              <a:spcAft>
                <a:spcPts val="0"/>
              </a:spcAft>
              <a:buNone/>
            </a:pPr>
            <a:r>
              <a:rPr lang="en-US" sz="20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Output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You have $              123.45</a:t>
            </a:r>
            <a:endParaRPr lang="en-US" sz="2000" dirty="0">
              <a:solidFill>
                <a:schemeClr val="tx1"/>
              </a:solidFill>
              <a:latin typeface="Courier New" panose="02070309020205020404" pitchFamily="49" charset="0"/>
              <a:cs typeface="Courier New" panose="02070309020205020404" pitchFamily="49" charset="0"/>
            </a:endParaRPr>
          </a:p>
        </p:txBody>
      </p:sp>
      <p:sp>
        <p:nvSpPr>
          <p:cNvPr id="5" name="Content Placeholder 4"/>
          <p:cNvSpPr>
            <a:spLocks noGrp="1"/>
          </p:cNvSpPr>
          <p:nvPr>
            <p:ph sz="half" idx="13"/>
          </p:nvPr>
        </p:nvSpPr>
        <p:spPr>
          <a:xfrm>
            <a:off x="5726545" y="1233744"/>
            <a:ext cx="6393919" cy="4943217"/>
          </a:xfrm>
        </p:spPr>
        <p:txBody>
          <a:bodyPr>
            <a:normAutofit lnSpcReduction="10000"/>
          </a:bodyPr>
          <a:lstStyle/>
          <a:p>
            <a:pPr marL="0" marR="0" indent="0">
              <a:spcBef>
                <a:spcPts val="0"/>
              </a:spcBef>
              <a:spcAft>
                <a:spcPts val="0"/>
              </a:spcAft>
              <a:buNone/>
            </a:pP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#include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&lt;iostream&gt;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Needed for cout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#include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&lt;iomanip&gt;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Needed for setw</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using</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std::cout;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using</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std::endl;</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using</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std::setw;</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main()</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money = 123.45F;</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&lt;&lt;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"You have $"</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&lt;&lt; setw(20) &lt;&lt; money &lt;&lt; endl;</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return</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0;</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marL="0" marR="0" indent="0">
              <a:spcBef>
                <a:spcPts val="0"/>
              </a:spcBef>
              <a:spcAft>
                <a:spcPts val="0"/>
              </a:spcAft>
              <a:buNone/>
            </a:pP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Output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You have $              123.45</a:t>
            </a:r>
            <a:endParaRPr lang="en-US" sz="20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08078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6" end="1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5.4.2 The </a:t>
            </a:r>
            <a:r>
              <a:rPr lang="en-US" sz="3200" dirty="0">
                <a:latin typeface="Courier New" panose="02070309020205020404" pitchFamily="49" charset="0"/>
                <a:cs typeface="Courier New" panose="02070309020205020404" pitchFamily="49" charset="0"/>
              </a:rPr>
              <a:t>.precision</a:t>
            </a:r>
            <a:r>
              <a:rPr lang="en-US" sz="3200" dirty="0"/>
              <a:t> Member </a:t>
            </a:r>
            <a:r>
              <a:rPr lang="en-US" sz="3200" dirty="0" smtClean="0"/>
              <a:t>and </a:t>
            </a:r>
            <a:r>
              <a:rPr lang="en-US" sz="3200" dirty="0">
                <a:latin typeface="Courier New" panose="02070309020205020404" pitchFamily="49" charset="0"/>
                <a:cs typeface="Courier New" panose="02070309020205020404" pitchFamily="49" charset="0"/>
              </a:rPr>
              <a:t>setprecision</a:t>
            </a:r>
            <a:r>
              <a:rPr lang="en-US" sz="3200" dirty="0"/>
              <a:t> Manipulator</a:t>
            </a:r>
          </a:p>
        </p:txBody>
      </p:sp>
      <p:sp>
        <p:nvSpPr>
          <p:cNvPr id="3" name="Content Placeholder 2"/>
          <p:cNvSpPr>
            <a:spLocks noGrp="1"/>
          </p:cNvSpPr>
          <p:nvPr>
            <p:ph idx="1"/>
          </p:nvPr>
        </p:nvSpPr>
        <p:spPr/>
        <p:txBody>
          <a:bodyPr/>
          <a:lstStyle/>
          <a:p>
            <a:r>
              <a:rPr lang="en-US" b="1" dirty="0">
                <a:latin typeface="Courier New" panose="02070309020205020404" pitchFamily="49" charset="0"/>
                <a:cs typeface="Courier New" panose="02070309020205020404" pitchFamily="49" charset="0"/>
              </a:rPr>
              <a:t>.precision</a:t>
            </a:r>
            <a:r>
              <a:rPr lang="en-US" dirty="0"/>
              <a:t> member function and </a:t>
            </a:r>
            <a:r>
              <a:rPr lang="en-US" b="1" dirty="0">
                <a:latin typeface="Courier New" panose="02070309020205020404" pitchFamily="49" charset="0"/>
                <a:cs typeface="Courier New" panose="02070309020205020404" pitchFamily="49" charset="0"/>
              </a:rPr>
              <a:t>setprecision</a:t>
            </a:r>
            <a:r>
              <a:rPr lang="en-US" dirty="0"/>
              <a:t> </a:t>
            </a:r>
            <a:r>
              <a:rPr lang="en-US" dirty="0" smtClean="0"/>
              <a:t>manipulator</a:t>
            </a:r>
          </a:p>
          <a:p>
            <a:pPr lvl="1"/>
            <a:r>
              <a:rPr lang="en-US" dirty="0"/>
              <a:t>S</a:t>
            </a:r>
            <a:r>
              <a:rPr lang="en-US" dirty="0" smtClean="0"/>
              <a:t>ets  </a:t>
            </a:r>
            <a:r>
              <a:rPr lang="en-US" dirty="0"/>
              <a:t>number of digits displayed to the right of the decimal place</a:t>
            </a:r>
            <a:br>
              <a:rPr lang="en-US" dirty="0"/>
            </a:br>
            <a:endParaRPr lang="en-US" dirty="0"/>
          </a:p>
          <a:p>
            <a:r>
              <a:rPr lang="en-US" dirty="0"/>
              <a:t>Unlike </a:t>
            </a:r>
            <a:r>
              <a:rPr lang="en-US" b="1" dirty="0">
                <a:latin typeface="Courier New" panose="02070309020205020404" pitchFamily="49" charset="0"/>
                <a:cs typeface="Courier New" panose="02070309020205020404" pitchFamily="49" charset="0"/>
              </a:rPr>
              <a:t>.width</a:t>
            </a:r>
            <a:r>
              <a:rPr lang="en-US" dirty="0"/>
              <a:t> and </a:t>
            </a:r>
            <a:r>
              <a:rPr lang="en-US" b="1" dirty="0">
                <a:latin typeface="Courier New" panose="02070309020205020404" pitchFamily="49" charset="0"/>
                <a:cs typeface="Courier New" panose="02070309020205020404" pitchFamily="49" charset="0"/>
              </a:rPr>
              <a:t>setw</a:t>
            </a:r>
            <a:r>
              <a:rPr lang="en-US" dirty="0"/>
              <a:t>, these are </a:t>
            </a:r>
            <a:r>
              <a:rPr lang="en-US" b="1" dirty="0"/>
              <a:t>not </a:t>
            </a:r>
            <a:r>
              <a:rPr lang="en-US" b="1" dirty="0" smtClean="0"/>
              <a:t>volatile</a:t>
            </a:r>
          </a:p>
          <a:p>
            <a:pPr lvl="1"/>
            <a:r>
              <a:rPr lang="en-US" dirty="0" smtClean="0"/>
              <a:t>Precision </a:t>
            </a:r>
            <a:r>
              <a:rPr lang="en-US" dirty="0"/>
              <a:t>remains set until a different value is given</a:t>
            </a:r>
          </a:p>
          <a:p>
            <a:endParaRPr lang="en-US" dirty="0"/>
          </a:p>
        </p:txBody>
      </p:sp>
    </p:spTree>
    <p:extLst>
      <p:ext uri="{BB962C8B-B14F-4D97-AF65-F5344CB8AC3E}">
        <p14:creationId xmlns:p14="http://schemas.microsoft.com/office/powerpoint/2010/main" val="3094550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5.4.3 The </a:t>
            </a:r>
            <a:r>
              <a:rPr lang="en-US" dirty="0">
                <a:latin typeface="Courier New" panose="02070309020205020404" pitchFamily="49" charset="0"/>
                <a:cs typeface="Courier New" panose="02070309020205020404" pitchFamily="49" charset="0"/>
              </a:rPr>
              <a:t>.setf</a:t>
            </a:r>
            <a:r>
              <a:rPr lang="en-US" dirty="0"/>
              <a:t> member </a:t>
            </a:r>
            <a:r>
              <a:rPr lang="en-US" dirty="0" smtClean="0"/>
              <a:t>function – Definition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setf</a:t>
            </a:r>
            <a:r>
              <a:rPr lang="en-US" dirty="0"/>
              <a:t> member </a:t>
            </a:r>
            <a:r>
              <a:rPr lang="en-US" dirty="0" smtClean="0"/>
              <a:t>function</a:t>
            </a:r>
          </a:p>
          <a:p>
            <a:pPr lvl="1"/>
            <a:r>
              <a:rPr lang="en-US" dirty="0"/>
              <a:t>P</a:t>
            </a:r>
            <a:r>
              <a:rPr lang="en-US" dirty="0" smtClean="0"/>
              <a:t>erforms </a:t>
            </a:r>
            <a:r>
              <a:rPr lang="en-US" dirty="0"/>
              <a:t>a variety of formatting tasks by incorporating </a:t>
            </a:r>
            <a:r>
              <a:rPr lang="en-US" dirty="0" smtClean="0"/>
              <a:t>flags</a:t>
            </a:r>
          </a:p>
          <a:p>
            <a:pPr lvl="1"/>
            <a:endParaRPr lang="en-US" dirty="0"/>
          </a:p>
          <a:p>
            <a:pPr lvl="1"/>
            <a:r>
              <a:rPr lang="en-US" b="1" dirty="0">
                <a:latin typeface="Courier New" panose="02070309020205020404" pitchFamily="49" charset="0"/>
                <a:cs typeface="Courier New" panose="02070309020205020404" pitchFamily="49" charset="0"/>
              </a:rPr>
              <a:t>setf</a:t>
            </a:r>
            <a:r>
              <a:rPr lang="en-US" dirty="0"/>
              <a:t> represents </a:t>
            </a:r>
            <a:r>
              <a:rPr lang="en-US" b="1" u="sng" dirty="0"/>
              <a:t>set</a:t>
            </a:r>
            <a:r>
              <a:rPr lang="en-US" dirty="0"/>
              <a:t> </a:t>
            </a:r>
            <a:r>
              <a:rPr lang="en-US" b="1" u="sng" dirty="0" smtClean="0"/>
              <a:t>f</a:t>
            </a:r>
            <a:r>
              <a:rPr lang="en-US" dirty="0" smtClean="0"/>
              <a:t>lag</a:t>
            </a:r>
            <a:r>
              <a:rPr lang="en-US" dirty="0"/>
              <a:t/>
            </a:r>
            <a:br>
              <a:rPr lang="en-US" dirty="0"/>
            </a:br>
            <a:endParaRPr lang="en-US" dirty="0"/>
          </a:p>
          <a:p>
            <a:r>
              <a:rPr lang="en-US" b="1" dirty="0" smtClean="0"/>
              <a:t>Flag</a:t>
            </a:r>
            <a:endParaRPr lang="en-US" dirty="0" smtClean="0"/>
          </a:p>
          <a:p>
            <a:pPr lvl="1"/>
            <a:r>
              <a:rPr lang="en-US" dirty="0" smtClean="0"/>
              <a:t>Value </a:t>
            </a:r>
            <a:r>
              <a:rPr lang="en-US" dirty="0"/>
              <a:t>that represents a specific setting or </a:t>
            </a:r>
            <a:r>
              <a:rPr lang="en-US" dirty="0" smtClean="0"/>
              <a:t>state</a:t>
            </a:r>
          </a:p>
          <a:p>
            <a:endParaRPr lang="en-US" dirty="0" smtClean="0"/>
          </a:p>
          <a:p>
            <a:r>
              <a:rPr lang="en-US" dirty="0" smtClean="0"/>
              <a:t>A </a:t>
            </a:r>
            <a:r>
              <a:rPr lang="en-US" b="1" dirty="0"/>
              <a:t>flag</a:t>
            </a:r>
            <a:r>
              <a:rPr lang="en-US" dirty="0"/>
              <a:t> representing the desired formatting function is passed to </a:t>
            </a:r>
            <a:r>
              <a:rPr lang="en-US" b="1" dirty="0">
                <a:latin typeface="Courier New" panose="02070309020205020404" pitchFamily="49" charset="0"/>
                <a:cs typeface="Courier New" panose="02070309020205020404" pitchFamily="49" charset="0"/>
              </a:rPr>
              <a:t>.setf</a:t>
            </a:r>
            <a:r>
              <a:rPr lang="en-US" dirty="0"/>
              <a:t/>
            </a:r>
            <a:br>
              <a:rPr lang="en-US" dirty="0"/>
            </a:br>
            <a:endParaRPr lang="en-US" dirty="0"/>
          </a:p>
          <a:p>
            <a:r>
              <a:rPr lang="en-US" dirty="0"/>
              <a:t>For every </a:t>
            </a:r>
            <a:r>
              <a:rPr lang="en-US" b="1" dirty="0"/>
              <a:t>flag</a:t>
            </a:r>
            <a:r>
              <a:rPr lang="en-US" dirty="0"/>
              <a:t> passed to </a:t>
            </a:r>
            <a:r>
              <a:rPr lang="en-US" b="1" dirty="0">
                <a:latin typeface="Courier New" panose="02070309020205020404" pitchFamily="49" charset="0"/>
                <a:cs typeface="Courier New" panose="02070309020205020404" pitchFamily="49" charset="0"/>
              </a:rPr>
              <a:t>.setf</a:t>
            </a:r>
            <a:r>
              <a:rPr lang="en-US" dirty="0"/>
              <a:t>, there is a corresponding manipulator with the same name as the </a:t>
            </a:r>
            <a:r>
              <a:rPr lang="en-US" dirty="0" smtClean="0"/>
              <a:t>flag</a:t>
            </a:r>
            <a:endParaRPr lang="en-US" dirty="0"/>
          </a:p>
          <a:p>
            <a:endParaRPr lang="en-US" dirty="0"/>
          </a:p>
        </p:txBody>
      </p:sp>
    </p:spTree>
    <p:extLst>
      <p:ext uri="{BB962C8B-B14F-4D97-AF65-F5344CB8AC3E}">
        <p14:creationId xmlns:p14="http://schemas.microsoft.com/office/powerpoint/2010/main" val="373427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 Input and Output Streams</a:t>
            </a:r>
            <a:endParaRPr lang="en-US" dirty="0"/>
          </a:p>
        </p:txBody>
      </p:sp>
      <p:sp>
        <p:nvSpPr>
          <p:cNvPr id="3" name="Content Placeholder 2"/>
          <p:cNvSpPr>
            <a:spLocks noGrp="1"/>
          </p:cNvSpPr>
          <p:nvPr>
            <p:ph idx="1"/>
          </p:nvPr>
        </p:nvSpPr>
        <p:spPr/>
        <p:txBody>
          <a:bodyPr/>
          <a:lstStyle/>
          <a:p>
            <a:r>
              <a:rPr lang="en-US" b="1" dirty="0"/>
              <a:t>I/O</a:t>
            </a:r>
            <a:r>
              <a:rPr lang="en-US" dirty="0"/>
              <a:t> (</a:t>
            </a:r>
            <a:r>
              <a:rPr lang="en-US" b="1" dirty="0"/>
              <a:t>Input</a:t>
            </a:r>
            <a:r>
              <a:rPr lang="en-US" dirty="0"/>
              <a:t> and </a:t>
            </a:r>
            <a:r>
              <a:rPr lang="en-US" b="1" dirty="0"/>
              <a:t>Output</a:t>
            </a:r>
            <a:r>
              <a:rPr lang="en-US" dirty="0"/>
              <a:t>) incorporates </a:t>
            </a:r>
            <a:r>
              <a:rPr lang="en-US" b="1" dirty="0"/>
              <a:t>streams</a:t>
            </a:r>
            <a:r>
              <a:rPr lang="en-US" dirty="0"/>
              <a:t> or flows of </a:t>
            </a:r>
            <a:r>
              <a:rPr lang="en-US" dirty="0" smtClean="0"/>
              <a:t>information</a:t>
            </a:r>
          </a:p>
          <a:p>
            <a:pPr lvl="1"/>
            <a:r>
              <a:rPr lang="en-US" dirty="0" smtClean="0"/>
              <a:t>Flow </a:t>
            </a:r>
            <a:r>
              <a:rPr lang="en-US" dirty="0"/>
              <a:t>runs from </a:t>
            </a:r>
            <a:r>
              <a:rPr lang="en-US" b="1" dirty="0"/>
              <a:t>input device</a:t>
            </a:r>
            <a:r>
              <a:rPr lang="en-US" dirty="0"/>
              <a:t> (</a:t>
            </a:r>
            <a:r>
              <a:rPr lang="en-US" b="1" dirty="0"/>
              <a:t>keyboard</a:t>
            </a:r>
            <a:r>
              <a:rPr lang="en-US" dirty="0"/>
              <a:t>) </a:t>
            </a:r>
            <a:r>
              <a:rPr lang="en-US" dirty="0" smtClean="0"/>
              <a:t>into </a:t>
            </a:r>
            <a:r>
              <a:rPr lang="en-US" b="1" dirty="0" smtClean="0"/>
              <a:t>program</a:t>
            </a:r>
          </a:p>
          <a:p>
            <a:pPr lvl="1"/>
            <a:endParaRPr lang="en-US" dirty="0"/>
          </a:p>
          <a:p>
            <a:pPr lvl="1"/>
            <a:r>
              <a:rPr lang="en-US" dirty="0" smtClean="0"/>
              <a:t>Flow </a:t>
            </a:r>
            <a:r>
              <a:rPr lang="en-US" dirty="0"/>
              <a:t>runs from </a:t>
            </a:r>
            <a:r>
              <a:rPr lang="en-US" b="1" dirty="0"/>
              <a:t>program</a:t>
            </a:r>
            <a:r>
              <a:rPr lang="en-US" dirty="0"/>
              <a:t> to an </a:t>
            </a:r>
            <a:r>
              <a:rPr lang="en-US" b="1" dirty="0"/>
              <a:t>output </a:t>
            </a:r>
            <a:r>
              <a:rPr lang="en-US" b="1" dirty="0" smtClean="0"/>
              <a:t>device</a:t>
            </a:r>
            <a:r>
              <a:rPr lang="en-US" dirty="0" smtClean="0"/>
              <a:t> (</a:t>
            </a:r>
            <a:r>
              <a:rPr lang="en-US" b="1" dirty="0" smtClean="0"/>
              <a:t>console window</a:t>
            </a:r>
            <a:r>
              <a:rPr lang="en-US" dirty="0" smtClean="0"/>
              <a:t>)</a:t>
            </a:r>
          </a:p>
          <a:p>
            <a:pPr lvl="1"/>
            <a:endParaRPr lang="en-US" dirty="0"/>
          </a:p>
          <a:p>
            <a:pPr lvl="1"/>
            <a:r>
              <a:rPr lang="en-US" dirty="0" smtClean="0"/>
              <a:t>Need </a:t>
            </a:r>
            <a:r>
              <a:rPr lang="en-US" dirty="0"/>
              <a:t>to include </a:t>
            </a:r>
            <a:r>
              <a:rPr lang="en-US" b="1" dirty="0">
                <a:latin typeface="Courier New" panose="02070309020205020404" pitchFamily="49" charset="0"/>
                <a:cs typeface="Courier New" panose="02070309020205020404" pitchFamily="49" charset="0"/>
              </a:rPr>
              <a:t>&lt;iostream&gt;</a:t>
            </a:r>
          </a:p>
          <a:p>
            <a:endParaRPr lang="en-US" dirty="0"/>
          </a:p>
        </p:txBody>
      </p:sp>
    </p:spTree>
    <p:extLst>
      <p:ext uri="{BB962C8B-B14F-4D97-AF65-F5344CB8AC3E}">
        <p14:creationId xmlns:p14="http://schemas.microsoft.com/office/powerpoint/2010/main" val="23239909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5.4.3 The </a:t>
            </a:r>
            <a:r>
              <a:rPr lang="en-US" dirty="0">
                <a:latin typeface="Courier New" panose="02070309020205020404" pitchFamily="49" charset="0"/>
                <a:cs typeface="Courier New" panose="02070309020205020404" pitchFamily="49" charset="0"/>
              </a:rPr>
              <a:t>.setf</a:t>
            </a:r>
            <a:r>
              <a:rPr lang="en-US" dirty="0"/>
              <a:t> member function – </a:t>
            </a:r>
            <a:r>
              <a:rPr lang="en-US" dirty="0" smtClean="0"/>
              <a:t>Example</a:t>
            </a:r>
            <a:endParaRPr lang="en-US" dirty="0"/>
          </a:p>
        </p:txBody>
      </p:sp>
      <p:sp>
        <p:nvSpPr>
          <p:cNvPr id="3" name="Content Placeholder 2"/>
          <p:cNvSpPr>
            <a:spLocks noGrp="1"/>
          </p:cNvSpPr>
          <p:nvPr>
            <p:ph idx="1"/>
          </p:nvPr>
        </p:nvSpPr>
        <p:spPr>
          <a:xfrm>
            <a:off x="83976" y="1191206"/>
            <a:ext cx="7776170" cy="4985757"/>
          </a:xfrm>
        </p:spPr>
        <p:txBody>
          <a:bodyPr>
            <a:noAutofit/>
          </a:bodyPr>
          <a:lstStyle/>
          <a:p>
            <a:pPr marL="0" marR="0" indent="0">
              <a:spcBef>
                <a:spcPts val="0"/>
              </a:spcBef>
              <a:spcAft>
                <a:spcPts val="0"/>
              </a:spcAft>
              <a:buNone/>
            </a:pP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#include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&lt;iostream&gt;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#include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&lt;iomanip&gt;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Needed for manipulators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using</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std::cout;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using</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std::endl;</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using</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std::setprecision;</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using</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std::</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ios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Needed for formatting flags</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main()</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money = 123.45F;</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a:t>
            </a:r>
            <a:r>
              <a:rPr lang="en-US" sz="2000" dirty="0">
                <a:solidFill>
                  <a:srgbClr val="008080"/>
                </a:solidFill>
                <a:latin typeface="Courier New" panose="02070309020205020404" pitchFamily="49" charset="0"/>
                <a:ea typeface="Times New Roman" panose="02020603050405020304" pitchFamily="18" charset="0"/>
                <a:cs typeface="Courier New" panose="02070309020205020404" pitchFamily="49" charset="0"/>
              </a:rPr>
              <a:t>&lt;&lt;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"You have $"</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cout.setf</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ios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::fixed); </a:t>
            </a:r>
            <a:r>
              <a:rPr lang="en-US" sz="20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Decimal notation</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a:t>
            </a:r>
            <a:r>
              <a:rPr lang="en-US" sz="2000" dirty="0">
                <a:solidFill>
                  <a:srgbClr val="008080"/>
                </a:solidFill>
                <a:latin typeface="Courier New" panose="02070309020205020404" pitchFamily="49" charset="0"/>
                <a:ea typeface="Times New Roman" panose="02020603050405020304" pitchFamily="18" charset="0"/>
                <a:cs typeface="Courier New" panose="02070309020205020404" pitchFamily="49" charset="0"/>
              </a:rPr>
              <a:t>&lt;&lt;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setprecision(2) </a:t>
            </a:r>
            <a:r>
              <a:rPr lang="en-US" sz="2000" dirty="0">
                <a:solidFill>
                  <a:srgbClr val="008080"/>
                </a:solidFill>
                <a:latin typeface="Courier New" panose="02070309020205020404" pitchFamily="49" charset="0"/>
                <a:ea typeface="Times New Roman" panose="02020603050405020304" pitchFamily="18" charset="0"/>
                <a:cs typeface="Courier New" panose="02070309020205020404" pitchFamily="49" charset="0"/>
              </a:rPr>
              <a:t>&lt;&lt;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money </a:t>
            </a:r>
            <a:r>
              <a:rPr lang="en-US" sz="2000" dirty="0">
                <a:solidFill>
                  <a:srgbClr val="008080"/>
                </a:solidFill>
                <a:latin typeface="Courier New" panose="02070309020205020404" pitchFamily="49" charset="0"/>
                <a:ea typeface="Times New Roman" panose="02020603050405020304" pitchFamily="18" charset="0"/>
                <a:cs typeface="Courier New" panose="02070309020205020404" pitchFamily="49" charset="0"/>
              </a:rPr>
              <a:t>&lt;&lt;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endl;</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return</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0;</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p:txBody>
      </p:sp>
      <p:sp>
        <p:nvSpPr>
          <p:cNvPr id="4" name="Rectangle 3"/>
          <p:cNvSpPr/>
          <p:nvPr/>
        </p:nvSpPr>
        <p:spPr>
          <a:xfrm>
            <a:off x="8829964" y="4722198"/>
            <a:ext cx="3112654" cy="646331"/>
          </a:xfrm>
          <a:prstGeom prst="rect">
            <a:avLst/>
          </a:prstGeom>
        </p:spPr>
        <p:txBody>
          <a:bodyPr wrap="square">
            <a:spAutoFit/>
          </a:bodyPr>
          <a:lstStyle/>
          <a:p>
            <a:r>
              <a:rPr lang="en-US"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Output</a:t>
            </a:r>
            <a:endParaRPr lang="en-US" dirty="0">
              <a:latin typeface="Courier New" panose="02070309020205020404" pitchFamily="49" charset="0"/>
              <a:ea typeface="Times New Roman" panose="02020603050405020304" pitchFamily="18" charset="0"/>
              <a:cs typeface="Courier New" panose="02070309020205020404" pitchFamily="49" charset="0"/>
            </a:endParaRPr>
          </a:p>
          <a:p>
            <a:r>
              <a:rPr lang="en-US" dirty="0">
                <a:latin typeface="Courier New" panose="02070309020205020404" pitchFamily="49" charset="0"/>
                <a:ea typeface="Times New Roman" panose="02020603050405020304" pitchFamily="18" charset="0"/>
                <a:cs typeface="Courier New" panose="02070309020205020404" pitchFamily="49" charset="0"/>
              </a:rPr>
              <a:t>You have $123.45</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624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5.4.4 The </a:t>
            </a:r>
            <a:r>
              <a:rPr lang="en-US" dirty="0">
                <a:latin typeface="Courier New" panose="02070309020205020404" pitchFamily="49" charset="0"/>
                <a:cs typeface="Courier New" panose="02070309020205020404" pitchFamily="49" charset="0"/>
              </a:rPr>
              <a:t>.flush</a:t>
            </a:r>
            <a:r>
              <a:rPr lang="en-US" dirty="0"/>
              <a:t> Member and the </a:t>
            </a:r>
            <a:r>
              <a:rPr lang="en-US" dirty="0" smtClean="0">
                <a:latin typeface="Courier New" panose="02070309020205020404" pitchFamily="49" charset="0"/>
                <a:cs typeface="Courier New" panose="02070309020205020404" pitchFamily="49" charset="0"/>
              </a:rPr>
              <a:t>flush</a:t>
            </a:r>
            <a:r>
              <a:rPr lang="en-US" dirty="0" smtClean="0"/>
              <a:t> </a:t>
            </a:r>
            <a:r>
              <a:rPr lang="en-US" dirty="0"/>
              <a:t>Manipulator</a:t>
            </a:r>
          </a:p>
        </p:txBody>
      </p:sp>
      <p:sp>
        <p:nvSpPr>
          <p:cNvPr id="3" name="Content Placeholder 2"/>
          <p:cNvSpPr>
            <a:spLocks noGrp="1"/>
          </p:cNvSpPr>
          <p:nvPr>
            <p:ph idx="1"/>
          </p:nvPr>
        </p:nvSpPr>
        <p:spPr/>
        <p:txBody>
          <a:bodyPr/>
          <a:lstStyle/>
          <a:p>
            <a:r>
              <a:rPr lang="en-US" b="1" dirty="0">
                <a:latin typeface="Courier New" panose="02070309020205020404" pitchFamily="49" charset="0"/>
                <a:cs typeface="Courier New" panose="02070309020205020404" pitchFamily="49" charset="0"/>
              </a:rPr>
              <a:t>.flush</a:t>
            </a:r>
            <a:r>
              <a:rPr lang="en-US" dirty="0"/>
              <a:t> member function and the </a:t>
            </a:r>
            <a:r>
              <a:rPr lang="en-US" b="1" dirty="0" smtClean="0">
                <a:latin typeface="Courier New" panose="02070309020205020404" pitchFamily="49" charset="0"/>
                <a:cs typeface="Courier New" panose="02070309020205020404" pitchFamily="49" charset="0"/>
              </a:rPr>
              <a:t>flush</a:t>
            </a:r>
            <a:r>
              <a:rPr lang="en-US" dirty="0" smtClean="0"/>
              <a:t> manipulator</a:t>
            </a:r>
          </a:p>
          <a:p>
            <a:pPr lvl="1"/>
            <a:r>
              <a:rPr lang="en-US" b="1" dirty="0" smtClean="0"/>
              <a:t>Flush</a:t>
            </a:r>
            <a:r>
              <a:rPr lang="en-US" dirty="0" smtClean="0"/>
              <a:t> </a:t>
            </a:r>
            <a:r>
              <a:rPr lang="en-US" dirty="0"/>
              <a:t>the </a:t>
            </a:r>
            <a:r>
              <a:rPr lang="en-US" b="1" dirty="0"/>
              <a:t>output buffer</a:t>
            </a:r>
            <a:r>
              <a:rPr lang="en-US" dirty="0"/>
              <a:t> without creating a new line</a:t>
            </a:r>
          </a:p>
          <a:p>
            <a:pPr marL="0" marR="0" indent="0">
              <a:spcBef>
                <a:spcPts val="0"/>
              </a:spcBef>
              <a:spcAft>
                <a:spcPts val="0"/>
              </a:spcAft>
              <a:buNone/>
            </a:pPr>
            <a:endParaRPr lang="en-US" dirty="0" smtClean="0">
              <a:solidFill>
                <a:srgbClr val="008000"/>
              </a:solidFill>
              <a:latin typeface="Courier New" panose="02070309020205020404" pitchFamily="49" charset="0"/>
              <a:ea typeface="Times New Roman" panose="02020603050405020304" pitchFamily="18" charset="0"/>
            </a:endParaRPr>
          </a:p>
          <a:p>
            <a:pPr marL="457200" lvl="1" indent="0">
              <a:spcBef>
                <a:spcPts val="0"/>
              </a:spcBef>
              <a:spcAft>
                <a:spcPts val="0"/>
              </a:spcAft>
              <a:buNone/>
            </a:pPr>
            <a:r>
              <a:rPr lang="en-US" sz="28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Member function</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cout.flush</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p>
          <a:p>
            <a:pPr marL="457200" lvl="1"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Manipulator</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buNone/>
            </a:pP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cout &lt;&lt; flush;</a:t>
            </a:r>
            <a:endParaRPr lang="en-US" sz="28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0046090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5.5 Debugging – Definition</a:t>
            </a:r>
            <a:endParaRPr lang="en-US" dirty="0"/>
          </a:p>
        </p:txBody>
      </p:sp>
      <p:sp>
        <p:nvSpPr>
          <p:cNvPr id="3" name="Content Placeholder 2"/>
          <p:cNvSpPr>
            <a:spLocks noGrp="1"/>
          </p:cNvSpPr>
          <p:nvPr>
            <p:ph idx="1"/>
          </p:nvPr>
        </p:nvSpPr>
        <p:spPr/>
        <p:txBody>
          <a:bodyPr/>
          <a:lstStyle/>
          <a:p>
            <a:r>
              <a:rPr lang="en-US" b="1" dirty="0" smtClean="0"/>
              <a:t>Debugger</a:t>
            </a:r>
            <a:endParaRPr lang="en-US" dirty="0" smtClean="0"/>
          </a:p>
          <a:p>
            <a:pPr lvl="1"/>
            <a:r>
              <a:rPr lang="en-US" dirty="0" smtClean="0"/>
              <a:t>Set </a:t>
            </a:r>
            <a:r>
              <a:rPr lang="en-US" dirty="0"/>
              <a:t>of tools to analyze a program line by line while running</a:t>
            </a:r>
            <a:br>
              <a:rPr lang="en-US" dirty="0"/>
            </a:br>
            <a:endParaRPr lang="en-US" dirty="0"/>
          </a:p>
          <a:p>
            <a:r>
              <a:rPr lang="en-US" dirty="0"/>
              <a:t>Debugger can only help </a:t>
            </a:r>
            <a:r>
              <a:rPr lang="en-US" b="1" dirty="0"/>
              <a:t>find logic</a:t>
            </a:r>
            <a:r>
              <a:rPr lang="en-US" dirty="0"/>
              <a:t> and </a:t>
            </a:r>
            <a:r>
              <a:rPr lang="en-US" b="1" dirty="0"/>
              <a:t>runtime errors</a:t>
            </a:r>
          </a:p>
          <a:p>
            <a:endParaRPr lang="en-US" dirty="0"/>
          </a:p>
          <a:p>
            <a:r>
              <a:rPr lang="en-US" b="1" dirty="0"/>
              <a:t>Syntax </a:t>
            </a:r>
            <a:r>
              <a:rPr lang="en-US" dirty="0" smtClean="0"/>
              <a:t>and</a:t>
            </a:r>
            <a:r>
              <a:rPr lang="en-US" b="1" dirty="0" smtClean="0"/>
              <a:t> linker errors</a:t>
            </a:r>
            <a:r>
              <a:rPr lang="en-US" dirty="0" smtClean="0"/>
              <a:t> </a:t>
            </a:r>
            <a:r>
              <a:rPr lang="en-US" dirty="0"/>
              <a:t>must be resolved </a:t>
            </a:r>
            <a:r>
              <a:rPr lang="en-US" b="1" dirty="0"/>
              <a:t>before an executable is built</a:t>
            </a:r>
          </a:p>
          <a:p>
            <a:endParaRPr lang="en-US" dirty="0"/>
          </a:p>
        </p:txBody>
      </p:sp>
    </p:spTree>
    <p:extLst>
      <p:ext uri="{BB962C8B-B14F-4D97-AF65-F5344CB8AC3E}">
        <p14:creationId xmlns:p14="http://schemas.microsoft.com/office/powerpoint/2010/main" val="23386070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5.5.1 Step Into, Step Over, and Step Out </a:t>
            </a:r>
            <a:r>
              <a:rPr lang="en-US" dirty="0" smtClean="0"/>
              <a:t>– Options</a:t>
            </a:r>
            <a:endParaRPr lang="en-US" dirty="0"/>
          </a:p>
        </p:txBody>
      </p:sp>
      <p:sp>
        <p:nvSpPr>
          <p:cNvPr id="4" name="Content Placeholder 3"/>
          <p:cNvSpPr>
            <a:spLocks noGrp="1"/>
          </p:cNvSpPr>
          <p:nvPr>
            <p:ph sz="half" idx="1"/>
          </p:nvPr>
        </p:nvSpPr>
        <p:spPr>
          <a:xfrm>
            <a:off x="83974" y="1233745"/>
            <a:ext cx="6839339" cy="4943217"/>
          </a:xfrm>
        </p:spPr>
        <p:txBody>
          <a:bodyPr>
            <a:normAutofit fontScale="92500" lnSpcReduction="10000"/>
          </a:bodyPr>
          <a:lstStyle/>
          <a:p>
            <a:r>
              <a:rPr lang="en-US" b="1" dirty="0"/>
              <a:t>Step </a:t>
            </a:r>
            <a:r>
              <a:rPr lang="en-US" b="1" dirty="0" smtClean="0"/>
              <a:t>Into</a:t>
            </a:r>
            <a:endParaRPr lang="en-US" b="1" dirty="0"/>
          </a:p>
          <a:p>
            <a:pPr lvl="1"/>
            <a:r>
              <a:rPr lang="en-US" dirty="0"/>
              <a:t>Executes the current </a:t>
            </a:r>
            <a:r>
              <a:rPr lang="en-US" dirty="0" smtClean="0"/>
              <a:t>line</a:t>
            </a:r>
            <a:endParaRPr lang="en-US" b="1" dirty="0" smtClean="0"/>
          </a:p>
          <a:p>
            <a:endParaRPr lang="en-US" b="1" dirty="0" smtClean="0"/>
          </a:p>
          <a:p>
            <a:r>
              <a:rPr lang="en-US" b="1" dirty="0" smtClean="0"/>
              <a:t>Step Over</a:t>
            </a:r>
          </a:p>
          <a:p>
            <a:pPr lvl="1"/>
            <a:r>
              <a:rPr lang="en-US" dirty="0"/>
              <a:t>E</a:t>
            </a:r>
            <a:r>
              <a:rPr lang="en-US" dirty="0" smtClean="0"/>
              <a:t>xecutes </a:t>
            </a:r>
            <a:r>
              <a:rPr lang="en-US" dirty="0"/>
              <a:t>current line without stepping into the code within that function or routine</a:t>
            </a:r>
          </a:p>
          <a:p>
            <a:endParaRPr lang="en-US" dirty="0"/>
          </a:p>
          <a:p>
            <a:r>
              <a:rPr lang="en-US" b="1" dirty="0" smtClean="0"/>
              <a:t>Step Out</a:t>
            </a:r>
          </a:p>
          <a:p>
            <a:pPr lvl="1"/>
            <a:r>
              <a:rPr lang="en-US" dirty="0" smtClean="0"/>
              <a:t>Returns to where undesirable code </a:t>
            </a:r>
            <a:r>
              <a:rPr lang="en-US" dirty="0"/>
              <a:t>was entered</a:t>
            </a:r>
          </a:p>
          <a:p>
            <a:endParaRPr lang="en-US" dirty="0"/>
          </a:p>
        </p:txBody>
      </p:sp>
      <p:pic>
        <p:nvPicPr>
          <p:cNvPr id="205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5762" y="3061384"/>
            <a:ext cx="371475" cy="42862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5774" y="3951133"/>
            <a:ext cx="374904" cy="429768"/>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75762" y="4855170"/>
            <a:ext cx="374904" cy="42976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Content Placeholder 9"/>
          <p:cNvGraphicFramePr>
            <a:graphicFrameLocks noGrp="1"/>
          </p:cNvGraphicFramePr>
          <p:nvPr>
            <p:ph sz="half" idx="13"/>
            <p:extLst>
              <p:ext uri="{D42A27DB-BD31-4B8C-83A1-F6EECF244321}">
                <p14:modId xmlns:p14="http://schemas.microsoft.com/office/powerpoint/2010/main" val="1639495724"/>
              </p:ext>
            </p:extLst>
          </p:nvPr>
        </p:nvGraphicFramePr>
        <p:xfrm>
          <a:off x="6923313" y="2146041"/>
          <a:ext cx="5066525" cy="3321700"/>
        </p:xfrm>
        <a:graphic>
          <a:graphicData uri="http://schemas.openxmlformats.org/drawingml/2006/table">
            <a:tbl>
              <a:tblPr firstRow="1" firstCol="1" lastRow="1" lastCol="1" bandRow="1" bandCol="1"/>
              <a:tblGrid>
                <a:gridCol w="1481630">
                  <a:extLst>
                    <a:ext uri="{9D8B030D-6E8A-4147-A177-3AD203B41FA5}">
                      <a16:colId xmlns:a16="http://schemas.microsoft.com/office/drawing/2014/main" val="934770340"/>
                    </a:ext>
                  </a:extLst>
                </a:gridCol>
                <a:gridCol w="975503">
                  <a:extLst>
                    <a:ext uri="{9D8B030D-6E8A-4147-A177-3AD203B41FA5}">
                      <a16:colId xmlns:a16="http://schemas.microsoft.com/office/drawing/2014/main" val="1768610819"/>
                    </a:ext>
                  </a:extLst>
                </a:gridCol>
                <a:gridCol w="1231717">
                  <a:extLst>
                    <a:ext uri="{9D8B030D-6E8A-4147-A177-3AD203B41FA5}">
                      <a16:colId xmlns:a16="http://schemas.microsoft.com/office/drawing/2014/main" val="2438522663"/>
                    </a:ext>
                  </a:extLst>
                </a:gridCol>
                <a:gridCol w="1377675">
                  <a:extLst>
                    <a:ext uri="{9D8B030D-6E8A-4147-A177-3AD203B41FA5}">
                      <a16:colId xmlns:a16="http://schemas.microsoft.com/office/drawing/2014/main" val="3991320172"/>
                    </a:ext>
                  </a:extLst>
                </a:gridCol>
              </a:tblGrid>
              <a:tr h="830425">
                <a:tc>
                  <a:txBody>
                    <a:bodyPr/>
                    <a:lstStyle/>
                    <a:p>
                      <a:pPr marL="0" marR="0" algn="ctr">
                        <a:spcBef>
                          <a:spcPts val="0"/>
                        </a:spcBef>
                        <a:spcAft>
                          <a:spcPts val="0"/>
                        </a:spcAft>
                      </a:pPr>
                      <a:r>
                        <a:rPr lang="en-US" sz="24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Tool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70AD47"/>
                    </a:solidFill>
                  </a:tcPr>
                </a:tc>
                <a:tc>
                  <a:txBody>
                    <a:bodyPr/>
                    <a:lstStyle/>
                    <a:p>
                      <a:pPr marL="0" marR="0" algn="ctr">
                        <a:spcBef>
                          <a:spcPts val="0"/>
                        </a:spcBef>
                        <a:spcAft>
                          <a:spcPts val="0"/>
                        </a:spcAft>
                      </a:pPr>
                      <a:r>
                        <a:rPr lang="en-US" sz="24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VS 17</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70AD47"/>
                    </a:solidFill>
                  </a:tcPr>
                </a:tc>
                <a:tc>
                  <a:txBody>
                    <a:bodyPr/>
                    <a:lstStyle/>
                    <a:p>
                      <a:pPr marL="0" marR="0" algn="ctr">
                        <a:spcBef>
                          <a:spcPts val="0"/>
                        </a:spcBef>
                        <a:spcAft>
                          <a:spcPts val="0"/>
                        </a:spcAft>
                      </a:pPr>
                      <a:r>
                        <a:rPr lang="en-US" sz="24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VS 19</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70AD47"/>
                    </a:solidFill>
                  </a:tcPr>
                </a:tc>
                <a:tc>
                  <a:txBody>
                    <a:bodyPr/>
                    <a:lstStyle/>
                    <a:p>
                      <a:pPr marL="0" marR="0" algn="ctr">
                        <a:spcBef>
                          <a:spcPts val="0"/>
                        </a:spcBef>
                        <a:spcAft>
                          <a:spcPts val="0"/>
                        </a:spcAft>
                      </a:pPr>
                      <a:r>
                        <a:rPr lang="en-US" sz="24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Hot Key</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70AD47"/>
                    </a:solidFill>
                  </a:tcPr>
                </a:tc>
                <a:extLst>
                  <a:ext uri="{0D108BD9-81ED-4DB2-BD59-A6C34878D82A}">
                    <a16:rowId xmlns:a16="http://schemas.microsoft.com/office/drawing/2014/main" val="4198740516"/>
                  </a:ext>
                </a:extLst>
              </a:tr>
              <a:tr h="830425">
                <a:tc>
                  <a:txBody>
                    <a:bodyPr/>
                    <a:lstStyle/>
                    <a:p>
                      <a:pPr marL="0" marR="0" algn="ctr">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Step Into</a:t>
                      </a:r>
                    </a:p>
                  </a:txBody>
                  <a:tcPr marL="68580" marR="68580" marT="0" marB="0" anchor="ctr">
                    <a:lnL>
                      <a:noFill/>
                    </a:lnL>
                    <a:lnR>
                      <a:noFill/>
                    </a:lnR>
                    <a:lnT>
                      <a:noFill/>
                    </a:lnT>
                    <a:lnB>
                      <a:noFill/>
                    </a:lnB>
                    <a:solidFill>
                      <a:srgbClr val="C6E0B4"/>
                    </a:solidFill>
                  </a:tcPr>
                </a:tc>
                <a:tc>
                  <a:txBody>
                    <a:bodyPr/>
                    <a:lstStyle/>
                    <a:p>
                      <a:pPr marL="0" marR="0" algn="ctr">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C6E0B4"/>
                    </a:solidFill>
                  </a:tcPr>
                </a:tc>
                <a:tc>
                  <a:txBody>
                    <a:bodyPr/>
                    <a:lstStyle/>
                    <a:p>
                      <a:pPr marL="0" marR="0" algn="ctr">
                        <a:spcBef>
                          <a:spcPts val="0"/>
                        </a:spcBef>
                        <a:spcAft>
                          <a:spcPts val="0"/>
                        </a:spcAft>
                      </a:pP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C6E0B4"/>
                    </a:solidFill>
                  </a:tcPr>
                </a:tc>
                <a:tc>
                  <a:txBody>
                    <a:bodyPr/>
                    <a:lstStyle/>
                    <a:p>
                      <a:pPr marL="0" marR="0" algn="ctr">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F11</a:t>
                      </a:r>
                    </a:p>
                  </a:txBody>
                  <a:tcPr marL="68580" marR="68580" marT="0" marB="0" anchor="ctr">
                    <a:lnL>
                      <a:noFill/>
                    </a:lnL>
                    <a:lnR>
                      <a:noFill/>
                    </a:lnR>
                    <a:lnT>
                      <a:noFill/>
                    </a:lnT>
                    <a:lnB>
                      <a:noFill/>
                    </a:lnB>
                    <a:solidFill>
                      <a:srgbClr val="C6E0B4"/>
                    </a:solidFill>
                  </a:tcPr>
                </a:tc>
                <a:extLst>
                  <a:ext uri="{0D108BD9-81ED-4DB2-BD59-A6C34878D82A}">
                    <a16:rowId xmlns:a16="http://schemas.microsoft.com/office/drawing/2014/main" val="1542200768"/>
                  </a:ext>
                </a:extLst>
              </a:tr>
              <a:tr h="830425">
                <a:tc>
                  <a:txBody>
                    <a:bodyPr/>
                    <a:lstStyle/>
                    <a:p>
                      <a:pPr marL="0" marR="0" algn="ctr">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Step Over</a:t>
                      </a:r>
                    </a:p>
                  </a:txBody>
                  <a:tcPr marL="68580" marR="68580" marT="0" marB="0" anchor="ctr">
                    <a:lnL>
                      <a:noFill/>
                    </a:lnL>
                    <a:lnR>
                      <a:noFill/>
                    </a:lnR>
                    <a:lnT>
                      <a:noFill/>
                    </a:lnT>
                    <a:lnB>
                      <a:noFill/>
                    </a:lnB>
                    <a:solidFill>
                      <a:srgbClr val="E2EFDA"/>
                    </a:solidFill>
                  </a:tcPr>
                </a:tc>
                <a:tc>
                  <a:txBody>
                    <a:bodyPr/>
                    <a:lstStyle/>
                    <a:p>
                      <a:pPr marL="0" marR="0" algn="ctr">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E2EFDA"/>
                    </a:solidFill>
                  </a:tcPr>
                </a:tc>
                <a:tc>
                  <a:txBody>
                    <a:bodyPr/>
                    <a:lstStyle/>
                    <a:p>
                      <a:pPr marL="0" marR="0" algn="ctr">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E2EFDA"/>
                    </a:solidFill>
                  </a:tcPr>
                </a:tc>
                <a:tc>
                  <a:txBody>
                    <a:bodyPr/>
                    <a:lstStyle/>
                    <a:p>
                      <a:pPr marL="0" marR="0" algn="ctr">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F10</a:t>
                      </a:r>
                    </a:p>
                  </a:txBody>
                  <a:tcPr marL="68580" marR="68580" marT="0" marB="0" anchor="ctr">
                    <a:lnL>
                      <a:noFill/>
                    </a:lnL>
                    <a:lnR>
                      <a:noFill/>
                    </a:lnR>
                    <a:lnT>
                      <a:noFill/>
                    </a:lnT>
                    <a:lnB>
                      <a:noFill/>
                    </a:lnB>
                    <a:solidFill>
                      <a:srgbClr val="E2EFDA"/>
                    </a:solidFill>
                  </a:tcPr>
                </a:tc>
                <a:extLst>
                  <a:ext uri="{0D108BD9-81ED-4DB2-BD59-A6C34878D82A}">
                    <a16:rowId xmlns:a16="http://schemas.microsoft.com/office/drawing/2014/main" val="4109902085"/>
                  </a:ext>
                </a:extLst>
              </a:tr>
              <a:tr h="830425">
                <a:tc>
                  <a:txBody>
                    <a:bodyPr/>
                    <a:lstStyle/>
                    <a:p>
                      <a:pPr marL="0" marR="0" algn="ctr">
                        <a:spcBef>
                          <a:spcPts val="0"/>
                        </a:spcBef>
                        <a:spcAft>
                          <a:spcPts val="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Step Out</a:t>
                      </a:r>
                    </a:p>
                  </a:txBody>
                  <a:tcPr marL="68580" marR="68580" marT="0" marB="0" anchor="ctr">
                    <a:lnL>
                      <a:noFill/>
                    </a:lnL>
                    <a:lnR>
                      <a:noFill/>
                    </a:lnR>
                    <a:lnT>
                      <a:noFill/>
                    </a:lnT>
                    <a:lnB>
                      <a:noFill/>
                    </a:lnB>
                    <a:solidFill>
                      <a:srgbClr val="C6E0B4"/>
                    </a:solidFill>
                  </a:tcPr>
                </a:tc>
                <a:tc>
                  <a:txBody>
                    <a:bodyPr/>
                    <a:lstStyle/>
                    <a:p>
                      <a:pPr marL="0" marR="0" algn="ctr">
                        <a:spcBef>
                          <a:spcPts val="0"/>
                        </a:spcBef>
                        <a:spcAft>
                          <a:spcPts val="0"/>
                        </a:spcAft>
                      </a:pP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C6E0B4"/>
                    </a:solidFill>
                  </a:tcPr>
                </a:tc>
                <a:tc>
                  <a:txBody>
                    <a:bodyPr/>
                    <a:lstStyle/>
                    <a:p>
                      <a:pPr marL="0" marR="0" algn="ctr">
                        <a:spcBef>
                          <a:spcPts val="0"/>
                        </a:spcBef>
                        <a:spcAft>
                          <a:spcPts val="0"/>
                        </a:spcAft>
                      </a:pP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C6E0B4"/>
                    </a:solidFill>
                  </a:tcPr>
                </a:tc>
                <a:tc>
                  <a:txBody>
                    <a:bodyPr/>
                    <a:lstStyle/>
                    <a:p>
                      <a:pPr marL="0" marR="0" algn="ctr">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Shift+F11</a:t>
                      </a:r>
                    </a:p>
                  </a:txBody>
                  <a:tcPr marL="68580" marR="68580" marT="0" marB="0" anchor="ctr">
                    <a:lnL>
                      <a:noFill/>
                    </a:lnL>
                    <a:lnR>
                      <a:noFill/>
                    </a:lnR>
                    <a:lnT>
                      <a:noFill/>
                    </a:lnT>
                    <a:lnB>
                      <a:noFill/>
                    </a:lnB>
                    <a:solidFill>
                      <a:srgbClr val="C6E0B4"/>
                    </a:solidFill>
                  </a:tcPr>
                </a:tc>
                <a:extLst>
                  <a:ext uri="{0D108BD9-81ED-4DB2-BD59-A6C34878D82A}">
                    <a16:rowId xmlns:a16="http://schemas.microsoft.com/office/drawing/2014/main" val="2259703403"/>
                  </a:ext>
                </a:extLst>
              </a:tr>
            </a:tbl>
          </a:graphicData>
        </a:graphic>
      </p:graphicFrame>
      <p:pic>
        <p:nvPicPr>
          <p:cNvPr id="2063" name="Picture 15"/>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8800" y="3122595"/>
            <a:ext cx="338328" cy="420624"/>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12"/>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2730" y="3125615"/>
            <a:ext cx="338328" cy="420624"/>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2723" y="3992678"/>
            <a:ext cx="338328" cy="420624"/>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377"/>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2730" y="3992678"/>
            <a:ext cx="338328" cy="420624"/>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22723" y="4859742"/>
            <a:ext cx="338328" cy="420624"/>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389"/>
          <p:cNvPicPr preferRelativeResize="0">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2730" y="4859742"/>
            <a:ext cx="338328" cy="420624"/>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476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47650" cy="276225"/>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47650" cy="3143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476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47650" cy="2762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47650" cy="314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1327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5.5.1 Step Into, Step Over, </a:t>
            </a:r>
            <a:r>
              <a:rPr lang="en-US" dirty="0" smtClean="0"/>
              <a:t>and </a:t>
            </a:r>
            <a:r>
              <a:rPr lang="en-US" dirty="0"/>
              <a:t>Step </a:t>
            </a:r>
            <a:r>
              <a:rPr lang="en-US" dirty="0" smtClean="0"/>
              <a:t>Out – Step Into</a:t>
            </a:r>
            <a:endParaRPr lang="en-US" dirty="0"/>
          </a:p>
        </p:txBody>
      </p:sp>
      <p:sp>
        <p:nvSpPr>
          <p:cNvPr id="5" name="Content Placeholder 4"/>
          <p:cNvSpPr>
            <a:spLocks noGrp="1"/>
          </p:cNvSpPr>
          <p:nvPr>
            <p:ph sz="half" idx="13"/>
          </p:nvPr>
        </p:nvSpPr>
        <p:spPr/>
        <p:txBody>
          <a:bodyPr>
            <a:normAutofit/>
          </a:bodyPr>
          <a:lstStyle/>
          <a:p>
            <a:r>
              <a:rPr lang="en-US" dirty="0" smtClean="0"/>
              <a:t>Line </a:t>
            </a:r>
            <a:r>
              <a:rPr lang="en-US" dirty="0"/>
              <a:t>being executed designated by a yellow arrow in the left </a:t>
            </a:r>
            <a:r>
              <a:rPr lang="en-US" dirty="0" smtClean="0"/>
              <a:t>margin</a:t>
            </a:r>
          </a:p>
          <a:p>
            <a:r>
              <a:rPr lang="en-US" dirty="0"/>
              <a:t>If current line is a function call or routine, Step Into attempts to step into the code within that function or </a:t>
            </a:r>
            <a:r>
              <a:rPr lang="en-US" dirty="0" smtClean="0"/>
              <a:t>routine</a:t>
            </a:r>
            <a:endParaRPr lang="en-US" dirty="0"/>
          </a:p>
          <a:p>
            <a:r>
              <a:rPr lang="en-US" dirty="0" smtClean="0"/>
              <a:t>Should not be used with </a:t>
            </a:r>
            <a:r>
              <a:rPr lang="en-US" b="1" dirty="0" smtClean="0"/>
              <a:t>predefined </a:t>
            </a:r>
            <a:r>
              <a:rPr lang="en-US" dirty="0" smtClean="0"/>
              <a:t>functions or routines</a:t>
            </a:r>
            <a:endParaRPr lang="en-US" b="1" dirty="0"/>
          </a:p>
        </p:txBody>
      </p:sp>
      <p:pic>
        <p:nvPicPr>
          <p:cNvPr id="6" name="Picture 4" descr="Current lin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14647" y="1339272"/>
            <a:ext cx="5595537" cy="3943928"/>
          </a:xfrm>
          <a:prstGeom prst="rect">
            <a:avLst/>
          </a:prstGeom>
          <a:noFill/>
          <a:ln w="19050">
            <a:solidFill>
              <a:srgbClr val="007A77"/>
            </a:solidFill>
            <a:miter lim="800000"/>
            <a:headEnd/>
            <a:tailEnd/>
          </a:ln>
          <a:extLst>
            <a:ext uri="{909E8E84-426E-40DD-AFC4-6F175D3DCCD1}">
              <a14:hiddenFill xmlns:a14="http://schemas.microsoft.com/office/drawing/2010/main">
                <a:solidFill>
                  <a:srgbClr val="FFFFFF"/>
                </a:solidFill>
              </a14:hiddenFill>
            </a:ext>
          </a:extLst>
        </p:spPr>
      </p:pic>
      <p:sp>
        <p:nvSpPr>
          <p:cNvPr id="7" name="Oval 7"/>
          <p:cNvSpPr>
            <a:spLocks noChangeArrowheads="1"/>
          </p:cNvSpPr>
          <p:nvPr/>
        </p:nvSpPr>
        <p:spPr bwMode="auto">
          <a:xfrm>
            <a:off x="83975" y="3636818"/>
            <a:ext cx="457200" cy="533400"/>
          </a:xfrm>
          <a:prstGeom prst="ellipse">
            <a:avLst/>
          </a:prstGeom>
          <a:noFill/>
          <a:ln w="38100">
            <a:solidFill>
              <a:srgbClr val="007A77"/>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FFFFFF"/>
                </a:solidFill>
                <a:latin typeface="Courier New" panose="02070309020205020404" pitchFamily="49" charset="0"/>
              </a:defRPr>
            </a:lvl1pPr>
            <a:lvl2pPr marL="742950" indent="-285750">
              <a:defRPr sz="2400">
                <a:solidFill>
                  <a:srgbClr val="FFFFFF"/>
                </a:solidFill>
                <a:latin typeface="Courier New" panose="02070309020205020404" pitchFamily="49" charset="0"/>
              </a:defRPr>
            </a:lvl2pPr>
            <a:lvl3pPr marL="1143000" indent="-228600">
              <a:defRPr sz="2400">
                <a:solidFill>
                  <a:srgbClr val="FFFFFF"/>
                </a:solidFill>
                <a:latin typeface="Courier New" panose="02070309020205020404" pitchFamily="49" charset="0"/>
              </a:defRPr>
            </a:lvl3pPr>
            <a:lvl4pPr marL="1600200" indent="-228600">
              <a:defRPr sz="2400">
                <a:solidFill>
                  <a:srgbClr val="FFFFFF"/>
                </a:solidFill>
                <a:latin typeface="Courier New" panose="02070309020205020404" pitchFamily="49" charset="0"/>
              </a:defRPr>
            </a:lvl4pPr>
            <a:lvl5pPr marL="2057400" indent="-228600">
              <a:defRPr sz="2400">
                <a:solidFill>
                  <a:srgbClr val="FFFFFF"/>
                </a:solidFill>
                <a:latin typeface="Courier New" panose="02070309020205020404" pitchFamily="49" charset="0"/>
              </a:defRPr>
            </a:lvl5pPr>
            <a:lvl6pPr marL="2514600" indent="-228600" eaLnBrk="0" fontAlgn="base" hangingPunct="0">
              <a:spcBef>
                <a:spcPct val="0"/>
              </a:spcBef>
              <a:spcAft>
                <a:spcPct val="0"/>
              </a:spcAft>
              <a:defRPr sz="2400">
                <a:solidFill>
                  <a:srgbClr val="FFFFFF"/>
                </a:solidFill>
                <a:latin typeface="Courier New" panose="02070309020205020404" pitchFamily="49" charset="0"/>
              </a:defRPr>
            </a:lvl6pPr>
            <a:lvl7pPr marL="2971800" indent="-228600" eaLnBrk="0" fontAlgn="base" hangingPunct="0">
              <a:spcBef>
                <a:spcPct val="0"/>
              </a:spcBef>
              <a:spcAft>
                <a:spcPct val="0"/>
              </a:spcAft>
              <a:defRPr sz="2400">
                <a:solidFill>
                  <a:srgbClr val="FFFFFF"/>
                </a:solidFill>
                <a:latin typeface="Courier New" panose="02070309020205020404" pitchFamily="49" charset="0"/>
              </a:defRPr>
            </a:lvl7pPr>
            <a:lvl8pPr marL="3429000" indent="-228600" eaLnBrk="0" fontAlgn="base" hangingPunct="0">
              <a:spcBef>
                <a:spcPct val="0"/>
              </a:spcBef>
              <a:spcAft>
                <a:spcPct val="0"/>
              </a:spcAft>
              <a:defRPr sz="2400">
                <a:solidFill>
                  <a:srgbClr val="FFFFFF"/>
                </a:solidFill>
                <a:latin typeface="Courier New" panose="02070309020205020404" pitchFamily="49" charset="0"/>
              </a:defRPr>
            </a:lvl8pPr>
            <a:lvl9pPr marL="3886200" indent="-228600" eaLnBrk="0" fontAlgn="base" hangingPunct="0">
              <a:spcBef>
                <a:spcPct val="0"/>
              </a:spcBef>
              <a:spcAft>
                <a:spcPct val="0"/>
              </a:spcAft>
              <a:defRPr sz="2400">
                <a:solidFill>
                  <a:srgbClr val="FFFFFF"/>
                </a:solidFill>
                <a:latin typeface="Courier New" panose="02070309020205020404" pitchFamily="49" charset="0"/>
              </a:defRPr>
            </a:lvl9pPr>
          </a:lstStyle>
          <a:p>
            <a:endParaRPr lang="en-US" altLang="en-US"/>
          </a:p>
        </p:txBody>
      </p:sp>
    </p:spTree>
    <p:extLst>
      <p:ext uri="{BB962C8B-B14F-4D97-AF65-F5344CB8AC3E}">
        <p14:creationId xmlns:p14="http://schemas.microsoft.com/office/powerpoint/2010/main" val="19568530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5.5.2 Run to </a:t>
            </a:r>
            <a:r>
              <a:rPr lang="en-US" dirty="0" smtClean="0"/>
              <a:t>Cursor</a:t>
            </a:r>
            <a:endParaRPr lang="en-US" dirty="0"/>
          </a:p>
        </p:txBody>
      </p:sp>
      <p:sp>
        <p:nvSpPr>
          <p:cNvPr id="3" name="Content Placeholder 2"/>
          <p:cNvSpPr>
            <a:spLocks noGrp="1"/>
          </p:cNvSpPr>
          <p:nvPr>
            <p:ph idx="1"/>
          </p:nvPr>
        </p:nvSpPr>
        <p:spPr/>
        <p:txBody>
          <a:bodyPr>
            <a:normAutofit lnSpcReduction="10000"/>
          </a:bodyPr>
          <a:lstStyle/>
          <a:p>
            <a:r>
              <a:rPr lang="en-US" b="1" dirty="0"/>
              <a:t>Step </a:t>
            </a:r>
            <a:r>
              <a:rPr lang="en-US" b="1" dirty="0" smtClean="0"/>
              <a:t>tools</a:t>
            </a:r>
          </a:p>
          <a:p>
            <a:pPr lvl="1"/>
            <a:r>
              <a:rPr lang="en-US" dirty="0" smtClean="0"/>
              <a:t>Often </a:t>
            </a:r>
            <a:r>
              <a:rPr lang="en-US" b="1" dirty="0"/>
              <a:t>time consuming</a:t>
            </a:r>
            <a:r>
              <a:rPr lang="en-US" dirty="0"/>
              <a:t> to use to step over </a:t>
            </a:r>
            <a:r>
              <a:rPr lang="en-US" b="1" dirty="0"/>
              <a:t>each line</a:t>
            </a:r>
            <a:r>
              <a:rPr lang="en-US" dirty="0"/>
              <a:t> until an error is encountered in larger </a:t>
            </a:r>
            <a:r>
              <a:rPr lang="en-US" dirty="0" smtClean="0"/>
              <a:t>programs</a:t>
            </a:r>
          </a:p>
          <a:p>
            <a:endParaRPr lang="en-US" b="1" dirty="0" smtClean="0"/>
          </a:p>
          <a:p>
            <a:r>
              <a:rPr lang="en-US" b="1" dirty="0" smtClean="0"/>
              <a:t>Run </a:t>
            </a:r>
            <a:r>
              <a:rPr lang="en-US" b="1" dirty="0"/>
              <a:t>to </a:t>
            </a:r>
            <a:r>
              <a:rPr lang="en-US" b="1" dirty="0" smtClean="0"/>
              <a:t>Cursor</a:t>
            </a:r>
          </a:p>
          <a:p>
            <a:pPr lvl="1"/>
            <a:r>
              <a:rPr lang="en-US" dirty="0" smtClean="0"/>
              <a:t>Known </a:t>
            </a:r>
            <a:r>
              <a:rPr lang="en-US" dirty="0"/>
              <a:t>working code can be </a:t>
            </a:r>
            <a:r>
              <a:rPr lang="en-US" b="1" dirty="0"/>
              <a:t>bypassed</a:t>
            </a:r>
            <a:r>
              <a:rPr lang="en-US" dirty="0"/>
              <a:t> by </a:t>
            </a:r>
            <a:r>
              <a:rPr lang="en-US" b="1" dirty="0" smtClean="0"/>
              <a:t>placing cursor</a:t>
            </a:r>
            <a:r>
              <a:rPr lang="en-US" dirty="0" smtClean="0"/>
              <a:t> </a:t>
            </a:r>
            <a:r>
              <a:rPr lang="en-US" dirty="0"/>
              <a:t>on any </a:t>
            </a:r>
            <a:r>
              <a:rPr lang="en-US" b="1" dirty="0"/>
              <a:t>executable line</a:t>
            </a:r>
            <a:r>
              <a:rPr lang="en-US" dirty="0"/>
              <a:t> and selecting </a:t>
            </a:r>
            <a:r>
              <a:rPr lang="en-US" b="1" dirty="0"/>
              <a:t>Run to </a:t>
            </a:r>
            <a:r>
              <a:rPr lang="en-US" b="1" dirty="0" smtClean="0"/>
              <a:t>Cursor</a:t>
            </a:r>
            <a:endParaRPr lang="en-US" dirty="0" smtClean="0"/>
          </a:p>
          <a:p>
            <a:pPr lvl="1"/>
            <a:r>
              <a:rPr lang="en-US" dirty="0" smtClean="0"/>
              <a:t>Program </a:t>
            </a:r>
            <a:r>
              <a:rPr lang="en-US" dirty="0"/>
              <a:t>runs normally until that line of code has been </a:t>
            </a:r>
            <a:r>
              <a:rPr lang="en-US" dirty="0" smtClean="0"/>
              <a:t>reached</a:t>
            </a:r>
          </a:p>
          <a:p>
            <a:pPr lvl="1"/>
            <a:r>
              <a:rPr lang="en-US" dirty="0"/>
              <a:t>Executed by right clicking in code window and choosing </a:t>
            </a:r>
            <a:r>
              <a:rPr lang="en-US" b="1" dirty="0"/>
              <a:t>Run to Cursor</a:t>
            </a:r>
            <a:r>
              <a:rPr lang="en-US" dirty="0"/>
              <a:t> from displayed popup </a:t>
            </a:r>
            <a:r>
              <a:rPr lang="en-US" dirty="0" smtClean="0"/>
              <a:t>menu or </a:t>
            </a:r>
            <a:r>
              <a:rPr lang="en-US" b="1" dirty="0" smtClean="0"/>
              <a:t>Ctrl </a:t>
            </a:r>
            <a:r>
              <a:rPr lang="en-US" b="1" dirty="0"/>
              <a:t>+ F10</a:t>
            </a:r>
            <a:r>
              <a:rPr lang="en-US" dirty="0"/>
              <a:t> hot </a:t>
            </a:r>
            <a:r>
              <a:rPr lang="en-US" dirty="0" smtClean="0"/>
              <a:t>key</a:t>
            </a:r>
            <a:endParaRPr lang="en-US" dirty="0"/>
          </a:p>
        </p:txBody>
      </p:sp>
    </p:spTree>
    <p:extLst>
      <p:ext uri="{BB962C8B-B14F-4D97-AF65-F5344CB8AC3E}">
        <p14:creationId xmlns:p14="http://schemas.microsoft.com/office/powerpoint/2010/main" val="37278939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5.5.3 </a:t>
            </a:r>
            <a:r>
              <a:rPr lang="en-US" dirty="0" smtClean="0"/>
              <a:t>Breakpoints – Definition</a:t>
            </a:r>
            <a:endParaRPr lang="en-US" dirty="0"/>
          </a:p>
        </p:txBody>
      </p:sp>
      <p:sp>
        <p:nvSpPr>
          <p:cNvPr id="3" name="Content Placeholder 2"/>
          <p:cNvSpPr>
            <a:spLocks noGrp="1"/>
          </p:cNvSpPr>
          <p:nvPr>
            <p:ph idx="1"/>
          </p:nvPr>
        </p:nvSpPr>
        <p:spPr/>
        <p:txBody>
          <a:bodyPr/>
          <a:lstStyle/>
          <a:p>
            <a:r>
              <a:rPr lang="en-US" b="1" dirty="0" smtClean="0"/>
              <a:t>Breakpoints</a:t>
            </a:r>
          </a:p>
          <a:p>
            <a:pPr lvl="1"/>
            <a:r>
              <a:rPr lang="en-US" dirty="0" smtClean="0"/>
              <a:t>Accomplish </a:t>
            </a:r>
            <a:r>
              <a:rPr lang="en-US" dirty="0"/>
              <a:t>same basic functionality as </a:t>
            </a:r>
            <a:r>
              <a:rPr lang="en-US" b="1" dirty="0"/>
              <a:t>Run to </a:t>
            </a:r>
            <a:r>
              <a:rPr lang="en-US" b="1" dirty="0" smtClean="0"/>
              <a:t>Cursor</a:t>
            </a:r>
          </a:p>
          <a:p>
            <a:pPr lvl="1"/>
            <a:endParaRPr lang="en-US" dirty="0" smtClean="0"/>
          </a:p>
          <a:p>
            <a:pPr lvl="1"/>
            <a:r>
              <a:rPr lang="en-US" dirty="0" smtClean="0"/>
              <a:t>Can </a:t>
            </a:r>
            <a:r>
              <a:rPr lang="en-US" dirty="0"/>
              <a:t>have </a:t>
            </a:r>
            <a:r>
              <a:rPr lang="en-US" b="1" dirty="0"/>
              <a:t>multiple breakpoints</a:t>
            </a:r>
            <a:r>
              <a:rPr lang="en-US" dirty="0"/>
              <a:t> located strategically throughout the </a:t>
            </a:r>
            <a:r>
              <a:rPr lang="en-US" dirty="0" smtClean="0"/>
              <a:t>code</a:t>
            </a:r>
          </a:p>
          <a:p>
            <a:pPr lvl="1"/>
            <a:endParaRPr lang="en-US" dirty="0" smtClean="0"/>
          </a:p>
          <a:p>
            <a:pPr lvl="1"/>
            <a:r>
              <a:rPr lang="en-US" b="1" dirty="0" smtClean="0"/>
              <a:t>Start </a:t>
            </a:r>
            <a:r>
              <a:rPr lang="en-US" b="1" dirty="0"/>
              <a:t>Debugging</a:t>
            </a:r>
            <a:r>
              <a:rPr lang="en-US" dirty="0"/>
              <a:t> option runs to the </a:t>
            </a:r>
            <a:r>
              <a:rPr lang="en-US" b="1" dirty="0"/>
              <a:t>first breakpoint</a:t>
            </a:r>
          </a:p>
          <a:p>
            <a:endParaRPr lang="en-US" dirty="0"/>
          </a:p>
        </p:txBody>
      </p:sp>
    </p:spTree>
    <p:extLst>
      <p:ext uri="{BB962C8B-B14F-4D97-AF65-F5344CB8AC3E}">
        <p14:creationId xmlns:p14="http://schemas.microsoft.com/office/powerpoint/2010/main" val="21175711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5.5.3 Breakpoints – </a:t>
            </a:r>
            <a:r>
              <a:rPr lang="en-US" dirty="0" smtClean="0"/>
              <a:t>Example</a:t>
            </a:r>
            <a:endParaRPr lang="en-US" dirty="0"/>
          </a:p>
        </p:txBody>
      </p:sp>
      <p:sp>
        <p:nvSpPr>
          <p:cNvPr id="4" name="Content Placeholder 3"/>
          <p:cNvSpPr>
            <a:spLocks noGrp="1"/>
          </p:cNvSpPr>
          <p:nvPr>
            <p:ph sz="half" idx="1"/>
          </p:nvPr>
        </p:nvSpPr>
        <p:spPr>
          <a:xfrm>
            <a:off x="83974" y="1233745"/>
            <a:ext cx="6802017" cy="4943217"/>
          </a:xfrm>
        </p:spPr>
        <p:txBody>
          <a:bodyPr>
            <a:normAutofit/>
          </a:bodyPr>
          <a:lstStyle/>
          <a:p>
            <a:r>
              <a:rPr lang="en-US" dirty="0" smtClean="0"/>
              <a:t>Once a </a:t>
            </a:r>
            <a:r>
              <a:rPr lang="en-US" b="1" dirty="0" smtClean="0"/>
              <a:t>breakpoint</a:t>
            </a:r>
            <a:r>
              <a:rPr lang="en-US" dirty="0" smtClean="0"/>
              <a:t> has been encountered, </a:t>
            </a:r>
            <a:r>
              <a:rPr lang="en-US" b="1" dirty="0" smtClean="0"/>
              <a:t>Continue</a:t>
            </a:r>
            <a:r>
              <a:rPr lang="en-US" dirty="0" smtClean="0"/>
              <a:t> option will jump to the next </a:t>
            </a:r>
            <a:r>
              <a:rPr lang="en-US" b="1" dirty="0" smtClean="0"/>
              <a:t>breakpoint</a:t>
            </a:r>
          </a:p>
          <a:p>
            <a:endParaRPr lang="en-US" dirty="0" smtClean="0"/>
          </a:p>
          <a:p>
            <a:r>
              <a:rPr lang="en-US" dirty="0" smtClean="0"/>
              <a:t>To </a:t>
            </a:r>
            <a:r>
              <a:rPr lang="en-US" dirty="0"/>
              <a:t>place a breakpoint on </a:t>
            </a:r>
            <a:r>
              <a:rPr lang="en-US" dirty="0" smtClean="0"/>
              <a:t>a line </a:t>
            </a:r>
            <a:r>
              <a:rPr lang="en-US" dirty="0"/>
              <a:t>of </a:t>
            </a:r>
            <a:r>
              <a:rPr lang="en-US" dirty="0" smtClean="0"/>
              <a:t>code, click </a:t>
            </a:r>
            <a:r>
              <a:rPr lang="en-US" dirty="0"/>
              <a:t>in the </a:t>
            </a:r>
            <a:r>
              <a:rPr lang="en-US" dirty="0" smtClean="0"/>
              <a:t>left </a:t>
            </a:r>
            <a:r>
              <a:rPr lang="en-US" dirty="0"/>
              <a:t>margin </a:t>
            </a:r>
            <a:r>
              <a:rPr lang="en-US" dirty="0" smtClean="0"/>
              <a:t>of </a:t>
            </a:r>
            <a:r>
              <a:rPr lang="en-US" dirty="0"/>
              <a:t>the </a:t>
            </a:r>
            <a:r>
              <a:rPr lang="en-US" dirty="0" smtClean="0"/>
              <a:t>desired line</a:t>
            </a:r>
          </a:p>
          <a:p>
            <a:endParaRPr lang="en-US" dirty="0"/>
          </a:p>
          <a:p>
            <a:r>
              <a:rPr lang="en-US" dirty="0" smtClean="0"/>
              <a:t>Circle indicates the </a:t>
            </a:r>
            <a:r>
              <a:rPr lang="en-US" b="1" dirty="0" smtClean="0"/>
              <a:t>breakpoints</a:t>
            </a:r>
            <a:endParaRPr lang="en-US" b="1" dirty="0"/>
          </a:p>
          <a:p>
            <a:endParaRPr lang="en-US" dirty="0"/>
          </a:p>
        </p:txBody>
      </p:sp>
      <p:pic>
        <p:nvPicPr>
          <p:cNvPr id="6" name="Content Placeholder 5"/>
          <p:cNvPicPr>
            <a:picLocks noGrp="1" noChangeAspect="1"/>
          </p:cNvPicPr>
          <p:nvPr>
            <p:ph sz="half" idx="13"/>
          </p:nvPr>
        </p:nvPicPr>
        <p:blipFill>
          <a:blip r:embed="rId2">
            <a:extLst>
              <a:ext uri="{28A0092B-C50C-407E-A947-70E740481C1C}">
                <a14:useLocalDpi xmlns:a14="http://schemas.microsoft.com/office/drawing/2010/main" val="0"/>
              </a:ext>
            </a:extLst>
          </a:blip>
          <a:stretch>
            <a:fillRect/>
          </a:stretch>
        </p:blipFill>
        <p:spPr>
          <a:xfrm>
            <a:off x="7149273" y="2071397"/>
            <a:ext cx="4762423" cy="3280002"/>
          </a:xfrm>
        </p:spPr>
      </p:pic>
      <p:sp>
        <p:nvSpPr>
          <p:cNvPr id="7" name="Oval 5"/>
          <p:cNvSpPr>
            <a:spLocks noChangeArrowheads="1"/>
          </p:cNvSpPr>
          <p:nvPr/>
        </p:nvSpPr>
        <p:spPr bwMode="auto">
          <a:xfrm>
            <a:off x="6885991" y="3858337"/>
            <a:ext cx="685800" cy="838200"/>
          </a:xfrm>
          <a:prstGeom prst="ellipse">
            <a:avLst/>
          </a:prstGeom>
          <a:noFill/>
          <a:ln w="25400">
            <a:solidFill>
              <a:srgbClr val="007A77"/>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FFFFFF"/>
                </a:solidFill>
                <a:latin typeface="Courier New" panose="02070309020205020404" pitchFamily="49" charset="0"/>
              </a:defRPr>
            </a:lvl1pPr>
            <a:lvl2pPr marL="742950" indent="-285750">
              <a:defRPr sz="2400">
                <a:solidFill>
                  <a:srgbClr val="FFFFFF"/>
                </a:solidFill>
                <a:latin typeface="Courier New" panose="02070309020205020404" pitchFamily="49" charset="0"/>
              </a:defRPr>
            </a:lvl2pPr>
            <a:lvl3pPr marL="1143000" indent="-228600">
              <a:defRPr sz="2400">
                <a:solidFill>
                  <a:srgbClr val="FFFFFF"/>
                </a:solidFill>
                <a:latin typeface="Courier New" panose="02070309020205020404" pitchFamily="49" charset="0"/>
              </a:defRPr>
            </a:lvl3pPr>
            <a:lvl4pPr marL="1600200" indent="-228600">
              <a:defRPr sz="2400">
                <a:solidFill>
                  <a:srgbClr val="FFFFFF"/>
                </a:solidFill>
                <a:latin typeface="Courier New" panose="02070309020205020404" pitchFamily="49" charset="0"/>
              </a:defRPr>
            </a:lvl4pPr>
            <a:lvl5pPr marL="2057400" indent="-228600">
              <a:defRPr sz="2400">
                <a:solidFill>
                  <a:srgbClr val="FFFFFF"/>
                </a:solidFill>
                <a:latin typeface="Courier New" panose="02070309020205020404" pitchFamily="49" charset="0"/>
              </a:defRPr>
            </a:lvl5pPr>
            <a:lvl6pPr marL="2514600" indent="-228600" eaLnBrk="0" fontAlgn="base" hangingPunct="0">
              <a:spcBef>
                <a:spcPct val="0"/>
              </a:spcBef>
              <a:spcAft>
                <a:spcPct val="0"/>
              </a:spcAft>
              <a:defRPr sz="2400">
                <a:solidFill>
                  <a:srgbClr val="FFFFFF"/>
                </a:solidFill>
                <a:latin typeface="Courier New" panose="02070309020205020404" pitchFamily="49" charset="0"/>
              </a:defRPr>
            </a:lvl6pPr>
            <a:lvl7pPr marL="2971800" indent="-228600" eaLnBrk="0" fontAlgn="base" hangingPunct="0">
              <a:spcBef>
                <a:spcPct val="0"/>
              </a:spcBef>
              <a:spcAft>
                <a:spcPct val="0"/>
              </a:spcAft>
              <a:defRPr sz="2400">
                <a:solidFill>
                  <a:srgbClr val="FFFFFF"/>
                </a:solidFill>
                <a:latin typeface="Courier New" panose="02070309020205020404" pitchFamily="49" charset="0"/>
              </a:defRPr>
            </a:lvl7pPr>
            <a:lvl8pPr marL="3429000" indent="-228600" eaLnBrk="0" fontAlgn="base" hangingPunct="0">
              <a:spcBef>
                <a:spcPct val="0"/>
              </a:spcBef>
              <a:spcAft>
                <a:spcPct val="0"/>
              </a:spcAft>
              <a:defRPr sz="2400">
                <a:solidFill>
                  <a:srgbClr val="FFFFFF"/>
                </a:solidFill>
                <a:latin typeface="Courier New" panose="02070309020205020404" pitchFamily="49" charset="0"/>
              </a:defRPr>
            </a:lvl8pPr>
            <a:lvl9pPr marL="3886200" indent="-228600" eaLnBrk="0" fontAlgn="base" hangingPunct="0">
              <a:spcBef>
                <a:spcPct val="0"/>
              </a:spcBef>
              <a:spcAft>
                <a:spcPct val="0"/>
              </a:spcAft>
              <a:defRPr sz="2400">
                <a:solidFill>
                  <a:srgbClr val="FFFFFF"/>
                </a:solidFill>
                <a:latin typeface="Courier New" panose="02070309020205020404" pitchFamily="49" charset="0"/>
              </a:defRPr>
            </a:lvl9pPr>
          </a:lstStyle>
          <a:p>
            <a:endParaRPr lang="en-US" altLang="en-US"/>
          </a:p>
        </p:txBody>
      </p:sp>
    </p:spTree>
    <p:extLst>
      <p:ext uri="{BB962C8B-B14F-4D97-AF65-F5344CB8AC3E}">
        <p14:creationId xmlns:p14="http://schemas.microsoft.com/office/powerpoint/2010/main" val="15194036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5.5.3 Breakpoints </a:t>
            </a:r>
            <a:r>
              <a:rPr lang="en-US" dirty="0" smtClean="0"/>
              <a:t>– Options</a:t>
            </a:r>
            <a:endParaRPr lang="en-US" dirty="0"/>
          </a:p>
        </p:txBody>
      </p:sp>
      <p:sp>
        <p:nvSpPr>
          <p:cNvPr id="3" name="Content Placeholder 2"/>
          <p:cNvSpPr>
            <a:spLocks noGrp="1"/>
          </p:cNvSpPr>
          <p:nvPr>
            <p:ph idx="1"/>
          </p:nvPr>
        </p:nvSpPr>
        <p:spPr/>
        <p:txBody>
          <a:bodyPr/>
          <a:lstStyle/>
          <a:p>
            <a:r>
              <a:rPr lang="en-US" b="1" dirty="0" smtClean="0"/>
              <a:t>Toggle </a:t>
            </a:r>
            <a:r>
              <a:rPr lang="en-US" b="1" dirty="0"/>
              <a:t>Breakpoints (</a:t>
            </a:r>
            <a:r>
              <a:rPr lang="en-US" b="1" dirty="0" smtClean="0"/>
              <a:t>F9)</a:t>
            </a:r>
          </a:p>
          <a:p>
            <a:pPr lvl="1"/>
            <a:r>
              <a:rPr lang="en-US" dirty="0"/>
              <a:t>S</a:t>
            </a:r>
            <a:r>
              <a:rPr lang="en-US" dirty="0" smtClean="0"/>
              <a:t>ets </a:t>
            </a:r>
            <a:r>
              <a:rPr lang="en-US" dirty="0"/>
              <a:t>or removes a breakpoint on current line as designated by the cursor</a:t>
            </a:r>
            <a:br>
              <a:rPr lang="en-US" dirty="0"/>
            </a:br>
            <a:endParaRPr lang="en-US" dirty="0"/>
          </a:p>
          <a:p>
            <a:r>
              <a:rPr lang="en-US" b="1" dirty="0"/>
              <a:t>Delete All Breakpoints </a:t>
            </a:r>
            <a:r>
              <a:rPr lang="en-US" b="1" dirty="0" smtClean="0"/>
              <a:t>(</a:t>
            </a:r>
            <a:r>
              <a:rPr lang="en-US" b="1" dirty="0"/>
              <a:t>Ctrl </a:t>
            </a:r>
            <a:r>
              <a:rPr lang="en-US" b="1" dirty="0" smtClean="0"/>
              <a:t>+ Shift + F9)</a:t>
            </a:r>
          </a:p>
          <a:p>
            <a:pPr lvl="1"/>
            <a:r>
              <a:rPr lang="en-US" dirty="0"/>
              <a:t>P</a:t>
            </a:r>
            <a:r>
              <a:rPr lang="en-US" dirty="0" smtClean="0"/>
              <a:t>ermanently </a:t>
            </a:r>
            <a:r>
              <a:rPr lang="en-US" dirty="0"/>
              <a:t>removes all breakpoints</a:t>
            </a:r>
            <a:br>
              <a:rPr lang="en-US" dirty="0"/>
            </a:br>
            <a:endParaRPr lang="en-US" dirty="0"/>
          </a:p>
          <a:p>
            <a:r>
              <a:rPr lang="en-US" b="1" dirty="0"/>
              <a:t>Disable/Enable All </a:t>
            </a:r>
            <a:r>
              <a:rPr lang="en-US" b="1" dirty="0" smtClean="0"/>
              <a:t>Breakpoints</a:t>
            </a:r>
          </a:p>
          <a:p>
            <a:pPr lvl="1"/>
            <a:r>
              <a:rPr lang="en-US" dirty="0"/>
              <a:t>T</a:t>
            </a:r>
            <a:r>
              <a:rPr lang="en-US" dirty="0" smtClean="0"/>
              <a:t>emporarily </a:t>
            </a:r>
            <a:r>
              <a:rPr lang="en-US" dirty="0"/>
              <a:t>turns all breakpoints on or off </a:t>
            </a:r>
          </a:p>
          <a:p>
            <a:endParaRPr lang="en-US" dirty="0"/>
          </a:p>
        </p:txBody>
      </p:sp>
    </p:spTree>
    <p:extLst>
      <p:ext uri="{BB962C8B-B14F-4D97-AF65-F5344CB8AC3E}">
        <p14:creationId xmlns:p14="http://schemas.microsoft.com/office/powerpoint/2010/main" val="40068181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5.5.4 Watches – Definition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Watches</a:t>
            </a:r>
          </a:p>
          <a:p>
            <a:pPr lvl="1"/>
            <a:r>
              <a:rPr lang="en-US" dirty="0" smtClean="0"/>
              <a:t>Used </a:t>
            </a:r>
            <a:r>
              <a:rPr lang="en-US" dirty="0"/>
              <a:t>to examine contents, or the state, of variables, constants, and expressions</a:t>
            </a:r>
            <a:br>
              <a:rPr lang="en-US" dirty="0"/>
            </a:br>
            <a:endParaRPr lang="en-US" dirty="0"/>
          </a:p>
          <a:p>
            <a:r>
              <a:rPr lang="en-US" b="1" dirty="0" smtClean="0"/>
              <a:t>Visual Studio provides</a:t>
            </a:r>
          </a:p>
          <a:p>
            <a:pPr lvl="1"/>
            <a:r>
              <a:rPr lang="en-US" dirty="0" smtClean="0"/>
              <a:t>Autos</a:t>
            </a:r>
            <a:r>
              <a:rPr lang="en-US" dirty="0"/>
              <a:t>, Locals, and </a:t>
            </a:r>
            <a:r>
              <a:rPr lang="en-US" dirty="0" smtClean="0"/>
              <a:t>Watch 1 </a:t>
            </a:r>
            <a:r>
              <a:rPr lang="en-US" dirty="0"/>
              <a:t>- 4</a:t>
            </a:r>
          </a:p>
          <a:p>
            <a:endParaRPr lang="en-US" dirty="0" smtClean="0"/>
          </a:p>
          <a:p>
            <a:r>
              <a:rPr lang="en-US" b="1" dirty="0" smtClean="0"/>
              <a:t>Autos</a:t>
            </a:r>
            <a:r>
              <a:rPr lang="en-US" dirty="0" smtClean="0"/>
              <a:t> window</a:t>
            </a:r>
          </a:p>
          <a:p>
            <a:pPr lvl="1"/>
            <a:r>
              <a:rPr lang="en-US" dirty="0"/>
              <a:t>S</a:t>
            </a:r>
            <a:r>
              <a:rPr lang="en-US" dirty="0" smtClean="0"/>
              <a:t>hows </a:t>
            </a:r>
            <a:r>
              <a:rPr lang="en-US" dirty="0"/>
              <a:t>variables within a few lines of the current line of execution</a:t>
            </a:r>
            <a:br>
              <a:rPr lang="en-US" dirty="0"/>
            </a:br>
            <a:endParaRPr lang="en-US" dirty="0"/>
          </a:p>
          <a:p>
            <a:r>
              <a:rPr lang="en-US" b="1" dirty="0"/>
              <a:t>Locals</a:t>
            </a:r>
            <a:r>
              <a:rPr lang="en-US" dirty="0"/>
              <a:t> </a:t>
            </a:r>
            <a:r>
              <a:rPr lang="en-US" dirty="0" smtClean="0"/>
              <a:t>window</a:t>
            </a:r>
          </a:p>
          <a:p>
            <a:pPr lvl="1"/>
            <a:r>
              <a:rPr lang="en-US" dirty="0"/>
              <a:t>S</a:t>
            </a:r>
            <a:r>
              <a:rPr lang="en-US" dirty="0" smtClean="0"/>
              <a:t>hows </a:t>
            </a:r>
            <a:r>
              <a:rPr lang="en-US" dirty="0"/>
              <a:t>variables within current </a:t>
            </a:r>
            <a:r>
              <a:rPr lang="en-US" dirty="0" smtClean="0"/>
              <a:t>scope</a:t>
            </a:r>
            <a:endParaRPr lang="en-US" dirty="0"/>
          </a:p>
          <a:p>
            <a:pPr lvl="1"/>
            <a:r>
              <a:rPr lang="en-US" b="1" dirty="0" smtClean="0"/>
              <a:t>Scope</a:t>
            </a:r>
            <a:r>
              <a:rPr lang="en-US" dirty="0" smtClean="0"/>
              <a:t> </a:t>
            </a:r>
            <a:r>
              <a:rPr lang="en-US" dirty="0"/>
              <a:t>- area in which a variable can be seen (more later)</a:t>
            </a:r>
            <a:br>
              <a:rPr lang="en-US" dirty="0"/>
            </a:br>
            <a:endParaRPr lang="en-US" dirty="0"/>
          </a:p>
          <a:p>
            <a:r>
              <a:rPr lang="en-US" b="1" dirty="0"/>
              <a:t>Watch</a:t>
            </a:r>
            <a:r>
              <a:rPr lang="en-US" dirty="0"/>
              <a:t> (1 - 4</a:t>
            </a:r>
            <a:r>
              <a:rPr lang="en-US" dirty="0" smtClean="0"/>
              <a:t>)</a:t>
            </a:r>
          </a:p>
          <a:p>
            <a:pPr lvl="1"/>
            <a:r>
              <a:rPr lang="en-US" dirty="0"/>
              <a:t>F</a:t>
            </a:r>
            <a:r>
              <a:rPr lang="en-US" dirty="0" smtClean="0"/>
              <a:t>or </a:t>
            </a:r>
            <a:r>
              <a:rPr lang="en-US" dirty="0"/>
              <a:t>programmer to examine variables of their choice</a:t>
            </a:r>
          </a:p>
          <a:p>
            <a:endParaRPr lang="en-US" dirty="0"/>
          </a:p>
        </p:txBody>
      </p:sp>
      <p:pic>
        <p:nvPicPr>
          <p:cNvPr id="615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476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11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476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57175" cy="28575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137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2476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476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6145" name="Picture 1389"/>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47650" cy="28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322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5.1.1 Namespaces and I/O Streams</a:t>
            </a:r>
            <a:endParaRPr lang="en-US" dirty="0"/>
          </a:p>
        </p:txBody>
      </p:sp>
      <p:sp>
        <p:nvSpPr>
          <p:cNvPr id="3" name="Content Placeholder 2"/>
          <p:cNvSpPr>
            <a:spLocks noGrp="1"/>
          </p:cNvSpPr>
          <p:nvPr>
            <p:ph idx="1"/>
          </p:nvPr>
        </p:nvSpPr>
        <p:spPr/>
        <p:txBody>
          <a:bodyPr>
            <a:normAutofit fontScale="85000" lnSpcReduction="20000"/>
          </a:bodyPr>
          <a:lstStyle/>
          <a:p>
            <a:r>
              <a:rPr lang="en-US" sz="3800" dirty="0"/>
              <a:t>Three </a:t>
            </a:r>
            <a:r>
              <a:rPr lang="en-US" sz="3800" dirty="0" smtClean="0"/>
              <a:t>options </a:t>
            </a:r>
            <a:r>
              <a:rPr lang="en-US" sz="3800" dirty="0"/>
              <a:t>for accessing individual components of the header </a:t>
            </a:r>
            <a:r>
              <a:rPr lang="en-US" sz="3800" dirty="0" smtClean="0"/>
              <a:t>file</a:t>
            </a:r>
          </a:p>
          <a:p>
            <a:endParaRPr lang="en-US" sz="3000" dirty="0">
              <a:latin typeface="Courier New" panose="02070309020205020404" pitchFamily="49" charset="0"/>
              <a:cs typeface="Courier New" panose="02070309020205020404" pitchFamily="49" charset="0"/>
            </a:endParaRPr>
          </a:p>
          <a:p>
            <a:pPr marL="457200" lvl="1" indent="0">
              <a:spcBef>
                <a:spcPts val="0"/>
              </a:spcBef>
              <a:spcAft>
                <a:spcPts val="0"/>
              </a:spcAft>
              <a:buNone/>
            </a:pPr>
            <a:r>
              <a:rPr lang="en-US" sz="31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#include </a:t>
            </a:r>
            <a:r>
              <a:rPr lang="en-US" sz="31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&lt;iostream&gt;</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endParaRPr lang="en-US" sz="31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31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a:t>
            </a:r>
            <a:r>
              <a:rPr lang="en-US" sz="31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Method 1</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31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using</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1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namespace</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std</a:t>
            </a:r>
            <a:r>
              <a:rPr lang="en-US" sz="31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100" dirty="0" smtClean="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31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100" dirty="0" smtClean="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31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 </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&lt;&lt; </a:t>
            </a:r>
            <a:r>
              <a:rPr lang="en-US" sz="31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"Hello World"</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31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Method 2</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std::cout &lt;&lt; </a:t>
            </a:r>
            <a:r>
              <a:rPr lang="en-US" sz="31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"Hello World"</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31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Method </a:t>
            </a:r>
            <a:r>
              <a:rPr lang="en-US" sz="31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3 – Preferred Method</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31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using</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std::cout;</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buNone/>
            </a:pP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 &lt;&lt; </a:t>
            </a:r>
            <a:r>
              <a:rPr lang="en-US" sz="31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"Hello World"</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1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67764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5.5.4 Watches – </a:t>
            </a:r>
            <a:r>
              <a:rPr lang="en-US" dirty="0" smtClean="0"/>
              <a:t>Example</a:t>
            </a:r>
            <a:endParaRPr lang="en-US" dirty="0"/>
          </a:p>
        </p:txBody>
      </p:sp>
      <p:sp>
        <p:nvSpPr>
          <p:cNvPr id="4" name="Content Placeholder 3"/>
          <p:cNvSpPr>
            <a:spLocks noGrp="1"/>
          </p:cNvSpPr>
          <p:nvPr>
            <p:ph sz="half" idx="13"/>
          </p:nvPr>
        </p:nvSpPr>
        <p:spPr>
          <a:xfrm>
            <a:off x="83975" y="1233745"/>
            <a:ext cx="12036489" cy="1173554"/>
          </a:xfrm>
        </p:spPr>
        <p:txBody>
          <a:bodyPr/>
          <a:lstStyle/>
          <a:p>
            <a:r>
              <a:rPr lang="en-US" dirty="0"/>
              <a:t>Hovering over a variable while debugging also displays a popup window containing variable’s name and value</a:t>
            </a:r>
          </a:p>
        </p:txBody>
      </p:sp>
      <p:pic>
        <p:nvPicPr>
          <p:cNvPr id="5" name="Content Placeholder 4"/>
          <p:cNvPicPr>
            <a:picLocks noGrp="1" noChangeAspect="1"/>
          </p:cNvPicPr>
          <p:nvPr>
            <p:ph sz="half" idx="14"/>
          </p:nvPr>
        </p:nvPicPr>
        <p:blipFill>
          <a:blip r:embed="rId3">
            <a:extLst>
              <a:ext uri="{28A0092B-C50C-407E-A947-70E740481C1C}">
                <a14:useLocalDpi xmlns:a14="http://schemas.microsoft.com/office/drawing/2010/main" val="0"/>
              </a:ext>
            </a:extLst>
          </a:blip>
          <a:stretch>
            <a:fillRect/>
          </a:stretch>
        </p:blipFill>
        <p:spPr>
          <a:xfrm>
            <a:off x="3546856" y="2244725"/>
            <a:ext cx="5110988" cy="3932238"/>
          </a:xfrm>
        </p:spPr>
      </p:pic>
    </p:spTree>
    <p:extLst>
      <p:ext uri="{BB962C8B-B14F-4D97-AF65-F5344CB8AC3E}">
        <p14:creationId xmlns:p14="http://schemas.microsoft.com/office/powerpoint/2010/main" val="39228209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5.7 C The Differences</a:t>
            </a:r>
            <a:endParaRPr lang="en-US" dirty="0"/>
          </a:p>
        </p:txBody>
      </p:sp>
      <p:sp>
        <p:nvSpPr>
          <p:cNvPr id="3" name="Content Placeholder 2"/>
          <p:cNvSpPr>
            <a:spLocks noGrp="1"/>
          </p:cNvSpPr>
          <p:nvPr>
            <p:ph idx="1"/>
          </p:nvPr>
        </p:nvSpPr>
        <p:spPr/>
        <p:txBody>
          <a:bodyPr/>
          <a:lstStyle/>
          <a:p>
            <a:r>
              <a:rPr lang="en-US" dirty="0" smtClean="0"/>
              <a:t>An Entire </a:t>
            </a:r>
            <a:r>
              <a:rPr lang="en-US" dirty="0"/>
              <a:t>chapter could be devoted to the differences in I/O routines between C and C</a:t>
            </a:r>
            <a:r>
              <a:rPr lang="en-US" dirty="0" smtClean="0"/>
              <a:t>++</a:t>
            </a:r>
          </a:p>
          <a:p>
            <a:endParaRPr lang="en-US" dirty="0"/>
          </a:p>
          <a:p>
            <a:r>
              <a:rPr lang="en-US" dirty="0" smtClean="0"/>
              <a:t>Doesn’t </a:t>
            </a:r>
            <a:r>
              <a:rPr lang="en-US" dirty="0"/>
              <a:t>perform I/O same way as C++</a:t>
            </a:r>
          </a:p>
          <a:p>
            <a:endParaRPr lang="en-US" dirty="0" smtClean="0"/>
          </a:p>
          <a:p>
            <a:r>
              <a:rPr lang="en-US" dirty="0" smtClean="0"/>
              <a:t>Does </a:t>
            </a:r>
            <a:r>
              <a:rPr lang="en-US" dirty="0"/>
              <a:t>not include </a:t>
            </a:r>
            <a:r>
              <a:rPr lang="en-US" b="1" dirty="0">
                <a:latin typeface="Courier New" panose="02070309020205020404" pitchFamily="49" charset="0"/>
                <a:cs typeface="Courier New" panose="02070309020205020404" pitchFamily="49" charset="0"/>
              </a:rPr>
              <a:t>cin</a:t>
            </a:r>
            <a:r>
              <a:rPr lang="en-US" dirty="0"/>
              <a:t>, </a:t>
            </a:r>
            <a:r>
              <a:rPr lang="en-US" b="1" dirty="0">
                <a:latin typeface="Courier New" panose="02070309020205020404" pitchFamily="49" charset="0"/>
                <a:cs typeface="Courier New" panose="02070309020205020404" pitchFamily="49" charset="0"/>
              </a:rPr>
              <a:t>cout</a:t>
            </a:r>
            <a:r>
              <a:rPr lang="en-US" dirty="0"/>
              <a:t> or </a:t>
            </a:r>
            <a:r>
              <a:rPr lang="en-US" b="1" dirty="0">
                <a:latin typeface="Courier New" panose="02070309020205020404" pitchFamily="49" charset="0"/>
                <a:cs typeface="Courier New" panose="02070309020205020404" pitchFamily="49" charset="0"/>
              </a:rPr>
              <a:t>namespace</a:t>
            </a:r>
            <a:r>
              <a:rPr lang="en-US" dirty="0"/>
              <a:t> </a:t>
            </a:r>
          </a:p>
          <a:p>
            <a:endParaRPr lang="en-US" dirty="0" smtClean="0"/>
          </a:p>
          <a:p>
            <a:r>
              <a:rPr lang="en-US" dirty="0" smtClean="0"/>
              <a:t>All </a:t>
            </a:r>
            <a:r>
              <a:rPr lang="en-US" dirty="0"/>
              <a:t>I/O done using functions</a:t>
            </a:r>
          </a:p>
          <a:p>
            <a:endParaRPr lang="en-US" dirty="0"/>
          </a:p>
        </p:txBody>
      </p:sp>
    </p:spTree>
    <p:extLst>
      <p:ext uri="{BB962C8B-B14F-4D97-AF65-F5344CB8AC3E}">
        <p14:creationId xmlns:p14="http://schemas.microsoft.com/office/powerpoint/2010/main" val="39876460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5.7 C The </a:t>
            </a:r>
            <a:r>
              <a:rPr lang="en-US" dirty="0" smtClean="0">
                <a:solidFill>
                  <a:srgbClr val="0070C0"/>
                </a:solidFill>
              </a:rPr>
              <a:t>Differences – </a:t>
            </a:r>
            <a:r>
              <a:rPr lang="en-US" dirty="0" smtClean="0">
                <a:solidFill>
                  <a:srgbClr val="0070C0"/>
                </a:solidFill>
                <a:latin typeface="Courier New" panose="02070309020205020404" pitchFamily="49" charset="0"/>
                <a:cs typeface="Courier New" panose="02070309020205020404" pitchFamily="49" charset="0"/>
              </a:rPr>
              <a:t>printf</a:t>
            </a:r>
            <a:r>
              <a:rPr lang="en-US" dirty="0" smtClean="0">
                <a:solidFill>
                  <a:srgbClr val="0070C0"/>
                </a:solidFill>
              </a:rPr>
              <a:t> Function</a:t>
            </a:r>
            <a:endParaRPr lang="en-US" dirty="0"/>
          </a:p>
        </p:txBody>
      </p:sp>
      <p:sp>
        <p:nvSpPr>
          <p:cNvPr id="4" name="Content Placeholder 3"/>
          <p:cNvSpPr>
            <a:spLocks noGrp="1"/>
          </p:cNvSpPr>
          <p:nvPr>
            <p:ph sz="half" idx="13"/>
          </p:nvPr>
        </p:nvSpPr>
        <p:spPr/>
        <p:txBody>
          <a:bodyPr>
            <a:normAutofit lnSpcReduction="10000"/>
          </a:bodyPr>
          <a:lstStyle/>
          <a:p>
            <a:r>
              <a:rPr lang="en-US" b="1" dirty="0">
                <a:latin typeface="Courier New" panose="02070309020205020404" pitchFamily="49" charset="0"/>
                <a:cs typeface="Courier New" panose="02070309020205020404" pitchFamily="49" charset="0"/>
              </a:rPr>
              <a:t>printf</a:t>
            </a:r>
            <a:r>
              <a:rPr lang="en-US" b="1" dirty="0"/>
              <a:t> </a:t>
            </a:r>
            <a:r>
              <a:rPr lang="en-US" b="1" dirty="0" smtClean="0"/>
              <a:t>function</a:t>
            </a:r>
            <a:endParaRPr lang="en-US" dirty="0" smtClean="0"/>
          </a:p>
          <a:p>
            <a:pPr lvl="1"/>
            <a:r>
              <a:rPr lang="en-US" dirty="0" smtClean="0"/>
              <a:t>For </a:t>
            </a:r>
            <a:r>
              <a:rPr lang="en-US" b="1" u="sng" dirty="0"/>
              <a:t>print</a:t>
            </a:r>
            <a:r>
              <a:rPr lang="en-US" dirty="0"/>
              <a:t>ing </a:t>
            </a:r>
            <a:r>
              <a:rPr lang="en-US" b="1" u="sng" dirty="0"/>
              <a:t>f</a:t>
            </a:r>
            <a:r>
              <a:rPr lang="en-US" dirty="0"/>
              <a:t>ormatted output to the screen</a:t>
            </a:r>
          </a:p>
          <a:p>
            <a:pPr marL="0" indent="0">
              <a:buNone/>
            </a:pPr>
            <a:r>
              <a:rPr lang="en-US" dirty="0" smtClean="0"/>
              <a:t>	</a:t>
            </a:r>
            <a:r>
              <a:rPr lang="en-US" sz="2800" dirty="0" smtClean="0">
                <a:solidFill>
                  <a:schemeClr val="tx1"/>
                </a:solidFill>
                <a:latin typeface="Courier New" panose="02070309020205020404" pitchFamily="49" charset="0"/>
                <a:cs typeface="Courier New" panose="02070309020205020404" pitchFamily="49" charset="0"/>
              </a:rPr>
              <a:t>printf(</a:t>
            </a:r>
            <a:r>
              <a:rPr lang="en-US" sz="2800" dirty="0" smtClean="0">
                <a:latin typeface="Courier New" panose="02070309020205020404" pitchFamily="49" charset="0"/>
                <a:cs typeface="Courier New" panose="02070309020205020404" pitchFamily="49" charset="0"/>
              </a:rPr>
              <a:t> </a:t>
            </a:r>
            <a:r>
              <a:rPr lang="en-US" sz="2800" dirty="0" smtClean="0">
                <a:solidFill>
                  <a:srgbClr val="A31515"/>
                </a:solidFill>
                <a:latin typeface="Courier New" panose="02070309020205020404" pitchFamily="49" charset="0"/>
                <a:ea typeface="Times New Roman" panose="02020603050405020304" pitchFamily="18" charset="0"/>
              </a:rPr>
              <a:t>"</a:t>
            </a:r>
            <a:r>
              <a:rPr lang="en-US" sz="2800" dirty="0">
                <a:solidFill>
                  <a:srgbClr val="A31515"/>
                </a:solidFill>
                <a:latin typeface="Courier New" panose="02070309020205020404" pitchFamily="49" charset="0"/>
                <a:ea typeface="Times New Roman" panose="02020603050405020304" pitchFamily="18" charset="0"/>
              </a:rPr>
              <a:t>Hello World"</a:t>
            </a:r>
            <a:r>
              <a:rPr lang="en-US" sz="2800" dirty="0" smtClean="0">
                <a:latin typeface="Courier New" panose="02070309020205020404" pitchFamily="49" charset="0"/>
                <a:cs typeface="Courier New" panose="02070309020205020404" pitchFamily="49" charset="0"/>
              </a:rPr>
              <a:t> </a:t>
            </a:r>
            <a:r>
              <a:rPr lang="en-US" sz="2800" dirty="0">
                <a:solidFill>
                  <a:schemeClr val="tx1"/>
                </a:solidFill>
                <a:latin typeface="Courier New" panose="02070309020205020404" pitchFamily="49" charset="0"/>
                <a:cs typeface="Courier New" panose="02070309020205020404" pitchFamily="49" charset="0"/>
              </a:rPr>
              <a:t>);</a:t>
            </a:r>
          </a:p>
          <a:p>
            <a:pPr lvl="1"/>
            <a:r>
              <a:rPr lang="en-US" dirty="0"/>
              <a:t>Supports use of format specifiers to determine the type of the data print</a:t>
            </a:r>
          </a:p>
        </p:txBody>
      </p:sp>
      <p:graphicFrame>
        <p:nvGraphicFramePr>
          <p:cNvPr id="6" name="Content Placeholder 5"/>
          <p:cNvGraphicFramePr>
            <a:graphicFrameLocks noGrp="1"/>
          </p:cNvGraphicFramePr>
          <p:nvPr>
            <p:ph sz="half" idx="14"/>
            <p:extLst>
              <p:ext uri="{D42A27DB-BD31-4B8C-83A1-F6EECF244321}">
                <p14:modId xmlns:p14="http://schemas.microsoft.com/office/powerpoint/2010/main" val="4058222272"/>
              </p:ext>
            </p:extLst>
          </p:nvPr>
        </p:nvGraphicFramePr>
        <p:xfrm>
          <a:off x="2864497" y="3676257"/>
          <a:ext cx="6419463" cy="2696550"/>
        </p:xfrm>
        <a:graphic>
          <a:graphicData uri="http://schemas.openxmlformats.org/drawingml/2006/table">
            <a:tbl>
              <a:tblPr firstRow="1" firstCol="1" lastRow="1" lastCol="1" bandRow="1" bandCol="1"/>
              <a:tblGrid>
                <a:gridCol w="1731091">
                  <a:extLst>
                    <a:ext uri="{9D8B030D-6E8A-4147-A177-3AD203B41FA5}">
                      <a16:colId xmlns:a16="http://schemas.microsoft.com/office/drawing/2014/main" val="2000025147"/>
                    </a:ext>
                  </a:extLst>
                </a:gridCol>
                <a:gridCol w="2344186">
                  <a:extLst>
                    <a:ext uri="{9D8B030D-6E8A-4147-A177-3AD203B41FA5}">
                      <a16:colId xmlns:a16="http://schemas.microsoft.com/office/drawing/2014/main" val="3423476656"/>
                    </a:ext>
                  </a:extLst>
                </a:gridCol>
                <a:gridCol w="2344186">
                  <a:extLst>
                    <a:ext uri="{9D8B030D-6E8A-4147-A177-3AD203B41FA5}">
                      <a16:colId xmlns:a16="http://schemas.microsoft.com/office/drawing/2014/main" val="3168862959"/>
                    </a:ext>
                  </a:extLst>
                </a:gridCol>
              </a:tblGrid>
              <a:tr h="449425">
                <a:tc>
                  <a:txBody>
                    <a:bodyPr/>
                    <a:lstStyle/>
                    <a:p>
                      <a:pPr marL="0" marR="0" algn="ctr">
                        <a:spcBef>
                          <a:spcPts val="0"/>
                        </a:spcBef>
                        <a:spcAft>
                          <a:spcPts val="0"/>
                        </a:spcAft>
                      </a:pPr>
                      <a:r>
                        <a:rPr lang="en-US" sz="2400" b="1">
                          <a:solidFill>
                            <a:srgbClr val="FFFFFF"/>
                          </a:solidFill>
                          <a:effectLst/>
                          <a:latin typeface="Times New Roman" panose="02020603050405020304" pitchFamily="18" charset="0"/>
                          <a:ea typeface="Times New Roman" panose="02020603050405020304" pitchFamily="18" charset="0"/>
                        </a:rPr>
                        <a:t>Data Type</a:t>
                      </a:r>
                      <a:endParaRPr lang="en-US" sz="2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2400" b="1">
                          <a:solidFill>
                            <a:srgbClr val="FFFFFF"/>
                          </a:solidFill>
                          <a:effectLst/>
                          <a:latin typeface="Times New Roman" panose="02020603050405020304" pitchFamily="18" charset="0"/>
                          <a:ea typeface="Times New Roman" panose="02020603050405020304" pitchFamily="18" charset="0"/>
                        </a:rPr>
                        <a:t>Format Specifier</a:t>
                      </a:r>
                      <a:endParaRPr lang="en-US" sz="2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2400" b="1">
                          <a:solidFill>
                            <a:srgbClr val="FFFFFF"/>
                          </a:solidFill>
                          <a:effectLst/>
                          <a:latin typeface="Times New Roman" panose="02020603050405020304" pitchFamily="18" charset="0"/>
                          <a:ea typeface="Times New Roman" panose="02020603050405020304" pitchFamily="18" charset="0"/>
                        </a:rPr>
                        <a:t>Example</a:t>
                      </a:r>
                      <a:endParaRPr lang="en-US" sz="2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1488100184"/>
                  </a:ext>
                </a:extLst>
              </a:tr>
              <a:tr h="449425">
                <a:tc>
                  <a:txBody>
                    <a:bodyPr/>
                    <a:lstStyle/>
                    <a:p>
                      <a:pPr marL="0" marR="0" algn="l">
                        <a:spcBef>
                          <a:spcPts val="0"/>
                        </a:spcBef>
                        <a:spcAft>
                          <a:spcPts val="0"/>
                        </a:spcAft>
                      </a:pPr>
                      <a:r>
                        <a:rPr lang="en-US" sz="2000">
                          <a:effectLst/>
                          <a:latin typeface="Courier New" panose="02070309020205020404" pitchFamily="49" charset="0"/>
                          <a:ea typeface="Times New Roman" panose="02020603050405020304" pitchFamily="18" charset="0"/>
                        </a:rPr>
                        <a:t>int</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000" dirty="0">
                          <a:effectLst/>
                          <a:latin typeface="Courier New" panose="02070309020205020404" pitchFamily="49" charset="0"/>
                          <a:ea typeface="Times New Roman" panose="02020603050405020304" pitchFamily="18" charset="0"/>
                        </a:rPr>
                        <a:t>%d or %</a:t>
                      </a:r>
                      <a:r>
                        <a:rPr lang="en-US" sz="2000" dirty="0" err="1">
                          <a:effectLst/>
                          <a:latin typeface="Courier New" panose="02070309020205020404" pitchFamily="49" charset="0"/>
                          <a:ea typeface="Times New Roman" panose="02020603050405020304" pitchFamily="18" charset="0"/>
                        </a:rPr>
                        <a:t>i</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123</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2782983001"/>
                  </a:ext>
                </a:extLst>
              </a:tr>
              <a:tr h="449425">
                <a:tc>
                  <a:txBody>
                    <a:bodyPr/>
                    <a:lstStyle/>
                    <a:p>
                      <a:pPr marL="0" marR="0" algn="l">
                        <a:spcBef>
                          <a:spcPts val="0"/>
                        </a:spcBef>
                        <a:spcAft>
                          <a:spcPts val="0"/>
                        </a:spcAft>
                      </a:pPr>
                      <a:r>
                        <a:rPr lang="en-US" sz="2000">
                          <a:effectLst/>
                          <a:latin typeface="Courier New" panose="02070309020205020404" pitchFamily="49" charset="0"/>
                          <a:ea typeface="Times New Roman" panose="02020603050405020304" pitchFamily="18" charset="0"/>
                        </a:rPr>
                        <a:t>float</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lgn="l">
                        <a:spcBef>
                          <a:spcPts val="0"/>
                        </a:spcBef>
                        <a:spcAft>
                          <a:spcPts val="0"/>
                        </a:spcAft>
                      </a:pPr>
                      <a:r>
                        <a:rPr lang="en-US" sz="2000">
                          <a:effectLst/>
                          <a:latin typeface="Courier New" panose="02070309020205020404" pitchFamily="49" charset="0"/>
                          <a:ea typeface="Times New Roman" panose="02020603050405020304" pitchFamily="18" charset="0"/>
                        </a:rPr>
                        <a:t>%f</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3.140000</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1107065071"/>
                  </a:ext>
                </a:extLst>
              </a:tr>
              <a:tr h="449425">
                <a:tc>
                  <a:txBody>
                    <a:bodyPr/>
                    <a:lstStyle/>
                    <a:p>
                      <a:pPr marL="0" marR="0" algn="l">
                        <a:spcBef>
                          <a:spcPts val="0"/>
                        </a:spcBef>
                        <a:spcAft>
                          <a:spcPts val="0"/>
                        </a:spcAft>
                      </a:pPr>
                      <a:r>
                        <a:rPr lang="en-US" sz="2000">
                          <a:effectLst/>
                          <a:latin typeface="Courier New" panose="02070309020205020404" pitchFamily="49" charset="0"/>
                          <a:ea typeface="Times New Roman" panose="02020603050405020304" pitchFamily="18" charset="0"/>
                        </a:rPr>
                        <a:t>double</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000">
                          <a:effectLst/>
                          <a:latin typeface="Courier New" panose="02070309020205020404" pitchFamily="49" charset="0"/>
                          <a:ea typeface="Times New Roman" panose="02020603050405020304" pitchFamily="18" charset="0"/>
                        </a:rPr>
                        <a:t>%f or %lf</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12.4567878</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2444383082"/>
                  </a:ext>
                </a:extLst>
              </a:tr>
              <a:tr h="449425">
                <a:tc>
                  <a:txBody>
                    <a:bodyPr/>
                    <a:lstStyle/>
                    <a:p>
                      <a:pPr marL="0" marR="0" algn="l">
                        <a:spcBef>
                          <a:spcPts val="0"/>
                        </a:spcBef>
                        <a:spcAft>
                          <a:spcPts val="0"/>
                        </a:spcAft>
                      </a:pPr>
                      <a:r>
                        <a:rPr lang="en-US" sz="2000" dirty="0">
                          <a:effectLst/>
                          <a:latin typeface="Courier New" panose="02070309020205020404" pitchFamily="49" charset="0"/>
                          <a:ea typeface="Times New Roman" panose="02020603050405020304" pitchFamily="18" charset="0"/>
                        </a:rPr>
                        <a:t>char</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lgn="l">
                        <a:spcBef>
                          <a:spcPts val="0"/>
                        </a:spcBef>
                        <a:spcAft>
                          <a:spcPts val="0"/>
                        </a:spcAft>
                      </a:pPr>
                      <a:r>
                        <a:rPr lang="en-US" sz="2000">
                          <a:effectLst/>
                          <a:latin typeface="Courier New" panose="02070309020205020404" pitchFamily="49" charset="0"/>
                          <a:ea typeface="Times New Roman" panose="02020603050405020304" pitchFamily="18" charset="0"/>
                        </a:rPr>
                        <a:t>%c</a:t>
                      </a:r>
                      <a:endParaRPr lang="en-US" sz="3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A</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1504058333"/>
                  </a:ext>
                </a:extLst>
              </a:tr>
              <a:tr h="449425">
                <a:tc>
                  <a:txBody>
                    <a:bodyPr/>
                    <a:lstStyle/>
                    <a:p>
                      <a:pPr marL="0" marR="0" algn="l">
                        <a:spcBef>
                          <a:spcPts val="0"/>
                        </a:spcBef>
                        <a:spcAft>
                          <a:spcPts val="0"/>
                        </a:spcAft>
                      </a:pPr>
                      <a:r>
                        <a:rPr lang="en-US" sz="2400">
                          <a:effectLst/>
                          <a:latin typeface="Times New Roman" panose="02020603050405020304" pitchFamily="18" charset="0"/>
                          <a:ea typeface="Times New Roman" panose="02020603050405020304" pitchFamily="18" charset="0"/>
                        </a:rPr>
                        <a:t>String</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000" dirty="0">
                          <a:effectLst/>
                          <a:latin typeface="Courier New" panose="02070309020205020404" pitchFamily="49" charset="0"/>
                          <a:ea typeface="Times New Roman" panose="02020603050405020304" pitchFamily="18" charset="0"/>
                        </a:rPr>
                        <a:t>%s</a:t>
                      </a:r>
                      <a:endParaRPr lang="en-US" sz="3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tc>
                  <a:txBody>
                    <a:bodyPr/>
                    <a:lstStyle/>
                    <a:p>
                      <a:pPr marL="0" marR="0" algn="l">
                        <a:spcBef>
                          <a:spcPts val="0"/>
                        </a:spcBef>
                        <a:spcAft>
                          <a:spcPts val="0"/>
                        </a:spcAft>
                      </a:pPr>
                      <a:r>
                        <a:rPr lang="en-US" sz="2400" dirty="0">
                          <a:effectLst/>
                          <a:latin typeface="Times New Roman" panose="02020603050405020304" pitchFamily="18" charset="0"/>
                          <a:ea typeface="Times New Roman" panose="02020603050405020304" pitchFamily="18" charset="0"/>
                        </a:rPr>
                        <a:t>Hello</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1927654987"/>
                  </a:ext>
                </a:extLst>
              </a:tr>
            </a:tbl>
          </a:graphicData>
        </a:graphic>
      </p:graphicFrame>
    </p:spTree>
    <p:extLst>
      <p:ext uri="{BB962C8B-B14F-4D97-AF65-F5344CB8AC3E}">
        <p14:creationId xmlns:p14="http://schemas.microsoft.com/office/powerpoint/2010/main" val="32496727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5.7 C The Differences – </a:t>
            </a:r>
            <a:r>
              <a:rPr lang="en-US" dirty="0">
                <a:solidFill>
                  <a:srgbClr val="0070C0"/>
                </a:solidFill>
                <a:latin typeface="Courier New" panose="02070309020205020404" pitchFamily="49" charset="0"/>
                <a:cs typeface="Courier New" panose="02070309020205020404" pitchFamily="49" charset="0"/>
              </a:rPr>
              <a:t>printf</a:t>
            </a:r>
            <a:r>
              <a:rPr lang="en-US" dirty="0">
                <a:solidFill>
                  <a:srgbClr val="0070C0"/>
                </a:solidFill>
              </a:rPr>
              <a:t> </a:t>
            </a:r>
            <a:r>
              <a:rPr lang="en-US" dirty="0" smtClean="0">
                <a:solidFill>
                  <a:srgbClr val="0070C0"/>
                </a:solidFill>
              </a:rPr>
              <a:t>Function Syntax</a:t>
            </a:r>
            <a:endParaRPr lang="en-US" dirty="0"/>
          </a:p>
        </p:txBody>
      </p:sp>
      <p:sp>
        <p:nvSpPr>
          <p:cNvPr id="3" name="Content Placeholder 2"/>
          <p:cNvSpPr>
            <a:spLocks noGrp="1"/>
          </p:cNvSpPr>
          <p:nvPr>
            <p:ph idx="1"/>
          </p:nvPr>
        </p:nvSpPr>
        <p:spPr/>
        <p:txBody>
          <a:bodyPr/>
          <a:lstStyle/>
          <a:p>
            <a:pPr marL="457200" lvl="1" indent="0">
              <a:buNone/>
            </a:pPr>
            <a:r>
              <a:rPr lang="en-US" dirty="0">
                <a:latin typeface="Courier New" panose="02070309020205020404" pitchFamily="49" charset="0"/>
                <a:cs typeface="Courier New" panose="02070309020205020404" pitchFamily="49" charset="0"/>
              </a:rPr>
              <a:t>printf(&lt;</a:t>
            </a:r>
            <a:r>
              <a:rPr lang="en-US" dirty="0" err="1">
                <a:latin typeface="Courier New" panose="02070309020205020404" pitchFamily="49" charset="0"/>
                <a:cs typeface="Courier New" panose="02070309020205020404" pitchFamily="49" charset="0"/>
              </a:rPr>
              <a:t>format_string</a:t>
            </a:r>
            <a:r>
              <a:rPr lang="en-US" dirty="0">
                <a:latin typeface="Courier New" panose="02070309020205020404" pitchFamily="49" charset="0"/>
                <a:cs typeface="Courier New" panose="02070309020205020404" pitchFamily="49" charset="0"/>
              </a:rPr>
              <a:t>&gt;, &lt;</a:t>
            </a:r>
            <a:r>
              <a:rPr lang="en-US" dirty="0" err="1">
                <a:latin typeface="Courier New" panose="02070309020205020404" pitchFamily="49" charset="0"/>
                <a:cs typeface="Courier New" panose="02070309020205020404" pitchFamily="49" charset="0"/>
              </a:rPr>
              <a:t>arg_list</a:t>
            </a:r>
            <a:r>
              <a:rPr lang="en-US" dirty="0">
                <a:latin typeface="Courier New" panose="02070309020205020404" pitchFamily="49" charset="0"/>
                <a:cs typeface="Courier New" panose="02070309020205020404" pitchFamily="49" charset="0"/>
              </a:rPr>
              <a:t>&gt;);</a:t>
            </a:r>
            <a:r>
              <a:rPr lang="en-US" dirty="0"/>
              <a:t/>
            </a:r>
            <a:br>
              <a:rPr lang="en-US" dirty="0"/>
            </a:br>
            <a:endParaRPr lang="en-US" dirty="0"/>
          </a:p>
          <a:p>
            <a:r>
              <a:rPr lang="en-US" b="1" dirty="0">
                <a:latin typeface="Courier New" panose="02070309020205020404" pitchFamily="49" charset="0"/>
                <a:cs typeface="Courier New" panose="02070309020205020404" pitchFamily="49" charset="0"/>
              </a:rPr>
              <a:t>printf</a:t>
            </a:r>
            <a:r>
              <a:rPr lang="en-US" dirty="0"/>
              <a:t> function requires a formatting string</a:t>
            </a:r>
            <a:br>
              <a:rPr lang="en-US" dirty="0"/>
            </a:br>
            <a:endParaRPr lang="en-US" dirty="0"/>
          </a:p>
          <a:p>
            <a:r>
              <a:rPr lang="en-US" dirty="0"/>
              <a:t>If formatting string contains any format specifiers an argument list must be supplied</a:t>
            </a:r>
          </a:p>
          <a:p>
            <a:endParaRPr lang="en-US" dirty="0"/>
          </a:p>
          <a:p>
            <a:r>
              <a:rPr lang="en-US" dirty="0"/>
              <a:t>Must be matching argument for every format specifier in the format string</a:t>
            </a:r>
          </a:p>
          <a:p>
            <a:endParaRPr lang="en-US" dirty="0"/>
          </a:p>
        </p:txBody>
      </p:sp>
    </p:spTree>
    <p:extLst>
      <p:ext uri="{BB962C8B-B14F-4D97-AF65-F5344CB8AC3E}">
        <p14:creationId xmlns:p14="http://schemas.microsoft.com/office/powerpoint/2010/main" val="36321171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5.7 C The Differences – </a:t>
            </a:r>
            <a:r>
              <a:rPr lang="en-US" dirty="0">
                <a:solidFill>
                  <a:srgbClr val="0070C0"/>
                </a:solidFill>
                <a:latin typeface="Courier New" panose="02070309020205020404" pitchFamily="49" charset="0"/>
                <a:cs typeface="Courier New" panose="02070309020205020404" pitchFamily="49" charset="0"/>
              </a:rPr>
              <a:t>printf</a:t>
            </a:r>
            <a:r>
              <a:rPr lang="en-US" dirty="0">
                <a:solidFill>
                  <a:srgbClr val="0070C0"/>
                </a:solidFill>
              </a:rPr>
              <a:t> </a:t>
            </a:r>
            <a:r>
              <a:rPr lang="en-US" dirty="0" smtClean="0">
                <a:solidFill>
                  <a:srgbClr val="0070C0"/>
                </a:solidFill>
              </a:rPr>
              <a:t>Function Example</a:t>
            </a:r>
            <a:endParaRPr lang="en-US" dirty="0"/>
          </a:p>
        </p:txBody>
      </p:sp>
      <p:sp>
        <p:nvSpPr>
          <p:cNvPr id="9" name="Content Placeholder 8"/>
          <p:cNvSpPr>
            <a:spLocks noGrp="1"/>
          </p:cNvSpPr>
          <p:nvPr>
            <p:ph sz="half" idx="13"/>
          </p:nvPr>
        </p:nvSpPr>
        <p:spPr>
          <a:xfrm>
            <a:off x="83975" y="1233745"/>
            <a:ext cx="12036489" cy="1777310"/>
          </a:xfrm>
        </p:spPr>
        <p:txBody>
          <a:bodyPr>
            <a:normAutofit lnSpcReduction="10000"/>
          </a:bodyPr>
          <a:lstStyle/>
          <a:p>
            <a:pPr marL="0" marR="0" indent="0">
              <a:spcBef>
                <a:spcPts val="0"/>
              </a:spcBef>
              <a:spcAft>
                <a:spcPts val="0"/>
              </a:spcAft>
              <a:buNone/>
            </a:pPr>
            <a:r>
              <a:rPr lang="en-US" sz="24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4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int_exp</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99;</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printf( </a:t>
            </a:r>
            <a:r>
              <a:rPr lang="en-US" sz="24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"%d"</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int_exp</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latin typeface="Courier New" panose="02070309020205020404" pitchFamily="49" charset="0"/>
                <a:ea typeface="Times New Roman" panose="02020603050405020304" pitchFamily="18" charset="0"/>
                <a:cs typeface="Courier New" panose="02070309020205020404" pitchFamily="49" charset="0"/>
              </a:rPr>
              <a:t> </a:t>
            </a:r>
          </a:p>
          <a:p>
            <a:pPr marL="0" marR="0" indent="0">
              <a:spcBef>
                <a:spcPts val="0"/>
              </a:spcBef>
              <a:spcAft>
                <a:spcPts val="0"/>
              </a:spcAft>
              <a:buNone/>
            </a:pPr>
            <a:r>
              <a:rPr lang="en-US" sz="24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Output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99</a:t>
            </a:r>
            <a:endParaRPr lang="en-US" sz="2400" dirty="0">
              <a:solidFill>
                <a:schemeClr val="tx1"/>
              </a:solidFill>
              <a:latin typeface="Courier New" panose="02070309020205020404" pitchFamily="49" charset="0"/>
              <a:cs typeface="Courier New" panose="02070309020205020404" pitchFamily="49" charset="0"/>
            </a:endParaRPr>
          </a:p>
        </p:txBody>
      </p:sp>
      <p:sp>
        <p:nvSpPr>
          <p:cNvPr id="10" name="Content Placeholder 9"/>
          <p:cNvSpPr>
            <a:spLocks noGrp="1"/>
          </p:cNvSpPr>
          <p:nvPr>
            <p:ph sz="half" idx="14"/>
          </p:nvPr>
        </p:nvSpPr>
        <p:spPr>
          <a:xfrm>
            <a:off x="83975" y="3011055"/>
            <a:ext cx="12036489" cy="2927926"/>
          </a:xfrm>
        </p:spPr>
        <p:txBody>
          <a:bodyPr>
            <a:noAutofit/>
          </a:bodyPr>
          <a:lstStyle/>
          <a:p>
            <a:pPr marL="0" marR="0" indent="0">
              <a:spcBef>
                <a:spcPts val="0"/>
              </a:spcBef>
              <a:spcAft>
                <a:spcPts val="0"/>
              </a:spcAft>
              <a:buNone/>
            </a:pP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grade = </a:t>
            </a:r>
            <a:r>
              <a:rPr lang="en-US" sz="24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'B'</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class_avg</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88.5;</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printf( </a:t>
            </a:r>
            <a:r>
              <a:rPr lang="en-US" sz="24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"Your average is: %f\</a:t>
            </a:r>
            <a:r>
              <a:rPr lang="en-US" sz="2400" dirty="0" err="1">
                <a:solidFill>
                  <a:srgbClr val="A31515"/>
                </a:solidFill>
                <a:latin typeface="Courier New" panose="02070309020205020404" pitchFamily="49" charset="0"/>
                <a:ea typeface="Times New Roman" panose="02020603050405020304" pitchFamily="18" charset="0"/>
                <a:cs typeface="Courier New" panose="02070309020205020404" pitchFamily="49" charset="0"/>
              </a:rPr>
              <a:t>nYour</a:t>
            </a:r>
            <a:r>
              <a:rPr lang="en-US" sz="24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 grade is: %c"</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class_avg</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grade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Output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Your average is: 88.500000</a:t>
            </a:r>
          </a:p>
          <a:p>
            <a:pPr marL="0" indent="0">
              <a:buNone/>
            </a:pP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Your grade is: B</a:t>
            </a:r>
            <a:endParaRPr lang="en-US" sz="2400" dirty="0">
              <a:solidFill>
                <a:schemeClr val="tx1"/>
              </a:solidFill>
              <a:latin typeface="Courier New" panose="02070309020205020404" pitchFamily="49" charset="0"/>
              <a:cs typeface="Courier New" panose="02070309020205020404" pitchFamily="49" charset="0"/>
            </a:endParaRPr>
          </a:p>
        </p:txBody>
      </p:sp>
      <p:sp>
        <p:nvSpPr>
          <p:cNvPr id="12" name="Rectangle 11"/>
          <p:cNvSpPr/>
          <p:nvPr/>
        </p:nvSpPr>
        <p:spPr>
          <a:xfrm>
            <a:off x="3123679" y="5677371"/>
            <a:ext cx="5957080" cy="523220"/>
          </a:xfrm>
          <a:prstGeom prst="rect">
            <a:avLst/>
          </a:prstGeom>
        </p:spPr>
        <p:txBody>
          <a:bodyPr wrap="none">
            <a:spAutoFit/>
          </a:bodyPr>
          <a:lstStyle/>
          <a:p>
            <a:pPr lvl="0" fontAlgn="base">
              <a:spcBef>
                <a:spcPct val="20000"/>
              </a:spcBef>
              <a:spcAft>
                <a:spcPct val="0"/>
              </a:spcAft>
            </a:pPr>
            <a:r>
              <a:rPr lang="en-US" altLang="en-US" sz="2800" kern="0" dirty="0">
                <a:solidFill>
                  <a:srgbClr val="007A77"/>
                </a:solidFill>
                <a:latin typeface="Arial"/>
              </a:rPr>
              <a:t>Do NOT mix C and C++ I/O routines</a:t>
            </a:r>
          </a:p>
        </p:txBody>
      </p:sp>
    </p:spTree>
    <p:extLst>
      <p:ext uri="{BB962C8B-B14F-4D97-AF65-F5344CB8AC3E}">
        <p14:creationId xmlns:p14="http://schemas.microsoft.com/office/powerpoint/2010/main" val="224739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5.7 C The Differences – </a:t>
            </a:r>
            <a:r>
              <a:rPr lang="en-US" dirty="0">
                <a:solidFill>
                  <a:srgbClr val="0070C0"/>
                </a:solidFill>
                <a:latin typeface="Courier New" panose="02070309020205020404" pitchFamily="49" charset="0"/>
                <a:cs typeface="Courier New" panose="02070309020205020404" pitchFamily="49" charset="0"/>
              </a:rPr>
              <a:t>printf</a:t>
            </a:r>
            <a:r>
              <a:rPr lang="en-US" dirty="0">
                <a:solidFill>
                  <a:srgbClr val="0070C0"/>
                </a:solidFill>
              </a:rPr>
              <a:t> </a:t>
            </a:r>
            <a:r>
              <a:rPr lang="en-US" dirty="0" smtClean="0">
                <a:solidFill>
                  <a:srgbClr val="0070C0"/>
                </a:solidFill>
              </a:rPr>
              <a:t>Statement Formatting</a:t>
            </a:r>
            <a:endParaRPr lang="en-US" dirty="0"/>
          </a:p>
        </p:txBody>
      </p:sp>
      <p:sp>
        <p:nvSpPr>
          <p:cNvPr id="3" name="Content Placeholder 2"/>
          <p:cNvSpPr>
            <a:spLocks noGrp="1"/>
          </p:cNvSpPr>
          <p:nvPr>
            <p:ph idx="1"/>
          </p:nvPr>
        </p:nvSpPr>
        <p:spPr/>
        <p:txBody>
          <a:bodyPr/>
          <a:lstStyle/>
          <a:p>
            <a:r>
              <a:rPr lang="en-US" dirty="0" smtClean="0"/>
              <a:t>No </a:t>
            </a:r>
            <a:r>
              <a:rPr lang="en-US" dirty="0"/>
              <a:t>member functions or manipulators needed</a:t>
            </a:r>
          </a:p>
          <a:p>
            <a:endParaRPr lang="en-US" dirty="0"/>
          </a:p>
          <a:p>
            <a:r>
              <a:rPr lang="en-US" dirty="0"/>
              <a:t>If used, width specifiers and alignment adjustments are placed directly into the formatting string of </a:t>
            </a:r>
            <a:r>
              <a:rPr lang="en-US" b="1" dirty="0">
                <a:latin typeface="Courier New" panose="02070309020205020404" pitchFamily="49" charset="0"/>
                <a:cs typeface="Courier New" panose="02070309020205020404" pitchFamily="49" charset="0"/>
              </a:rPr>
              <a:t>printf</a:t>
            </a:r>
          </a:p>
          <a:p>
            <a:endParaRPr lang="en-US" dirty="0"/>
          </a:p>
          <a:p>
            <a:r>
              <a:rPr lang="en-US" b="1" dirty="0" smtClean="0"/>
              <a:t>Width specifier</a:t>
            </a:r>
          </a:p>
          <a:p>
            <a:pPr lvl="1"/>
            <a:r>
              <a:rPr lang="en-US" dirty="0"/>
              <a:t>N</a:t>
            </a:r>
            <a:r>
              <a:rPr lang="en-US" dirty="0" smtClean="0"/>
              <a:t>umber </a:t>
            </a:r>
            <a:r>
              <a:rPr lang="en-US" dirty="0"/>
              <a:t>placed between the percent (</a:t>
            </a:r>
            <a:r>
              <a:rPr lang="en-US" b="1" dirty="0">
                <a:latin typeface="Courier New" panose="02070309020205020404" pitchFamily="49" charset="0"/>
                <a:cs typeface="Courier New" panose="02070309020205020404" pitchFamily="49" charset="0"/>
              </a:rPr>
              <a:t>%</a:t>
            </a:r>
            <a:r>
              <a:rPr lang="en-US" dirty="0"/>
              <a:t>) and the character representation of the data type</a:t>
            </a:r>
          </a:p>
          <a:p>
            <a:endParaRPr lang="en-US" dirty="0"/>
          </a:p>
        </p:txBody>
      </p:sp>
    </p:spTree>
    <p:extLst>
      <p:ext uri="{BB962C8B-B14F-4D97-AF65-F5344CB8AC3E}">
        <p14:creationId xmlns:p14="http://schemas.microsoft.com/office/powerpoint/2010/main" val="16276538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70C0"/>
                </a:solidFill>
              </a:rPr>
              <a:t>5.7 C The Differences </a:t>
            </a:r>
            <a:r>
              <a:rPr lang="en-US" dirty="0" smtClean="0">
                <a:solidFill>
                  <a:srgbClr val="0070C0"/>
                </a:solidFill>
              </a:rPr>
              <a:t>– Formatting Example</a:t>
            </a:r>
            <a:endParaRPr lang="en-US" dirty="0"/>
          </a:p>
        </p:txBody>
      </p:sp>
      <p:sp>
        <p:nvSpPr>
          <p:cNvPr id="3" name="Content Placeholder 2"/>
          <p:cNvSpPr>
            <a:spLocks noGrp="1"/>
          </p:cNvSpPr>
          <p:nvPr>
            <p:ph idx="1"/>
          </p:nvPr>
        </p:nvSpPr>
        <p:spPr/>
        <p:txBody>
          <a:bodyPr>
            <a:noAutofit/>
          </a:bodyPr>
          <a:lstStyle/>
          <a:p>
            <a:pPr marL="0" marR="0" indent="0">
              <a:spcBef>
                <a:spcPts val="0"/>
              </a:spcBef>
              <a:spcAft>
                <a:spcPts val="0"/>
              </a:spcAft>
              <a:buNone/>
            </a:pPr>
            <a:r>
              <a:rPr lang="en-US" sz="1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#include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&lt;</a:t>
            </a:r>
            <a:r>
              <a:rPr lang="en-US" sz="1800" dirty="0" err="1">
                <a:solidFill>
                  <a:srgbClr val="A31515"/>
                </a:solidFill>
                <a:latin typeface="Courier New" panose="02070309020205020404" pitchFamily="49" charset="0"/>
                <a:ea typeface="Times New Roman" panose="02020603050405020304" pitchFamily="18" charset="0"/>
                <a:cs typeface="Courier New" panose="02070309020205020404" pitchFamily="49" charset="0"/>
              </a:rPr>
              <a:t>stdio.h</a:t>
            </a:r>
            <a:r>
              <a:rPr lang="en-US" sz="1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&gt;</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Needed for printf</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main(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int_exp</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123;</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float_exp</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98.7653F;</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Print an integer with 5 total spaces, right aligned</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printf( </a:t>
            </a:r>
            <a:r>
              <a:rPr lang="en-US" sz="1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"%5d\n"</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int_exp</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Print a decimal with 6 total places including the </a:t>
            </a:r>
            <a:r>
              <a:rPr lang="en-US" sz="18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decimal </a:t>
            </a:r>
            <a:endParaRPr lang="en-US" sz="18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with two places to the right</a:t>
            </a:r>
            <a:endParaRPr lang="en-US" sz="18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printf( </a:t>
            </a:r>
            <a:r>
              <a:rPr lang="en-US" sz="1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"%6.2f\n"</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float_exp</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Print the string literal left justified with a total width of 25</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printf( </a:t>
            </a:r>
            <a:r>
              <a:rPr lang="en-US" sz="1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"%-25s\n"</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"Calvin"</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Print decimal with 4 spaces with 2 to the right of the decimal</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printf( </a:t>
            </a:r>
            <a:r>
              <a:rPr lang="en-US" sz="1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"%4.2f\n"</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.346 </a:t>
            </a:r>
            <a:r>
              <a:rPr lang="en-US" sz="1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marL="0" marR="0" indent="0">
              <a:spcBef>
                <a:spcPts val="0"/>
              </a:spcBef>
              <a:spcAft>
                <a:spcPts val="0"/>
              </a:spcAft>
              <a:buNone/>
            </a:pPr>
            <a:endPar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return</a:t>
            </a:r>
            <a:r>
              <a:rPr lang="en-US" sz="1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0;</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p:txBody>
      </p:sp>
      <p:sp>
        <p:nvSpPr>
          <p:cNvPr id="5" name="Rectangle 4"/>
          <p:cNvSpPr/>
          <p:nvPr/>
        </p:nvSpPr>
        <p:spPr>
          <a:xfrm>
            <a:off x="9947564" y="1378772"/>
            <a:ext cx="1736437" cy="1477328"/>
          </a:xfrm>
          <a:prstGeom prst="rect">
            <a:avLst/>
          </a:prstGeom>
        </p:spPr>
        <p:txBody>
          <a:bodyPr wrap="square">
            <a:spAutoFit/>
          </a:bodyPr>
          <a:lstStyle/>
          <a:p>
            <a:r>
              <a:rPr lang="en-US"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Output</a:t>
            </a:r>
            <a:endParaRPr lang="en-US" dirty="0">
              <a:latin typeface="Courier New" panose="02070309020205020404" pitchFamily="49" charset="0"/>
              <a:ea typeface="Times New Roman" panose="02020603050405020304" pitchFamily="18" charset="0"/>
              <a:cs typeface="Courier New" panose="02070309020205020404" pitchFamily="49" charset="0"/>
            </a:endParaRPr>
          </a:p>
          <a:p>
            <a:r>
              <a:rPr lang="en-US" dirty="0">
                <a:latin typeface="Courier New" panose="02070309020205020404" pitchFamily="49" charset="0"/>
                <a:ea typeface="Times New Roman" panose="02020603050405020304" pitchFamily="18" charset="0"/>
                <a:cs typeface="Courier New" panose="02070309020205020404" pitchFamily="49" charset="0"/>
              </a:rPr>
              <a:t>  123</a:t>
            </a:r>
          </a:p>
          <a:p>
            <a:r>
              <a:rPr lang="en-US" dirty="0">
                <a:latin typeface="Courier New" panose="02070309020205020404" pitchFamily="49" charset="0"/>
                <a:ea typeface="Times New Roman" panose="02020603050405020304" pitchFamily="18" charset="0"/>
                <a:cs typeface="Courier New" panose="02070309020205020404" pitchFamily="49" charset="0"/>
              </a:rPr>
              <a:t> 98.77</a:t>
            </a:r>
          </a:p>
          <a:p>
            <a:r>
              <a:rPr lang="en-US" dirty="0">
                <a:latin typeface="Courier New" panose="02070309020205020404" pitchFamily="49" charset="0"/>
                <a:ea typeface="Times New Roman" panose="02020603050405020304" pitchFamily="18" charset="0"/>
                <a:cs typeface="Courier New" panose="02070309020205020404" pitchFamily="49" charset="0"/>
              </a:rPr>
              <a:t>Calvin</a:t>
            </a:r>
          </a:p>
          <a:p>
            <a:r>
              <a:rPr lang="en-US" dirty="0">
                <a:latin typeface="Courier New" panose="02070309020205020404" pitchFamily="49" charset="0"/>
                <a:ea typeface="Times New Roman" panose="02020603050405020304" pitchFamily="18" charset="0"/>
                <a:cs typeface="Courier New" panose="02070309020205020404" pitchFamily="49" charset="0"/>
              </a:rPr>
              <a:t>0.35</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01683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5.7 C The Differences </a:t>
            </a:r>
            <a:r>
              <a:rPr lang="en-US" dirty="0" smtClean="0">
                <a:solidFill>
                  <a:srgbClr val="0070C0"/>
                </a:solidFill>
              </a:rPr>
              <a:t>– Flushing the Output Buffer</a:t>
            </a:r>
            <a:endParaRPr lang="en-US" dirty="0"/>
          </a:p>
        </p:txBody>
      </p:sp>
      <p:sp>
        <p:nvSpPr>
          <p:cNvPr id="4" name="Content Placeholder 3"/>
          <p:cNvSpPr>
            <a:spLocks noGrp="1"/>
          </p:cNvSpPr>
          <p:nvPr>
            <p:ph sz="half" idx="13"/>
          </p:nvPr>
        </p:nvSpPr>
        <p:spPr>
          <a:xfrm>
            <a:off x="83975" y="1233745"/>
            <a:ext cx="12036489" cy="1666474"/>
          </a:xfrm>
        </p:spPr>
        <p:txBody>
          <a:bodyPr>
            <a:normAutofit fontScale="92500" lnSpcReduction="20000"/>
          </a:bodyPr>
          <a:lstStyle/>
          <a:p>
            <a:r>
              <a:rPr lang="en-US" b="1" dirty="0" err="1">
                <a:latin typeface="Courier New" panose="02070309020205020404" pitchFamily="49" charset="0"/>
                <a:cs typeface="Courier New" panose="02070309020205020404" pitchFamily="49" charset="0"/>
              </a:rPr>
              <a:t>flushall</a:t>
            </a:r>
            <a:r>
              <a:rPr lang="en-US" dirty="0"/>
              <a:t> </a:t>
            </a:r>
            <a:r>
              <a:rPr lang="en-US" dirty="0" smtClean="0"/>
              <a:t>function</a:t>
            </a:r>
          </a:p>
          <a:p>
            <a:pPr lvl="1"/>
            <a:r>
              <a:rPr lang="en-US" dirty="0" smtClean="0"/>
              <a:t>Clears </a:t>
            </a:r>
            <a:r>
              <a:rPr lang="en-US" dirty="0"/>
              <a:t>all buffers including the output buffer</a:t>
            </a:r>
          </a:p>
          <a:p>
            <a:endParaRPr lang="en-US" dirty="0"/>
          </a:p>
          <a:p>
            <a:r>
              <a:rPr lang="en-US" dirty="0" smtClean="0"/>
              <a:t>Requires  </a:t>
            </a:r>
            <a:r>
              <a:rPr lang="en-US" b="1" dirty="0">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stdio.h</a:t>
            </a:r>
            <a:r>
              <a:rPr lang="en-US" b="1" dirty="0">
                <a:latin typeface="Courier New" panose="02070309020205020404" pitchFamily="49" charset="0"/>
                <a:cs typeface="Courier New" panose="02070309020205020404" pitchFamily="49" charset="0"/>
              </a:rPr>
              <a:t>&gt;</a:t>
            </a:r>
          </a:p>
          <a:p>
            <a:endParaRPr lang="en-US" dirty="0"/>
          </a:p>
        </p:txBody>
      </p:sp>
      <p:sp>
        <p:nvSpPr>
          <p:cNvPr id="5" name="Content Placeholder 4"/>
          <p:cNvSpPr>
            <a:spLocks noGrp="1"/>
          </p:cNvSpPr>
          <p:nvPr>
            <p:ph sz="half" idx="14"/>
          </p:nvPr>
        </p:nvSpPr>
        <p:spPr>
          <a:xfrm>
            <a:off x="83975" y="3195782"/>
            <a:ext cx="12036489" cy="2981184"/>
          </a:xfrm>
        </p:spPr>
        <p:txBody>
          <a:bodyPr/>
          <a:lstStyle/>
          <a:p>
            <a:pPr marL="457200" lvl="1" indent="0">
              <a:lnSpc>
                <a:spcPct val="100000"/>
              </a:lnSpc>
              <a:spcBef>
                <a:spcPct val="0"/>
              </a:spcBef>
              <a:buNone/>
            </a:pPr>
            <a:r>
              <a:rPr lang="en-US" altLang="en-US" sz="2800" noProof="1">
                <a:solidFill>
                  <a:srgbClr val="000000"/>
                </a:solidFill>
                <a:latin typeface="Courier New" panose="02070309020205020404" pitchFamily="49" charset="0"/>
                <a:cs typeface="Courier New" panose="02070309020205020404" pitchFamily="49" charset="0"/>
              </a:rPr>
              <a:t>printf( </a:t>
            </a:r>
            <a:r>
              <a:rPr lang="en-US" altLang="en-US" sz="2800" dirty="0">
                <a:solidFill>
                  <a:srgbClr val="800000"/>
                </a:solidFill>
                <a:latin typeface="Courier New" panose="02070309020205020404" pitchFamily="49" charset="0"/>
                <a:cs typeface="Courier New" panose="02070309020205020404" pitchFamily="49" charset="0"/>
              </a:rPr>
              <a:t>"Hello World"</a:t>
            </a:r>
            <a:r>
              <a:rPr lang="en-US" altLang="en-US" sz="2800" dirty="0">
                <a:solidFill>
                  <a:srgbClr val="FFFFFF"/>
                </a:solidFill>
                <a:latin typeface="Courier New" panose="02070309020205020404" pitchFamily="49" charset="0"/>
                <a:cs typeface="Courier New" panose="02070309020205020404" pitchFamily="49" charset="0"/>
              </a:rPr>
              <a:t> </a:t>
            </a:r>
            <a:r>
              <a:rPr lang="en-US" altLang="en-US" sz="2800" noProof="1">
                <a:solidFill>
                  <a:srgbClr val="000000"/>
                </a:solidFill>
                <a:latin typeface="Courier New" panose="02070309020205020404" pitchFamily="49" charset="0"/>
                <a:cs typeface="Courier New" panose="02070309020205020404" pitchFamily="49" charset="0"/>
              </a:rPr>
              <a:t>);</a:t>
            </a:r>
          </a:p>
          <a:p>
            <a:pPr marL="457200" lvl="1" indent="0">
              <a:lnSpc>
                <a:spcPct val="100000"/>
              </a:lnSpc>
              <a:spcBef>
                <a:spcPct val="0"/>
              </a:spcBef>
              <a:buNone/>
            </a:pPr>
            <a:r>
              <a:rPr lang="en-US" altLang="en-US" sz="2800" noProof="1">
                <a:solidFill>
                  <a:srgbClr val="000000"/>
                </a:solidFill>
                <a:latin typeface="Courier New" panose="02070309020205020404" pitchFamily="49" charset="0"/>
                <a:cs typeface="Courier New" panose="02070309020205020404" pitchFamily="49" charset="0"/>
              </a:rPr>
              <a:t>flushall();</a:t>
            </a:r>
          </a:p>
          <a:p>
            <a:pPr marL="0" indent="0">
              <a:buNone/>
            </a:pPr>
            <a:endParaRPr lang="en-US" dirty="0"/>
          </a:p>
        </p:txBody>
      </p:sp>
    </p:spTree>
    <p:extLst>
      <p:ext uri="{BB962C8B-B14F-4D97-AF65-F5344CB8AC3E}">
        <p14:creationId xmlns:p14="http://schemas.microsoft.com/office/powerpoint/2010/main" val="19391974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5.7 C The Differences – </a:t>
            </a:r>
            <a:r>
              <a:rPr lang="en-US" dirty="0" smtClean="0">
                <a:solidFill>
                  <a:srgbClr val="0070C0"/>
                </a:solidFill>
                <a:latin typeface="Courier New" panose="02070309020205020404" pitchFamily="49" charset="0"/>
                <a:cs typeface="Courier New" panose="02070309020205020404" pitchFamily="49" charset="0"/>
              </a:rPr>
              <a:t>scanf</a:t>
            </a:r>
            <a:r>
              <a:rPr lang="en-US" dirty="0" smtClean="0">
                <a:solidFill>
                  <a:srgbClr val="0070C0"/>
                </a:solidFill>
              </a:rPr>
              <a:t> Function</a:t>
            </a:r>
            <a:endParaRPr lang="en-US" dirty="0"/>
          </a:p>
        </p:txBody>
      </p:sp>
      <p:sp>
        <p:nvSpPr>
          <p:cNvPr id="3" name="Content Placeholder 2"/>
          <p:cNvSpPr>
            <a:spLocks noGrp="1"/>
          </p:cNvSpPr>
          <p:nvPr>
            <p:ph idx="1"/>
          </p:nvPr>
        </p:nvSpPr>
        <p:spPr/>
        <p:txBody>
          <a:bodyPr>
            <a:normAutofit fontScale="92500"/>
          </a:bodyPr>
          <a:lstStyle/>
          <a:p>
            <a:r>
              <a:rPr lang="en-US" b="1" dirty="0" smtClean="0">
                <a:latin typeface="Courier New" panose="02070309020205020404" pitchFamily="49" charset="0"/>
                <a:cs typeface="Courier New" panose="02070309020205020404" pitchFamily="49" charset="0"/>
              </a:rPr>
              <a:t>scanf</a:t>
            </a:r>
          </a:p>
          <a:p>
            <a:pPr lvl="1"/>
            <a:r>
              <a:rPr lang="en-US" dirty="0"/>
              <a:t>R</a:t>
            </a:r>
            <a:r>
              <a:rPr lang="en-US" dirty="0" smtClean="0"/>
              <a:t>eads </a:t>
            </a:r>
            <a:r>
              <a:rPr lang="en-US" dirty="0"/>
              <a:t>from the </a:t>
            </a:r>
            <a:r>
              <a:rPr lang="en-US" dirty="0" smtClean="0"/>
              <a:t>keyboard</a:t>
            </a:r>
            <a:endParaRPr lang="en-US" dirty="0"/>
          </a:p>
          <a:p>
            <a:pPr lvl="1"/>
            <a:endParaRPr lang="en-US" dirty="0" smtClean="0"/>
          </a:p>
          <a:p>
            <a:pPr lvl="1"/>
            <a:r>
              <a:rPr lang="en-US" dirty="0" smtClean="0"/>
              <a:t>Uses </a:t>
            </a:r>
            <a:r>
              <a:rPr lang="en-US" dirty="0"/>
              <a:t>format specifiers previously discussed</a:t>
            </a:r>
          </a:p>
          <a:p>
            <a:endParaRPr lang="en-US" dirty="0"/>
          </a:p>
          <a:p>
            <a:r>
              <a:rPr lang="en-US" dirty="0" smtClean="0"/>
              <a:t>Only differences</a:t>
            </a:r>
            <a:endParaRPr lang="en-US" dirty="0"/>
          </a:p>
          <a:p>
            <a:pPr lvl="1"/>
            <a:r>
              <a:rPr lang="en-US" dirty="0"/>
              <a:t>Formatting string should </a:t>
            </a:r>
            <a:r>
              <a:rPr lang="en-US" b="1" dirty="0"/>
              <a:t>only contain </a:t>
            </a:r>
            <a:r>
              <a:rPr lang="en-US" dirty="0"/>
              <a:t>format specifiers and spaces</a:t>
            </a:r>
          </a:p>
          <a:p>
            <a:pPr lvl="1"/>
            <a:r>
              <a:rPr lang="en-US" dirty="0"/>
              <a:t>Each argument, except for </a:t>
            </a:r>
            <a:r>
              <a:rPr lang="en-US" dirty="0" smtClean="0"/>
              <a:t>strings</a:t>
            </a:r>
            <a:r>
              <a:rPr lang="en-US" dirty="0"/>
              <a:t>, must be prefaced with an ampersand (</a:t>
            </a:r>
            <a:r>
              <a:rPr lang="en-US" b="1" dirty="0">
                <a:latin typeface="Courier New" panose="02070309020205020404" pitchFamily="49" charset="0"/>
                <a:cs typeface="Courier New" panose="02070309020205020404" pitchFamily="49" charset="0"/>
              </a:rPr>
              <a:t>&amp;</a:t>
            </a:r>
            <a:r>
              <a:rPr lang="en-US" dirty="0"/>
              <a:t>)</a:t>
            </a:r>
          </a:p>
          <a:p>
            <a:pPr lvl="1"/>
            <a:r>
              <a:rPr lang="en-US" dirty="0"/>
              <a:t>The ampersand used in this context is called the </a:t>
            </a:r>
            <a:r>
              <a:rPr lang="en-US" dirty="0" smtClean="0"/>
              <a:t>"</a:t>
            </a:r>
            <a:r>
              <a:rPr lang="en-US" b="1" dirty="0" smtClean="0"/>
              <a:t>address of</a:t>
            </a:r>
            <a:r>
              <a:rPr lang="en-US" dirty="0" smtClean="0"/>
              <a:t>" </a:t>
            </a:r>
            <a:r>
              <a:rPr lang="en-US" dirty="0"/>
              <a:t>operator</a:t>
            </a:r>
          </a:p>
          <a:p>
            <a:endParaRPr lang="en-US" dirty="0"/>
          </a:p>
        </p:txBody>
      </p:sp>
    </p:spTree>
    <p:extLst>
      <p:ext uri="{BB962C8B-B14F-4D97-AF65-F5344CB8AC3E}">
        <p14:creationId xmlns:p14="http://schemas.microsoft.com/office/powerpoint/2010/main" val="29124905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5.7 C The Differences – </a:t>
            </a:r>
            <a:r>
              <a:rPr lang="en-US" dirty="0">
                <a:solidFill>
                  <a:srgbClr val="0070C0"/>
                </a:solidFill>
                <a:latin typeface="Courier New" panose="02070309020205020404" pitchFamily="49" charset="0"/>
                <a:cs typeface="Courier New" panose="02070309020205020404" pitchFamily="49" charset="0"/>
              </a:rPr>
              <a:t>scanf</a:t>
            </a:r>
            <a:r>
              <a:rPr lang="en-US" dirty="0">
                <a:solidFill>
                  <a:srgbClr val="0070C0"/>
                </a:solidFill>
              </a:rPr>
              <a:t> </a:t>
            </a:r>
            <a:r>
              <a:rPr lang="en-US" dirty="0" smtClean="0">
                <a:solidFill>
                  <a:srgbClr val="0070C0"/>
                </a:solidFill>
              </a:rPr>
              <a:t>Function Example</a:t>
            </a:r>
            <a:endParaRPr lang="en-US" dirty="0"/>
          </a:p>
        </p:txBody>
      </p:sp>
      <p:sp>
        <p:nvSpPr>
          <p:cNvPr id="4" name="Content Placeholder 3"/>
          <p:cNvSpPr>
            <a:spLocks noGrp="1"/>
          </p:cNvSpPr>
          <p:nvPr>
            <p:ph sz="half" idx="13"/>
          </p:nvPr>
        </p:nvSpPr>
        <p:spPr/>
        <p:txBody>
          <a:bodyPr/>
          <a:lstStyle/>
          <a:p>
            <a:pPr marL="0" lvl="0" indent="0">
              <a:lnSpc>
                <a:spcPct val="100000"/>
              </a:lnSpc>
              <a:spcBef>
                <a:spcPct val="0"/>
              </a:spcBef>
              <a:buNone/>
            </a:pPr>
            <a:r>
              <a:rPr lang="en-US" altLang="en-US" sz="2800" dirty="0">
                <a:solidFill>
                  <a:srgbClr val="0000FF"/>
                </a:solidFill>
                <a:latin typeface="Courier New" panose="02070309020205020404" pitchFamily="49" charset="0"/>
              </a:rPr>
              <a:t>int</a:t>
            </a:r>
            <a:r>
              <a:rPr lang="en-US" altLang="en-US" sz="2800" dirty="0">
                <a:solidFill>
                  <a:srgbClr val="FFFFFF"/>
                </a:solidFill>
                <a:latin typeface="Courier New" panose="02070309020205020404" pitchFamily="49" charset="0"/>
              </a:rPr>
              <a:t> </a:t>
            </a:r>
            <a:r>
              <a:rPr lang="en-US" altLang="en-US" sz="2800" dirty="0">
                <a:solidFill>
                  <a:srgbClr val="000000"/>
                </a:solidFill>
                <a:latin typeface="Courier New" panose="02070309020205020404" pitchFamily="49" charset="0"/>
              </a:rPr>
              <a:t>score = 0;</a:t>
            </a:r>
          </a:p>
          <a:p>
            <a:pPr marL="0" lvl="0" indent="0">
              <a:lnSpc>
                <a:spcPct val="100000"/>
              </a:lnSpc>
              <a:spcBef>
                <a:spcPct val="0"/>
              </a:spcBef>
              <a:buNone/>
            </a:pPr>
            <a:endParaRPr lang="en-US" altLang="en-US" sz="2800" dirty="0">
              <a:solidFill>
                <a:srgbClr val="000000"/>
              </a:solidFill>
              <a:latin typeface="Courier New" panose="02070309020205020404" pitchFamily="49" charset="0"/>
            </a:endParaRPr>
          </a:p>
          <a:p>
            <a:pPr marL="0" lvl="0" indent="0">
              <a:lnSpc>
                <a:spcPct val="100000"/>
              </a:lnSpc>
              <a:spcBef>
                <a:spcPct val="0"/>
              </a:spcBef>
              <a:buNone/>
            </a:pPr>
            <a:r>
              <a:rPr lang="en-US" altLang="en-US" sz="2800" dirty="0">
                <a:solidFill>
                  <a:srgbClr val="000000"/>
                </a:solidFill>
                <a:latin typeface="Courier New" panose="02070309020205020404" pitchFamily="49" charset="0"/>
              </a:rPr>
              <a:t>scanf( </a:t>
            </a:r>
            <a:r>
              <a:rPr lang="en-US" altLang="en-US" sz="2800" dirty="0">
                <a:solidFill>
                  <a:srgbClr val="800000"/>
                </a:solidFill>
                <a:latin typeface="Courier New" panose="02070309020205020404" pitchFamily="49" charset="0"/>
              </a:rPr>
              <a:t>"%d"</a:t>
            </a:r>
            <a:r>
              <a:rPr lang="en-US" altLang="en-US" sz="2800" dirty="0">
                <a:solidFill>
                  <a:srgbClr val="000000"/>
                </a:solidFill>
                <a:latin typeface="Courier New" panose="02070309020205020404" pitchFamily="49" charset="0"/>
              </a:rPr>
              <a:t>, &amp;score );</a:t>
            </a:r>
            <a:r>
              <a:rPr lang="en-US" altLang="en-US" sz="2800" dirty="0">
                <a:solidFill>
                  <a:srgbClr val="FFFFFF"/>
                </a:solidFill>
                <a:latin typeface="Courier New" panose="02070309020205020404" pitchFamily="49" charset="0"/>
              </a:rPr>
              <a:t> </a:t>
            </a:r>
            <a:r>
              <a:rPr lang="en-US" altLang="en-US" sz="2800" dirty="0">
                <a:solidFill>
                  <a:srgbClr val="008000"/>
                </a:solidFill>
                <a:latin typeface="Courier New" panose="02070309020205020404" pitchFamily="49" charset="0"/>
              </a:rPr>
              <a:t>// Don’t forget the &amp;</a:t>
            </a:r>
          </a:p>
          <a:p>
            <a:endParaRPr lang="en-US" dirty="0"/>
          </a:p>
        </p:txBody>
      </p:sp>
      <p:sp>
        <p:nvSpPr>
          <p:cNvPr id="5" name="Content Placeholder 4"/>
          <p:cNvSpPr>
            <a:spLocks noGrp="1"/>
          </p:cNvSpPr>
          <p:nvPr>
            <p:ph sz="half" idx="14"/>
          </p:nvPr>
        </p:nvSpPr>
        <p:spPr/>
        <p:txBody>
          <a:bodyPr>
            <a:normAutofit/>
          </a:bodyPr>
          <a:lstStyle/>
          <a:p>
            <a:pPr marL="0" lvl="0" indent="0">
              <a:lnSpc>
                <a:spcPct val="100000"/>
              </a:lnSpc>
              <a:spcBef>
                <a:spcPct val="0"/>
              </a:spcBef>
              <a:buNone/>
            </a:pPr>
            <a:r>
              <a:rPr lang="en-US" altLang="en-US" sz="2800" dirty="0">
                <a:solidFill>
                  <a:srgbClr val="0000FF"/>
                </a:solidFill>
                <a:latin typeface="Courier New" panose="02070309020205020404" pitchFamily="49" charset="0"/>
              </a:rPr>
              <a:t>int</a:t>
            </a:r>
            <a:r>
              <a:rPr lang="en-US" altLang="en-US" sz="2800" dirty="0">
                <a:solidFill>
                  <a:srgbClr val="FFFFFF"/>
                </a:solidFill>
                <a:latin typeface="Courier New" panose="02070309020205020404" pitchFamily="49" charset="0"/>
              </a:rPr>
              <a:t> </a:t>
            </a:r>
            <a:r>
              <a:rPr lang="en-US" altLang="en-US" sz="2800" dirty="0">
                <a:solidFill>
                  <a:srgbClr val="000000"/>
                </a:solidFill>
                <a:latin typeface="Courier New" panose="02070309020205020404" pitchFamily="49" charset="0"/>
              </a:rPr>
              <a:t>score1 = 0, score2 = 0;</a:t>
            </a:r>
          </a:p>
          <a:p>
            <a:pPr marL="0" lvl="0" indent="0">
              <a:lnSpc>
                <a:spcPct val="100000"/>
              </a:lnSpc>
              <a:spcBef>
                <a:spcPct val="0"/>
              </a:spcBef>
              <a:buNone/>
            </a:pPr>
            <a:r>
              <a:rPr lang="en-US" altLang="en-US" sz="2800" dirty="0">
                <a:solidFill>
                  <a:srgbClr val="000000"/>
                </a:solidFill>
                <a:latin typeface="Courier New" panose="02070309020205020404" pitchFamily="49" charset="0"/>
              </a:rPr>
              <a:t>printf( </a:t>
            </a:r>
            <a:r>
              <a:rPr lang="en-US" altLang="en-US" sz="2800" dirty="0">
                <a:solidFill>
                  <a:srgbClr val="800000"/>
                </a:solidFill>
                <a:latin typeface="Courier New" panose="02070309020205020404" pitchFamily="49" charset="0"/>
              </a:rPr>
              <a:t>"Enter two scores: " </a:t>
            </a:r>
            <a:r>
              <a:rPr lang="en-US" altLang="en-US" sz="2800" dirty="0">
                <a:solidFill>
                  <a:srgbClr val="000000"/>
                </a:solidFill>
                <a:latin typeface="Courier New" panose="02070309020205020404" pitchFamily="49" charset="0"/>
              </a:rPr>
              <a:t>); </a:t>
            </a:r>
          </a:p>
          <a:p>
            <a:pPr marL="0" lvl="0" indent="0">
              <a:lnSpc>
                <a:spcPct val="100000"/>
              </a:lnSpc>
              <a:spcBef>
                <a:spcPct val="0"/>
              </a:spcBef>
              <a:buNone/>
            </a:pPr>
            <a:r>
              <a:rPr lang="en-US" altLang="en-US" sz="2800" dirty="0">
                <a:solidFill>
                  <a:srgbClr val="000000"/>
                </a:solidFill>
                <a:latin typeface="Courier New" panose="02070309020205020404" pitchFamily="49" charset="0"/>
              </a:rPr>
              <a:t>scanf( </a:t>
            </a:r>
            <a:r>
              <a:rPr lang="en-US" altLang="en-US" sz="2800" dirty="0">
                <a:solidFill>
                  <a:srgbClr val="800000"/>
                </a:solidFill>
                <a:latin typeface="Courier New" panose="02070309020205020404" pitchFamily="49" charset="0"/>
              </a:rPr>
              <a:t>"%d %d"</a:t>
            </a:r>
            <a:r>
              <a:rPr lang="en-US" altLang="en-US" sz="2800" dirty="0">
                <a:solidFill>
                  <a:srgbClr val="000000"/>
                </a:solidFill>
                <a:latin typeface="Courier New" panose="02070309020205020404" pitchFamily="49" charset="0"/>
              </a:rPr>
              <a:t>, &amp;score1, &amp;score2 );</a:t>
            </a:r>
            <a:r>
              <a:rPr lang="en-US" altLang="en-US" sz="2800" dirty="0">
                <a:solidFill>
                  <a:srgbClr val="FFFFFF"/>
                </a:solidFill>
                <a:latin typeface="Courier New" panose="02070309020205020404" pitchFamily="49" charset="0"/>
              </a:rPr>
              <a:t>  </a:t>
            </a:r>
            <a:r>
              <a:rPr lang="en-US" altLang="en-US" sz="2800" dirty="0">
                <a:solidFill>
                  <a:srgbClr val="008000"/>
                </a:solidFill>
                <a:latin typeface="Courier New" panose="02070309020205020404" pitchFamily="49" charset="0"/>
              </a:rPr>
              <a:t>// Place a space</a:t>
            </a:r>
            <a:br>
              <a:rPr lang="en-US" altLang="en-US" sz="2800" dirty="0">
                <a:solidFill>
                  <a:srgbClr val="008000"/>
                </a:solidFill>
                <a:latin typeface="Courier New" panose="02070309020205020404" pitchFamily="49" charset="0"/>
              </a:rPr>
            </a:br>
            <a:r>
              <a:rPr lang="en-US" altLang="en-US" sz="2800" dirty="0">
                <a:solidFill>
                  <a:srgbClr val="008000"/>
                </a:solidFill>
                <a:latin typeface="Courier New" panose="02070309020205020404" pitchFamily="49" charset="0"/>
              </a:rPr>
              <a:t>                                     // between each</a:t>
            </a:r>
          </a:p>
          <a:p>
            <a:pPr marL="0" lvl="0" indent="0">
              <a:lnSpc>
                <a:spcPct val="100000"/>
              </a:lnSpc>
              <a:spcBef>
                <a:spcPct val="0"/>
              </a:spcBef>
              <a:buNone/>
            </a:pPr>
            <a:r>
              <a:rPr lang="en-US" altLang="en-US" sz="2800" dirty="0">
                <a:solidFill>
                  <a:srgbClr val="008000"/>
                </a:solidFill>
                <a:latin typeface="Courier New" panose="02070309020205020404" pitchFamily="49" charset="0"/>
              </a:rPr>
              <a:t>                                     // specifier</a:t>
            </a:r>
            <a:endParaRPr lang="en-US" altLang="en-US" sz="2800" dirty="0">
              <a:solidFill>
                <a:srgbClr val="008000"/>
              </a:solidFill>
              <a:latin typeface="Courier New" panose="02070309020205020404" pitchFamily="49" charset="0"/>
            </a:endParaRPr>
          </a:p>
        </p:txBody>
      </p:sp>
    </p:spTree>
    <p:extLst>
      <p:ext uri="{BB962C8B-B14F-4D97-AF65-F5344CB8AC3E}">
        <p14:creationId xmlns:p14="http://schemas.microsoft.com/office/powerpoint/2010/main" val="2410027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5.1.2 The </a:t>
            </a:r>
            <a:r>
              <a:rPr lang="en-US" dirty="0" smtClean="0">
                <a:latin typeface="Courier New" panose="02070309020205020404" pitchFamily="49" charset="0"/>
                <a:cs typeface="Courier New" panose="02070309020205020404" pitchFamily="49" charset="0"/>
              </a:rPr>
              <a:t>cout</a:t>
            </a:r>
            <a:r>
              <a:rPr lang="en-US" dirty="0" smtClean="0"/>
              <a:t> Statement – Definition</a:t>
            </a:r>
            <a:endParaRPr lang="en-US" dirty="0"/>
          </a:p>
        </p:txBody>
      </p:sp>
      <p:sp>
        <p:nvSpPr>
          <p:cNvPr id="3" name="Content Placeholder 2"/>
          <p:cNvSpPr>
            <a:spLocks noGrp="1"/>
          </p:cNvSpPr>
          <p:nvPr>
            <p:ph idx="1"/>
          </p:nvPr>
        </p:nvSpPr>
        <p:spPr/>
        <p:txBody>
          <a:bodyPr>
            <a:normAutofit/>
          </a:bodyPr>
          <a:lstStyle/>
          <a:p>
            <a:r>
              <a:rPr lang="en-US" dirty="0"/>
              <a:t>Displays information to the screen  </a:t>
            </a:r>
          </a:p>
          <a:p>
            <a:pPr lvl="1"/>
            <a:r>
              <a:rPr lang="en-US" b="1" dirty="0">
                <a:latin typeface="Courier New" panose="02070309020205020404" pitchFamily="49" charset="0"/>
                <a:cs typeface="Courier New" panose="02070309020205020404" pitchFamily="49" charset="0"/>
              </a:rPr>
              <a:t>cout</a:t>
            </a:r>
            <a:r>
              <a:rPr lang="en-US" dirty="0"/>
              <a:t> represents </a:t>
            </a:r>
            <a:r>
              <a:rPr lang="en-US" b="1" u="sng" dirty="0"/>
              <a:t>c</a:t>
            </a:r>
            <a:r>
              <a:rPr lang="en-US" dirty="0"/>
              <a:t>onsole </a:t>
            </a:r>
            <a:r>
              <a:rPr lang="en-US" b="1" u="sng" dirty="0"/>
              <a:t>out</a:t>
            </a:r>
            <a:r>
              <a:rPr lang="en-US" dirty="0"/>
              <a:t>put</a:t>
            </a:r>
            <a:br>
              <a:rPr lang="en-US" dirty="0"/>
            </a:br>
            <a:endParaRPr lang="en-US" dirty="0"/>
          </a:p>
          <a:p>
            <a:pPr lvl="1"/>
            <a:r>
              <a:rPr lang="en-US" dirty="0"/>
              <a:t>Information displayed includes literals, constants and variables</a:t>
            </a:r>
            <a:br>
              <a:rPr lang="en-US" dirty="0"/>
            </a:br>
            <a:endParaRPr lang="en-US" dirty="0"/>
          </a:p>
          <a:p>
            <a:pPr marL="457200" lvl="1" indent="0">
              <a:buNone/>
            </a:pPr>
            <a:r>
              <a:rPr lang="en-US" sz="28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Writes </a:t>
            </a:r>
            <a:r>
              <a:rPr lang="en-US" sz="2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the literal "Hello World" to the screen</a:t>
            </a:r>
            <a:endParaRPr lang="en-US" sz="2800" dirty="0" smtClean="0">
              <a:solidFill>
                <a:schemeClr val="tx1"/>
              </a:solidFill>
              <a:latin typeface="Courier New" panose="02070309020205020404" pitchFamily="49" charset="0"/>
              <a:cs typeface="Courier New" panose="02070309020205020404" pitchFamily="49" charset="0"/>
            </a:endParaRPr>
          </a:p>
          <a:p>
            <a:pPr marL="457200" lvl="1" indent="0">
              <a:buNone/>
            </a:pPr>
            <a:r>
              <a:rPr lang="en-US" sz="2800" dirty="0" smtClean="0">
                <a:solidFill>
                  <a:schemeClr val="tx1"/>
                </a:solidFill>
                <a:latin typeface="Courier New" panose="02070309020205020404" pitchFamily="49" charset="0"/>
                <a:cs typeface="Courier New" panose="02070309020205020404" pitchFamily="49" charset="0"/>
              </a:rPr>
              <a:t>cout </a:t>
            </a:r>
            <a:r>
              <a:rPr lang="en-US" sz="2800" dirty="0">
                <a:solidFill>
                  <a:schemeClr val="tx1"/>
                </a:solidFill>
                <a:latin typeface="Courier New" panose="02070309020205020404" pitchFamily="49" charset="0"/>
                <a:cs typeface="Courier New" panose="02070309020205020404" pitchFamily="49" charset="0"/>
              </a:rPr>
              <a:t>&lt;&lt; </a:t>
            </a:r>
            <a:r>
              <a:rPr lang="en-US" sz="2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"Hello World</a:t>
            </a:r>
            <a:r>
              <a:rPr lang="en-US" sz="2600" dirty="0" smtClean="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800" dirty="0" smtClean="0">
                <a:solidFill>
                  <a:schemeClr val="tx1"/>
                </a:solidFill>
                <a:latin typeface="Courier New" panose="02070309020205020404" pitchFamily="49" charset="0"/>
                <a:cs typeface="Courier New" panose="02070309020205020404" pitchFamily="49" charset="0"/>
              </a:rPr>
              <a:t>;</a:t>
            </a:r>
            <a:r>
              <a:rPr lang="en-US" dirty="0"/>
              <a:t/>
            </a:r>
            <a:br>
              <a:rPr lang="en-US" dirty="0"/>
            </a:br>
            <a:endParaRPr lang="en-US" dirty="0"/>
          </a:p>
          <a:p>
            <a:r>
              <a:rPr lang="en-US" b="1" dirty="0"/>
              <a:t>Insertion operator </a:t>
            </a:r>
            <a:r>
              <a:rPr lang="en-US" dirty="0"/>
              <a:t>( </a:t>
            </a:r>
            <a:r>
              <a:rPr lang="en-US" b="1" dirty="0">
                <a:latin typeface="Courier New" panose="02070309020205020404" pitchFamily="49" charset="0"/>
                <a:cs typeface="Courier New" panose="02070309020205020404" pitchFamily="49" charset="0"/>
              </a:rPr>
              <a:t>&lt;&lt;</a:t>
            </a:r>
            <a:r>
              <a:rPr lang="en-US" dirty="0"/>
              <a:t> </a:t>
            </a:r>
            <a:r>
              <a:rPr lang="en-US" dirty="0" smtClean="0"/>
              <a:t>)</a:t>
            </a:r>
          </a:p>
          <a:p>
            <a:pPr lvl="1"/>
            <a:r>
              <a:rPr lang="en-US" b="1" dirty="0" smtClean="0"/>
              <a:t>Inserts</a:t>
            </a:r>
            <a:r>
              <a:rPr lang="en-US" dirty="0" smtClean="0"/>
              <a:t> </a:t>
            </a:r>
            <a:r>
              <a:rPr lang="en-US" dirty="0"/>
              <a:t>the information into the </a:t>
            </a:r>
            <a:r>
              <a:rPr lang="en-US" b="1" dirty="0">
                <a:latin typeface="Courier New" panose="02070309020205020404" pitchFamily="49" charset="0"/>
                <a:cs typeface="Courier New" panose="02070309020205020404" pitchFamily="49" charset="0"/>
              </a:rPr>
              <a:t>cout</a:t>
            </a:r>
            <a:r>
              <a:rPr lang="en-US" dirty="0"/>
              <a:t> </a:t>
            </a:r>
            <a:r>
              <a:rPr lang="en-US" dirty="0" smtClean="0"/>
              <a:t>stream</a:t>
            </a:r>
            <a:endParaRPr lang="en-US" dirty="0"/>
          </a:p>
        </p:txBody>
      </p:sp>
    </p:spTree>
    <p:extLst>
      <p:ext uri="{BB962C8B-B14F-4D97-AF65-F5344CB8AC3E}">
        <p14:creationId xmlns:p14="http://schemas.microsoft.com/office/powerpoint/2010/main" val="564789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5.7 C The Differences – </a:t>
            </a:r>
            <a:r>
              <a:rPr lang="en-US" dirty="0" err="1" smtClean="0">
                <a:solidFill>
                  <a:srgbClr val="0070C0"/>
                </a:solidFill>
                <a:latin typeface="Courier New" panose="02070309020205020404" pitchFamily="49" charset="0"/>
                <a:cs typeface="Courier New" panose="02070309020205020404" pitchFamily="49" charset="0"/>
              </a:rPr>
              <a:t>getch</a:t>
            </a:r>
            <a:r>
              <a:rPr lang="en-US" dirty="0" smtClean="0">
                <a:solidFill>
                  <a:srgbClr val="0070C0"/>
                </a:solidFill>
              </a:rPr>
              <a:t> Function</a:t>
            </a:r>
            <a:endParaRPr lang="en-US" dirty="0"/>
          </a:p>
        </p:txBody>
      </p:sp>
      <p:sp>
        <p:nvSpPr>
          <p:cNvPr id="3" name="Content Placeholder 2"/>
          <p:cNvSpPr>
            <a:spLocks noGrp="1"/>
          </p:cNvSpPr>
          <p:nvPr>
            <p:ph idx="1"/>
          </p:nvPr>
        </p:nvSpPr>
        <p:spPr/>
        <p:txBody>
          <a:bodyPr>
            <a:normAutofit/>
          </a:bodyPr>
          <a:lstStyle/>
          <a:p>
            <a:r>
              <a:rPr lang="en-US" dirty="0"/>
              <a:t>Another popular option for reading keyboard </a:t>
            </a:r>
            <a:r>
              <a:rPr lang="en-US" dirty="0" smtClean="0"/>
              <a:t>data</a:t>
            </a:r>
          </a:p>
          <a:p>
            <a:endParaRPr lang="en-US" dirty="0" smtClean="0"/>
          </a:p>
          <a:p>
            <a:r>
              <a:rPr lang="en-US" dirty="0"/>
              <a:t>Doesn’t require </a:t>
            </a:r>
            <a:r>
              <a:rPr lang="en-US" b="1" dirty="0"/>
              <a:t>enter key</a:t>
            </a:r>
            <a:r>
              <a:rPr lang="en-US" dirty="0"/>
              <a:t> to be pressed </a:t>
            </a:r>
            <a:br>
              <a:rPr lang="en-US" dirty="0"/>
            </a:br>
            <a:endParaRPr lang="en-US" dirty="0"/>
          </a:p>
          <a:p>
            <a:r>
              <a:rPr lang="en-US" dirty="0"/>
              <a:t>Reads a </a:t>
            </a:r>
            <a:r>
              <a:rPr lang="en-US" b="1" dirty="0"/>
              <a:t>single character</a:t>
            </a:r>
            <a:r>
              <a:rPr lang="en-US" dirty="0"/>
              <a:t> from the keyboard </a:t>
            </a:r>
            <a:endParaRPr lang="en-US" dirty="0" smtClean="0"/>
          </a:p>
          <a:p>
            <a:endParaRPr lang="en-US" dirty="0"/>
          </a:p>
          <a:p>
            <a:r>
              <a:rPr lang="en-US" dirty="0" smtClean="0"/>
              <a:t>Not </a:t>
            </a:r>
            <a:r>
              <a:rPr lang="en-US" dirty="0"/>
              <a:t>part of the </a:t>
            </a:r>
            <a:r>
              <a:rPr lang="en-US" b="1" dirty="0"/>
              <a:t>ANSI C</a:t>
            </a:r>
            <a:r>
              <a:rPr lang="en-US" dirty="0"/>
              <a:t> standard</a:t>
            </a:r>
          </a:p>
          <a:p>
            <a:pPr lvl="1"/>
            <a:r>
              <a:rPr lang="en-US" b="1" dirty="0"/>
              <a:t>ANSI</a:t>
            </a:r>
            <a:r>
              <a:rPr lang="en-US" dirty="0"/>
              <a:t> - </a:t>
            </a:r>
            <a:r>
              <a:rPr lang="en-US" b="1" u="sng" dirty="0"/>
              <a:t>A</a:t>
            </a:r>
            <a:r>
              <a:rPr lang="en-US" dirty="0"/>
              <a:t>merican </a:t>
            </a:r>
            <a:r>
              <a:rPr lang="en-US" b="1" u="sng" dirty="0"/>
              <a:t>N</a:t>
            </a:r>
            <a:r>
              <a:rPr lang="en-US" dirty="0"/>
              <a:t>ational </a:t>
            </a:r>
            <a:r>
              <a:rPr lang="en-US" b="1" u="sng" dirty="0"/>
              <a:t>S</a:t>
            </a:r>
            <a:r>
              <a:rPr lang="en-US" dirty="0"/>
              <a:t>tandards </a:t>
            </a:r>
            <a:r>
              <a:rPr lang="en-US" b="1" u="sng" dirty="0" smtClean="0"/>
              <a:t>I</a:t>
            </a:r>
            <a:r>
              <a:rPr lang="en-US" dirty="0" smtClean="0"/>
              <a:t>nstitute</a:t>
            </a:r>
            <a:endParaRPr lang="en-US" dirty="0"/>
          </a:p>
        </p:txBody>
      </p:sp>
    </p:spTree>
    <p:extLst>
      <p:ext uri="{BB962C8B-B14F-4D97-AF65-F5344CB8AC3E}">
        <p14:creationId xmlns:p14="http://schemas.microsoft.com/office/powerpoint/2010/main" val="22697881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5.7 C The Differences – </a:t>
            </a:r>
            <a:r>
              <a:rPr lang="en-US" dirty="0" err="1">
                <a:solidFill>
                  <a:srgbClr val="0070C0"/>
                </a:solidFill>
                <a:latin typeface="Courier New" panose="02070309020205020404" pitchFamily="49" charset="0"/>
                <a:cs typeface="Courier New" panose="02070309020205020404" pitchFamily="49" charset="0"/>
              </a:rPr>
              <a:t>getch</a:t>
            </a:r>
            <a:r>
              <a:rPr lang="en-US" dirty="0">
                <a:solidFill>
                  <a:srgbClr val="0070C0"/>
                </a:solidFill>
              </a:rPr>
              <a:t> </a:t>
            </a:r>
            <a:r>
              <a:rPr lang="en-US" dirty="0" smtClean="0">
                <a:solidFill>
                  <a:srgbClr val="0070C0"/>
                </a:solidFill>
              </a:rPr>
              <a:t>Function Example</a:t>
            </a:r>
            <a:endParaRPr lang="en-US" dirty="0"/>
          </a:p>
        </p:txBody>
      </p:sp>
      <p:sp>
        <p:nvSpPr>
          <p:cNvPr id="3" name="Content Placeholder 2"/>
          <p:cNvSpPr>
            <a:spLocks noGrp="1"/>
          </p:cNvSpPr>
          <p:nvPr>
            <p:ph idx="1"/>
          </p:nvPr>
        </p:nvSpPr>
        <p:spPr/>
        <p:txBody>
          <a:bodyPr>
            <a:noAutofit/>
          </a:bodyPr>
          <a:lstStyle/>
          <a:p>
            <a:pPr marL="0" marR="0" indent="0">
              <a:spcBef>
                <a:spcPts val="0"/>
              </a:spcBef>
              <a:spcAft>
                <a:spcPts val="0"/>
              </a:spcAft>
              <a:buNone/>
            </a:pP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#include</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&lt;</a:t>
            </a:r>
            <a:r>
              <a:rPr lang="en-US" sz="2400" dirty="0" err="1">
                <a:solidFill>
                  <a:srgbClr val="A31515"/>
                </a:solidFill>
                <a:latin typeface="Courier New" panose="02070309020205020404" pitchFamily="49" charset="0"/>
                <a:ea typeface="Times New Roman" panose="02020603050405020304" pitchFamily="18" charset="0"/>
                <a:cs typeface="Courier New" panose="02070309020205020404" pitchFamily="49" charset="0"/>
              </a:rPr>
              <a:t>stdio.h</a:t>
            </a:r>
            <a:r>
              <a:rPr lang="en-US" sz="24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&gt;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Needed for printf</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#include</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&lt;</a:t>
            </a:r>
            <a:r>
              <a:rPr lang="en-US" sz="2400" dirty="0" err="1">
                <a:solidFill>
                  <a:srgbClr val="A31515"/>
                </a:solidFill>
                <a:latin typeface="Courier New" panose="02070309020205020404" pitchFamily="49" charset="0"/>
                <a:ea typeface="Times New Roman" panose="02020603050405020304" pitchFamily="18" charset="0"/>
                <a:cs typeface="Courier New" panose="02070309020205020404" pitchFamily="49" charset="0"/>
              </a:rPr>
              <a:t>conio.h</a:t>
            </a:r>
            <a:r>
              <a:rPr lang="en-US" sz="24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&gt;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Needed for </a:t>
            </a:r>
            <a:r>
              <a:rPr lang="en-US" sz="2400" dirty="0" err="1">
                <a:solidFill>
                  <a:srgbClr val="008000"/>
                </a:solidFill>
                <a:latin typeface="Courier New" panose="02070309020205020404" pitchFamily="49" charset="0"/>
                <a:ea typeface="Times New Roman" panose="02020603050405020304" pitchFamily="18" charset="0"/>
                <a:cs typeface="Courier New" panose="02070309020205020404" pitchFamily="49" charset="0"/>
              </a:rPr>
              <a:t>getch</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main(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char_exp</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printf( </a:t>
            </a:r>
            <a:r>
              <a:rPr lang="en-US" sz="24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character: "</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char_exp</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getch</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printf( </a:t>
            </a:r>
            <a:r>
              <a:rPr lang="en-US" sz="24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400" dirty="0" err="1">
                <a:solidFill>
                  <a:srgbClr val="A31515"/>
                </a:solidFill>
                <a:latin typeface="Courier New" panose="02070309020205020404" pitchFamily="49" charset="0"/>
                <a:ea typeface="Times New Roman" panose="02020603050405020304" pitchFamily="18" charset="0"/>
                <a:cs typeface="Courier New" panose="02070309020205020404" pitchFamily="49" charset="0"/>
              </a:rPr>
              <a:t>nYou</a:t>
            </a:r>
            <a:r>
              <a:rPr lang="en-US" sz="24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 entered: %c\n"</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char_exp</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return</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0;</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p:txBody>
      </p:sp>
      <p:sp>
        <p:nvSpPr>
          <p:cNvPr id="4" name="Rectangle 3"/>
          <p:cNvSpPr/>
          <p:nvPr/>
        </p:nvSpPr>
        <p:spPr>
          <a:xfrm>
            <a:off x="4257964" y="5041227"/>
            <a:ext cx="7703127" cy="1569660"/>
          </a:xfrm>
          <a:prstGeom prst="rect">
            <a:avLst/>
          </a:prstGeom>
        </p:spPr>
        <p:txBody>
          <a:bodyPr wrap="square">
            <a:spAutoFit/>
          </a:bodyPr>
          <a:lstStyle/>
          <a:p>
            <a:r>
              <a:rPr lang="en-US" sz="24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Output</a:t>
            </a:r>
          </a:p>
          <a:p>
            <a:r>
              <a:rPr lang="en-US" sz="24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Notice character entered not displayed</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r>
              <a:rPr lang="en-US" sz="2400" dirty="0" smtClean="0">
                <a:latin typeface="Courier New" panose="02070309020205020404" pitchFamily="49" charset="0"/>
                <a:ea typeface="Times New Roman" panose="02020603050405020304" pitchFamily="18" charset="0"/>
                <a:cs typeface="Courier New" panose="02070309020205020404" pitchFamily="49" charset="0"/>
              </a:rPr>
              <a:t>Enter </a:t>
            </a:r>
            <a:r>
              <a:rPr lang="en-US" sz="2400" dirty="0">
                <a:latin typeface="Courier New" panose="02070309020205020404" pitchFamily="49" charset="0"/>
                <a:ea typeface="Times New Roman" panose="02020603050405020304" pitchFamily="18" charset="0"/>
                <a:cs typeface="Courier New" panose="02070309020205020404" pitchFamily="49" charset="0"/>
              </a:rPr>
              <a:t>character:</a:t>
            </a:r>
          </a:p>
          <a:p>
            <a:r>
              <a:rPr lang="en-US" sz="2400" dirty="0">
                <a:latin typeface="Courier New" panose="02070309020205020404" pitchFamily="49" charset="0"/>
                <a:ea typeface="Times New Roman" panose="02020603050405020304" pitchFamily="18" charset="0"/>
                <a:cs typeface="Courier New" panose="02070309020205020404" pitchFamily="49" charset="0"/>
              </a:rPr>
              <a:t>You entered: d</a:t>
            </a:r>
            <a:endParaRPr lang="en-US"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1426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5.7 C The Differences – </a:t>
            </a:r>
            <a:r>
              <a:rPr lang="en-US" dirty="0" err="1" smtClean="0">
                <a:solidFill>
                  <a:srgbClr val="0070C0"/>
                </a:solidFill>
                <a:latin typeface="Courier New" panose="02070309020205020404" pitchFamily="49" charset="0"/>
                <a:cs typeface="Courier New" panose="02070309020205020404" pitchFamily="49" charset="0"/>
              </a:rPr>
              <a:t>getche</a:t>
            </a:r>
            <a:r>
              <a:rPr lang="en-US" dirty="0" smtClean="0">
                <a:solidFill>
                  <a:srgbClr val="0070C0"/>
                </a:solidFill>
              </a:rPr>
              <a:t> </a:t>
            </a:r>
            <a:r>
              <a:rPr lang="en-US" dirty="0">
                <a:solidFill>
                  <a:srgbClr val="0070C0"/>
                </a:solidFill>
              </a:rPr>
              <a:t>Function</a:t>
            </a:r>
            <a:endParaRPr lang="en-US" dirty="0"/>
          </a:p>
        </p:txBody>
      </p:sp>
      <p:sp>
        <p:nvSpPr>
          <p:cNvPr id="3" name="Content Placeholder 2"/>
          <p:cNvSpPr>
            <a:spLocks noGrp="1"/>
          </p:cNvSpPr>
          <p:nvPr>
            <p:ph idx="1"/>
          </p:nvPr>
        </p:nvSpPr>
        <p:spPr/>
        <p:txBody>
          <a:bodyPr/>
          <a:lstStyle/>
          <a:p>
            <a:r>
              <a:rPr lang="en-US" b="1" dirty="0" err="1">
                <a:latin typeface="Courier New" panose="02070309020205020404" pitchFamily="49" charset="0"/>
                <a:cs typeface="Courier New" panose="02070309020205020404" pitchFamily="49" charset="0"/>
              </a:rPr>
              <a:t>getche</a:t>
            </a:r>
            <a:r>
              <a:rPr lang="en-US" dirty="0"/>
              <a:t> - like </a:t>
            </a:r>
            <a:r>
              <a:rPr lang="en-US" b="1" dirty="0" err="1">
                <a:latin typeface="Courier New" panose="02070309020205020404" pitchFamily="49" charset="0"/>
                <a:cs typeface="Courier New" panose="02070309020205020404" pitchFamily="49" charset="0"/>
              </a:rPr>
              <a:t>getch</a:t>
            </a:r>
            <a:r>
              <a:rPr lang="en-US" dirty="0"/>
              <a:t> except displays character </a:t>
            </a:r>
            <a:r>
              <a:rPr lang="en-US" dirty="0" smtClean="0"/>
              <a:t>typed</a:t>
            </a:r>
            <a:endParaRPr lang="en-US" dirty="0"/>
          </a:p>
          <a:p>
            <a:endParaRPr lang="en-US" dirty="0" smtClean="0"/>
          </a:p>
          <a:p>
            <a:r>
              <a:rPr lang="en-US" dirty="0" smtClean="0"/>
              <a:t>Include </a:t>
            </a:r>
            <a:r>
              <a:rPr lang="en-US" b="1" dirty="0">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conio.h</a:t>
            </a:r>
            <a:r>
              <a:rPr lang="en-US" b="1" dirty="0">
                <a:latin typeface="Courier New" panose="02070309020205020404" pitchFamily="49" charset="0"/>
                <a:cs typeface="Courier New" panose="02070309020205020404" pitchFamily="49" charset="0"/>
              </a:rPr>
              <a:t>&gt;</a:t>
            </a:r>
            <a:r>
              <a:rPr lang="en-US" dirty="0"/>
              <a:t> for either </a:t>
            </a:r>
            <a:r>
              <a:rPr lang="en-US" b="1" dirty="0" err="1">
                <a:latin typeface="Courier New" panose="02070309020205020404" pitchFamily="49" charset="0"/>
                <a:cs typeface="Courier New" panose="02070309020205020404" pitchFamily="49" charset="0"/>
              </a:rPr>
              <a:t>getch</a:t>
            </a:r>
            <a:r>
              <a:rPr lang="en-US" dirty="0" smtClean="0"/>
              <a:t> </a:t>
            </a:r>
            <a:r>
              <a:rPr lang="en-US" dirty="0"/>
              <a:t>or </a:t>
            </a:r>
            <a:r>
              <a:rPr lang="en-US" b="1" dirty="0" err="1">
                <a:latin typeface="Courier New" panose="02070309020205020404" pitchFamily="49" charset="0"/>
                <a:cs typeface="Courier New" panose="02070309020205020404" pitchFamily="49" charset="0"/>
              </a:rPr>
              <a:t>getche</a:t>
            </a:r>
            <a:endParaRPr lang="en-US" dirty="0"/>
          </a:p>
          <a:p>
            <a:endParaRPr lang="en-US" b="1" dirty="0" smtClean="0">
              <a:latin typeface="Courier New" panose="02070309020205020404" pitchFamily="49" charset="0"/>
              <a:cs typeface="Courier New" panose="02070309020205020404" pitchFamily="49" charset="0"/>
            </a:endParaRPr>
          </a:p>
          <a:p>
            <a:r>
              <a:rPr lang="en-US" b="1" dirty="0" err="1" smtClean="0">
                <a:latin typeface="Courier New" panose="02070309020205020404" pitchFamily="49" charset="0"/>
                <a:cs typeface="Courier New" panose="02070309020205020404" pitchFamily="49" charset="0"/>
              </a:rPr>
              <a:t>getch</a:t>
            </a:r>
            <a:r>
              <a:rPr lang="en-US" dirty="0" smtClean="0"/>
              <a:t> – </a:t>
            </a:r>
            <a:r>
              <a:rPr lang="en-US" b="1" u="sng" dirty="0" smtClean="0"/>
              <a:t>get</a:t>
            </a:r>
            <a:r>
              <a:rPr lang="en-US" dirty="0" smtClean="0"/>
              <a:t> </a:t>
            </a:r>
            <a:r>
              <a:rPr lang="en-US" b="1" u="sng" dirty="0" smtClean="0"/>
              <a:t>ch</a:t>
            </a:r>
            <a:r>
              <a:rPr lang="en-US" dirty="0" smtClean="0"/>
              <a:t>aracter</a:t>
            </a:r>
            <a:endParaRPr lang="en-US" dirty="0"/>
          </a:p>
          <a:p>
            <a:endParaRPr lang="en-US" b="1" dirty="0" smtClean="0">
              <a:latin typeface="Courier New" panose="02070309020205020404" pitchFamily="49" charset="0"/>
              <a:cs typeface="Courier New" panose="02070309020205020404" pitchFamily="49" charset="0"/>
            </a:endParaRPr>
          </a:p>
          <a:p>
            <a:r>
              <a:rPr lang="en-US" b="1" dirty="0" err="1" smtClean="0">
                <a:latin typeface="Courier New" panose="02070309020205020404" pitchFamily="49" charset="0"/>
                <a:cs typeface="Courier New" panose="02070309020205020404" pitchFamily="49" charset="0"/>
              </a:rPr>
              <a:t>getche</a:t>
            </a:r>
            <a:r>
              <a:rPr lang="en-US" dirty="0" smtClean="0"/>
              <a:t> – </a:t>
            </a:r>
            <a:r>
              <a:rPr lang="en-US" b="1" u="sng" dirty="0" smtClean="0"/>
              <a:t>get</a:t>
            </a:r>
            <a:r>
              <a:rPr lang="en-US" dirty="0" smtClean="0"/>
              <a:t> </a:t>
            </a:r>
            <a:r>
              <a:rPr lang="en-US" b="1" u="sng" dirty="0"/>
              <a:t>ch</a:t>
            </a:r>
            <a:r>
              <a:rPr lang="en-US" dirty="0"/>
              <a:t>aracter with </a:t>
            </a:r>
            <a:r>
              <a:rPr lang="en-US" b="1" u="sng" dirty="0"/>
              <a:t>e</a:t>
            </a:r>
            <a:r>
              <a:rPr lang="en-US" dirty="0"/>
              <a:t>cho</a:t>
            </a:r>
          </a:p>
          <a:p>
            <a:endParaRPr lang="en-US" dirty="0"/>
          </a:p>
        </p:txBody>
      </p:sp>
    </p:spTree>
    <p:extLst>
      <p:ext uri="{BB962C8B-B14F-4D97-AF65-F5344CB8AC3E}">
        <p14:creationId xmlns:p14="http://schemas.microsoft.com/office/powerpoint/2010/main" val="2084744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5.1.2 The </a:t>
            </a:r>
            <a:r>
              <a:rPr lang="en-US" dirty="0">
                <a:latin typeface="Courier New" panose="02070309020205020404" pitchFamily="49" charset="0"/>
                <a:cs typeface="Courier New" panose="02070309020205020404" pitchFamily="49" charset="0"/>
              </a:rPr>
              <a:t>cout</a:t>
            </a:r>
            <a:r>
              <a:rPr lang="en-US" dirty="0"/>
              <a:t> Statement </a:t>
            </a:r>
            <a:r>
              <a:rPr lang="en-US" dirty="0" smtClean="0"/>
              <a:t>– Example</a:t>
            </a:r>
            <a:endParaRPr lang="en-US" dirty="0"/>
          </a:p>
        </p:txBody>
      </p:sp>
      <p:sp>
        <p:nvSpPr>
          <p:cNvPr id="3" name="Content Placeholder 2"/>
          <p:cNvSpPr>
            <a:spLocks noGrp="1"/>
          </p:cNvSpPr>
          <p:nvPr>
            <p:ph idx="1"/>
          </p:nvPr>
        </p:nvSpPr>
        <p:spPr/>
        <p:txBody>
          <a:bodyPr>
            <a:normAutofit/>
          </a:bodyPr>
          <a:lstStyle/>
          <a:p>
            <a:pPr marL="0" marR="0"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grade =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'B'</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class_avg</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88.5;</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Notice there isn’t a semicolon at the </a:t>
            </a:r>
            <a:r>
              <a:rPr lang="en-US" sz="28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end</a:t>
            </a:r>
          </a:p>
          <a:p>
            <a:pPr marL="0" marR="0" indent="0">
              <a:spcBef>
                <a:spcPts val="0"/>
              </a:spcBef>
              <a:spcAft>
                <a:spcPts val="0"/>
              </a:spcAft>
              <a:buNone/>
            </a:pPr>
            <a:r>
              <a:rPr lang="en-US" sz="28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of </a:t>
            </a:r>
            <a:r>
              <a:rPr lang="en-US" sz="2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the first line</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 &lt;&lt;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"Your average is: "</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class_avg</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800" dirty="0" err="1">
                <a:solidFill>
                  <a:srgbClr val="A31515"/>
                </a:solidFill>
                <a:latin typeface="Courier New" panose="02070309020205020404" pitchFamily="49" charset="0"/>
                <a:ea typeface="Times New Roman" panose="02020603050405020304" pitchFamily="18" charset="0"/>
                <a:cs typeface="Courier New" panose="02070309020205020404" pitchFamily="49" charset="0"/>
              </a:rPr>
              <a:t>nYour</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 grade is: "</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grade;</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latin typeface="Courier New" panose="02070309020205020404" pitchFamily="49" charset="0"/>
                <a:ea typeface="Times New Roman" panose="02020603050405020304" pitchFamily="18" charset="0"/>
                <a:cs typeface="Courier New" panose="02070309020205020404" pitchFamily="49" charset="0"/>
              </a:rPr>
              <a:t> </a:t>
            </a:r>
          </a:p>
          <a:p>
            <a:pPr marL="0" marR="0" indent="0">
              <a:spcBef>
                <a:spcPts val="0"/>
              </a:spcBef>
              <a:spcAft>
                <a:spcPts val="0"/>
              </a:spcAft>
              <a:buNone/>
            </a:pPr>
            <a:r>
              <a:rPr lang="en-US" sz="2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Output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Your average is: 88.5</a:t>
            </a:r>
          </a:p>
          <a:p>
            <a:pPr marL="0" indent="0">
              <a:buNone/>
            </a:pP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Your grade is: B</a:t>
            </a:r>
            <a:endParaRPr lang="en-US" sz="28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4564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5.1.3 The </a:t>
            </a:r>
            <a:r>
              <a:rPr lang="en-US" dirty="0" smtClean="0">
                <a:latin typeface="Courier New" panose="02070309020205020404" pitchFamily="49" charset="0"/>
                <a:cs typeface="Courier New" panose="02070309020205020404" pitchFamily="49" charset="0"/>
              </a:rPr>
              <a:t>cin</a:t>
            </a:r>
            <a:r>
              <a:rPr lang="en-US" dirty="0" smtClean="0"/>
              <a:t> Statement – Definition</a:t>
            </a:r>
            <a:endParaRPr lang="en-US" dirty="0"/>
          </a:p>
        </p:txBody>
      </p:sp>
      <p:sp>
        <p:nvSpPr>
          <p:cNvPr id="3" name="Content Placeholder 2"/>
          <p:cNvSpPr>
            <a:spLocks noGrp="1"/>
          </p:cNvSpPr>
          <p:nvPr>
            <p:ph idx="1"/>
          </p:nvPr>
        </p:nvSpPr>
        <p:spPr/>
        <p:txBody>
          <a:bodyPr>
            <a:normAutofit lnSpcReduction="10000"/>
          </a:bodyPr>
          <a:lstStyle/>
          <a:p>
            <a:r>
              <a:rPr lang="en-US" b="1" dirty="0"/>
              <a:t>Reads data</a:t>
            </a:r>
            <a:r>
              <a:rPr lang="en-US" dirty="0"/>
              <a:t> from </a:t>
            </a:r>
            <a:r>
              <a:rPr lang="en-US" b="1" dirty="0"/>
              <a:t>input stream</a:t>
            </a:r>
            <a:r>
              <a:rPr lang="en-US" dirty="0"/>
              <a:t> and stores that value, if possible, into the </a:t>
            </a:r>
            <a:r>
              <a:rPr lang="en-US" b="1" i="1" dirty="0"/>
              <a:t>variable</a:t>
            </a:r>
            <a:r>
              <a:rPr lang="en-US" dirty="0"/>
              <a:t> used in the </a:t>
            </a:r>
            <a:r>
              <a:rPr lang="en-US" b="1" dirty="0">
                <a:latin typeface="Courier New" panose="02070309020205020404" pitchFamily="49" charset="0"/>
                <a:cs typeface="Courier New" panose="02070309020205020404" pitchFamily="49" charset="0"/>
              </a:rPr>
              <a:t>cin</a:t>
            </a:r>
            <a:r>
              <a:rPr lang="en-US" dirty="0"/>
              <a:t> </a:t>
            </a:r>
            <a:r>
              <a:rPr lang="en-US" dirty="0" smtClean="0"/>
              <a:t>statement</a:t>
            </a:r>
          </a:p>
          <a:p>
            <a:pPr lvl="1"/>
            <a:r>
              <a:rPr lang="en-US" b="1" dirty="0" smtClean="0">
                <a:latin typeface="Courier New" panose="02070309020205020404" pitchFamily="49" charset="0"/>
                <a:cs typeface="Courier New" panose="02070309020205020404" pitchFamily="49" charset="0"/>
              </a:rPr>
              <a:t>cin</a:t>
            </a:r>
            <a:r>
              <a:rPr lang="en-US" dirty="0" smtClean="0"/>
              <a:t> represents </a:t>
            </a:r>
            <a:r>
              <a:rPr lang="en-US" b="1" u="sng" dirty="0" smtClean="0"/>
              <a:t>c</a:t>
            </a:r>
            <a:r>
              <a:rPr lang="en-US" dirty="0" smtClean="0"/>
              <a:t>onsole </a:t>
            </a:r>
            <a:r>
              <a:rPr lang="en-US" b="1" u="sng" dirty="0" smtClean="0"/>
              <a:t>in</a:t>
            </a:r>
            <a:r>
              <a:rPr lang="en-US" dirty="0" smtClean="0"/>
              <a:t>put</a:t>
            </a:r>
          </a:p>
          <a:p>
            <a:pPr marL="457200" lvl="1" indent="0">
              <a:buNone/>
            </a:pPr>
            <a:endParaRPr lang="en-US" sz="28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endParaRPr>
          </a:p>
          <a:p>
            <a:pPr marL="457200" lvl="1" indent="0">
              <a:buNone/>
            </a:pPr>
            <a:r>
              <a:rPr lang="en-US" sz="28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Reading from the keyboard</a:t>
            </a:r>
            <a:endParaRPr lang="en-US" sz="28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endParaRPr>
          </a:p>
          <a:p>
            <a:pPr marL="457200" lvl="1" indent="0">
              <a:buNone/>
            </a:pPr>
            <a:r>
              <a:rPr lang="en-US" sz="28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800" dirty="0" smtClean="0">
                <a:solidFill>
                  <a:schemeClr val="tx1"/>
                </a:solidFill>
                <a:latin typeface="Courier New" panose="02070309020205020404" pitchFamily="49" charset="0"/>
                <a:cs typeface="Courier New" panose="02070309020205020404" pitchFamily="49" charset="0"/>
              </a:rPr>
              <a:t> </a:t>
            </a:r>
            <a:r>
              <a:rPr lang="en-US" sz="2800" dirty="0">
                <a:solidFill>
                  <a:schemeClr val="tx1"/>
                </a:solidFill>
                <a:latin typeface="Courier New" panose="02070309020205020404" pitchFamily="49" charset="0"/>
                <a:cs typeface="Courier New" panose="02070309020205020404" pitchFamily="49" charset="0"/>
              </a:rPr>
              <a:t>score = </a:t>
            </a:r>
            <a:r>
              <a:rPr lang="en-US" sz="2800" dirty="0" smtClean="0">
                <a:solidFill>
                  <a:schemeClr val="tx1"/>
                </a:solidFill>
                <a:latin typeface="Courier New" panose="02070309020205020404" pitchFamily="49" charset="0"/>
                <a:cs typeface="Courier New" panose="02070309020205020404" pitchFamily="49" charset="0"/>
              </a:rPr>
              <a:t>0;</a:t>
            </a:r>
          </a:p>
          <a:p>
            <a:pPr marL="457200" lvl="1" indent="0">
              <a:buNone/>
            </a:pPr>
            <a:r>
              <a:rPr lang="en-US" sz="2800" dirty="0" smtClean="0">
                <a:solidFill>
                  <a:schemeClr val="tx1"/>
                </a:solidFill>
                <a:latin typeface="Courier New" panose="02070309020205020404" pitchFamily="49" charset="0"/>
                <a:cs typeface="Courier New" panose="02070309020205020404" pitchFamily="49" charset="0"/>
              </a:rPr>
              <a:t>cin </a:t>
            </a:r>
            <a:r>
              <a:rPr lang="en-US" sz="2800" dirty="0">
                <a:solidFill>
                  <a:schemeClr val="tx1"/>
                </a:solidFill>
                <a:latin typeface="Courier New" panose="02070309020205020404" pitchFamily="49" charset="0"/>
                <a:cs typeface="Courier New" panose="02070309020205020404" pitchFamily="49" charset="0"/>
              </a:rPr>
              <a:t>&gt;&gt; </a:t>
            </a:r>
            <a:r>
              <a:rPr lang="en-US" sz="2800" dirty="0" smtClean="0">
                <a:solidFill>
                  <a:schemeClr val="tx1"/>
                </a:solidFill>
                <a:latin typeface="Courier New" panose="02070309020205020404" pitchFamily="49" charset="0"/>
                <a:cs typeface="Courier New" panose="02070309020205020404" pitchFamily="49" charset="0"/>
              </a:rPr>
              <a:t>score;</a:t>
            </a:r>
          </a:p>
          <a:p>
            <a:endParaRPr lang="en-US" dirty="0" smtClean="0"/>
          </a:p>
          <a:p>
            <a:r>
              <a:rPr lang="en-US" b="1" dirty="0" smtClean="0"/>
              <a:t>Extraction </a:t>
            </a:r>
            <a:r>
              <a:rPr lang="en-US" b="1" dirty="0"/>
              <a:t>operator</a:t>
            </a:r>
            <a:r>
              <a:rPr lang="en-US" dirty="0"/>
              <a:t> (</a:t>
            </a:r>
            <a:r>
              <a:rPr lang="en-US" b="1" dirty="0">
                <a:latin typeface="Courier New" panose="02070309020205020404" pitchFamily="49" charset="0"/>
                <a:cs typeface="Courier New" panose="02070309020205020404" pitchFamily="49" charset="0"/>
              </a:rPr>
              <a:t>&gt;&gt;</a:t>
            </a:r>
            <a:r>
              <a:rPr lang="en-US" dirty="0"/>
              <a:t>)</a:t>
            </a:r>
          </a:p>
          <a:p>
            <a:pPr lvl="1"/>
            <a:r>
              <a:rPr lang="en-US" b="1" dirty="0" smtClean="0"/>
              <a:t>Extracts</a:t>
            </a:r>
            <a:r>
              <a:rPr lang="en-US" dirty="0" smtClean="0"/>
              <a:t> </a:t>
            </a:r>
            <a:r>
              <a:rPr lang="en-US" dirty="0"/>
              <a:t>information from the </a:t>
            </a:r>
            <a:r>
              <a:rPr lang="en-US" b="1" dirty="0"/>
              <a:t>stream</a:t>
            </a:r>
          </a:p>
          <a:p>
            <a:endParaRPr lang="en-US" dirty="0"/>
          </a:p>
        </p:txBody>
      </p:sp>
    </p:spTree>
    <p:extLst>
      <p:ext uri="{BB962C8B-B14F-4D97-AF65-F5344CB8AC3E}">
        <p14:creationId xmlns:p14="http://schemas.microsoft.com/office/powerpoint/2010/main" val="3730642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5.1.3 The </a:t>
            </a:r>
            <a:r>
              <a:rPr lang="en-US" dirty="0">
                <a:latin typeface="Courier New" panose="02070309020205020404" pitchFamily="49" charset="0"/>
                <a:cs typeface="Courier New" panose="02070309020205020404" pitchFamily="49" charset="0"/>
              </a:rPr>
              <a:t>cin</a:t>
            </a:r>
            <a:r>
              <a:rPr lang="en-US" dirty="0"/>
              <a:t> Statement </a:t>
            </a:r>
            <a:r>
              <a:rPr lang="en-US" dirty="0" smtClean="0"/>
              <a:t>– Example Method 1</a:t>
            </a:r>
            <a:endParaRPr lang="en-US" dirty="0"/>
          </a:p>
        </p:txBody>
      </p:sp>
      <p:sp>
        <p:nvSpPr>
          <p:cNvPr id="3" name="Content Placeholder 2"/>
          <p:cNvSpPr>
            <a:spLocks noGrp="1"/>
          </p:cNvSpPr>
          <p:nvPr>
            <p:ph idx="1"/>
          </p:nvPr>
        </p:nvSpPr>
        <p:spPr/>
        <p:txBody>
          <a:bodyPr/>
          <a:lstStyle/>
          <a:p>
            <a:r>
              <a:rPr lang="en-US" dirty="0"/>
              <a:t>Right operand of the extraction operator must be a variable or </a:t>
            </a:r>
            <a:r>
              <a:rPr lang="en-US" dirty="0" smtClean="0"/>
              <a:t>variables</a:t>
            </a:r>
          </a:p>
          <a:p>
            <a:pPr marL="0" indent="0">
              <a:buNone/>
            </a:pPr>
            <a:endParaRPr lang="en-US" dirty="0"/>
          </a:p>
          <a:p>
            <a:pPr marL="457200" lvl="1"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score1 = 0, score2 = 0;</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 &lt;&lt;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two scores: "</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cin &gt;&gt; score1</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&gt;&gt; score2;</a:t>
            </a:r>
            <a:endParaRPr 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49135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5.1.3 The </a:t>
            </a:r>
            <a:r>
              <a:rPr lang="en-US" dirty="0">
                <a:latin typeface="Courier New" panose="02070309020205020404" pitchFamily="49" charset="0"/>
                <a:cs typeface="Courier New" panose="02070309020205020404" pitchFamily="49" charset="0"/>
              </a:rPr>
              <a:t>cin</a:t>
            </a:r>
            <a:r>
              <a:rPr lang="en-US" dirty="0"/>
              <a:t> Statement – Example </a:t>
            </a:r>
            <a:r>
              <a:rPr lang="en-US" dirty="0" smtClean="0"/>
              <a:t>Preferred Method</a:t>
            </a:r>
            <a:endParaRPr lang="en-US" dirty="0"/>
          </a:p>
        </p:txBody>
      </p:sp>
      <p:sp>
        <p:nvSpPr>
          <p:cNvPr id="3" name="Content Placeholder 2"/>
          <p:cNvSpPr>
            <a:spLocks noGrp="1"/>
          </p:cNvSpPr>
          <p:nvPr>
            <p:ph idx="1"/>
          </p:nvPr>
        </p:nvSpPr>
        <p:spPr/>
        <p:txBody>
          <a:bodyPr>
            <a:normAutofit/>
          </a:bodyPr>
          <a:lstStyle/>
          <a:p>
            <a:pPr marL="0" marR="0"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score1 = 0, score2 = 0;</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 &lt;&lt;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first score: "</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cin &gt;&gt; score1;</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 &lt;&lt;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second score: "</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cin &gt;&gt; score2;</a:t>
            </a:r>
            <a:endParaRPr 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06391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5.2 The </a:t>
            </a:r>
            <a:r>
              <a:rPr lang="en-US" dirty="0" smtClean="0">
                <a:latin typeface="Courier New" panose="02070309020205020404" pitchFamily="49" charset="0"/>
                <a:cs typeface="Courier New" panose="02070309020205020404" pitchFamily="49" charset="0"/>
              </a:rPr>
              <a:t>endl</a:t>
            </a:r>
            <a:r>
              <a:rPr lang="en-US" dirty="0" smtClean="0"/>
              <a:t> Manipulator – Definition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Moves cursor to the next </a:t>
            </a:r>
            <a:r>
              <a:rPr lang="en-US" dirty="0" smtClean="0"/>
              <a:t>line</a:t>
            </a:r>
          </a:p>
          <a:p>
            <a:pPr lvl="1"/>
            <a:r>
              <a:rPr lang="en-US" b="1" dirty="0" smtClean="0">
                <a:latin typeface="Courier New" panose="02070309020205020404" pitchFamily="49" charset="0"/>
                <a:cs typeface="Courier New" panose="02070309020205020404" pitchFamily="49" charset="0"/>
              </a:rPr>
              <a:t>endl</a:t>
            </a:r>
            <a:r>
              <a:rPr lang="en-US" dirty="0" smtClean="0"/>
              <a:t> represents </a:t>
            </a:r>
            <a:r>
              <a:rPr lang="en-US" b="1" u="sng" dirty="0"/>
              <a:t>end</a:t>
            </a:r>
            <a:r>
              <a:rPr lang="en-US" dirty="0"/>
              <a:t> </a:t>
            </a:r>
            <a:r>
              <a:rPr lang="en-US" b="1" u="sng" dirty="0" smtClean="0"/>
              <a:t>l</a:t>
            </a:r>
            <a:r>
              <a:rPr lang="en-US" dirty="0" smtClean="0"/>
              <a:t>ine</a:t>
            </a:r>
          </a:p>
          <a:p>
            <a:endParaRPr lang="en-US" b="1" dirty="0" smtClean="0"/>
          </a:p>
          <a:p>
            <a:r>
              <a:rPr lang="en-US" b="1" dirty="0" smtClean="0"/>
              <a:t>Manipulator</a:t>
            </a:r>
          </a:p>
          <a:p>
            <a:pPr lvl="1"/>
            <a:r>
              <a:rPr lang="en-US" dirty="0"/>
              <a:t>C</a:t>
            </a:r>
            <a:r>
              <a:rPr lang="en-US" dirty="0" smtClean="0"/>
              <a:t>ommand </a:t>
            </a:r>
            <a:r>
              <a:rPr lang="en-US" dirty="0"/>
              <a:t>directly placed into the </a:t>
            </a:r>
            <a:r>
              <a:rPr lang="en-US" b="1" dirty="0" smtClean="0"/>
              <a:t>stream</a:t>
            </a:r>
          </a:p>
          <a:p>
            <a:pPr lvl="1"/>
            <a:endParaRPr lang="en-US" dirty="0" smtClean="0"/>
          </a:p>
          <a:p>
            <a:pPr lvl="1"/>
            <a:r>
              <a:rPr lang="en-US" dirty="0" smtClean="0"/>
              <a:t>Information </a:t>
            </a:r>
            <a:r>
              <a:rPr lang="en-US" dirty="0"/>
              <a:t>inserted into the stream is sent to the </a:t>
            </a:r>
            <a:r>
              <a:rPr lang="en-US" b="1" dirty="0"/>
              <a:t>output buffer</a:t>
            </a:r>
            <a:r>
              <a:rPr lang="en-US" dirty="0"/>
              <a:t> (area in </a:t>
            </a:r>
            <a:r>
              <a:rPr lang="en-US" dirty="0" smtClean="0"/>
              <a:t>memory)</a:t>
            </a:r>
          </a:p>
          <a:p>
            <a:pPr lvl="1"/>
            <a:endParaRPr lang="en-US" dirty="0"/>
          </a:p>
          <a:p>
            <a:pPr lvl="1"/>
            <a:r>
              <a:rPr lang="en-US" dirty="0" smtClean="0"/>
              <a:t>Information </a:t>
            </a:r>
            <a:r>
              <a:rPr lang="en-US" dirty="0"/>
              <a:t>stays in the buffer until signaled to write entire buffer to the screen (i.e., </a:t>
            </a:r>
            <a:r>
              <a:rPr lang="en-US" b="1" dirty="0"/>
              <a:t>flushing the buffer</a:t>
            </a:r>
            <a:r>
              <a:rPr lang="en-US" dirty="0"/>
              <a:t>)</a:t>
            </a:r>
          </a:p>
        </p:txBody>
      </p:sp>
    </p:spTree>
    <p:extLst>
      <p:ext uri="{BB962C8B-B14F-4D97-AF65-F5344CB8AC3E}">
        <p14:creationId xmlns:p14="http://schemas.microsoft.com/office/powerpoint/2010/main" val="2663021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C++ Learn By Doing Title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3AF7351-02A5-404D-A94C-3322180F8ACA}" vid="{46B47C52-33EB-4DA0-8742-54F0EDD6ABC9}"/>
    </a:ext>
  </a:extLst>
</a:theme>
</file>

<file path=ppt/theme/theme2.xml><?xml version="1.0" encoding="utf-8"?>
<a:theme xmlns:a="http://schemas.openxmlformats.org/drawingml/2006/main" name="C++ Learn By Doing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3AF7351-02A5-404D-A94C-3322180F8ACA}" vid="{AEC7D5BB-0486-484E-99ED-7334E9CD1CA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 Learn By Doing</Template>
  <TotalTime>333</TotalTime>
  <Words>2159</Words>
  <Application>Microsoft Office PowerPoint</Application>
  <PresentationFormat>Widescreen</PresentationFormat>
  <Paragraphs>505</Paragraphs>
  <Slides>42</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42</vt:i4>
      </vt:variant>
    </vt:vector>
  </HeadingPairs>
  <TitlesOfParts>
    <vt:vector size="49" baseType="lpstr">
      <vt:lpstr>Arial</vt:lpstr>
      <vt:lpstr>Calibri</vt:lpstr>
      <vt:lpstr>Calibri Light</vt:lpstr>
      <vt:lpstr>Courier New</vt:lpstr>
      <vt:lpstr>Times New Roman</vt:lpstr>
      <vt:lpstr>C++ Learn By Doing Title Slide</vt:lpstr>
      <vt:lpstr>C++ Learn By Doing Slides</vt:lpstr>
      <vt:lpstr>Chapter 5  Input and Output Streams</vt:lpstr>
      <vt:lpstr>5.1 Input and Output Streams</vt:lpstr>
      <vt:lpstr>5.1.1 Namespaces and I/O Streams</vt:lpstr>
      <vt:lpstr>5.1.2 The cout Statement – Definition</vt:lpstr>
      <vt:lpstr>5.1.2 The cout Statement – Example</vt:lpstr>
      <vt:lpstr>5.1.3 The cin Statement – Definition</vt:lpstr>
      <vt:lpstr>5.1.3 The cin Statement – Example Method 1</vt:lpstr>
      <vt:lpstr>5.1.3 The cin Statement – Example Preferred Method</vt:lpstr>
      <vt:lpstr>5.2 The endl Manipulator – Definition</vt:lpstr>
      <vt:lpstr>5.2 The endl Manipulator – Example</vt:lpstr>
      <vt:lpstr>5.2.1 The endl Manipulator Versus '\n'</vt:lpstr>
      <vt:lpstr>5.3 Input and Output Buffers</vt:lpstr>
      <vt:lpstr>5.4 Formatting the Output Stream – Definitions</vt:lpstr>
      <vt:lpstr>5.4 Formatting the Output Stream – Options</vt:lpstr>
      <vt:lpstr>5.4.1 The .width Member Function and setw Manipulator</vt:lpstr>
      <vt:lpstr>5.4.1 The .width Member Function and setw Manipulator – Justification</vt:lpstr>
      <vt:lpstr>5.4.1 The .width Member Function and setw Manipulator – Example</vt:lpstr>
      <vt:lpstr>5.4.2 The .precision Member and setprecision Manipulator</vt:lpstr>
      <vt:lpstr>5.4.3 The .setf member function – Definition</vt:lpstr>
      <vt:lpstr>5.4.3 The .setf member function – Example</vt:lpstr>
      <vt:lpstr>5.4.4 The .flush Member and the flush Manipulator</vt:lpstr>
      <vt:lpstr>5.5 Debugging – Definition</vt:lpstr>
      <vt:lpstr>5.5.1 Step Into, Step Over, and Step Out – Options</vt:lpstr>
      <vt:lpstr>5.5.1 Step Into, Step Over, and Step Out – Step Into</vt:lpstr>
      <vt:lpstr>5.5.2 Run to Cursor</vt:lpstr>
      <vt:lpstr>5.5.3 Breakpoints – Definition</vt:lpstr>
      <vt:lpstr>5.5.3 Breakpoints – Example</vt:lpstr>
      <vt:lpstr>5.5.3 Breakpoints – Options</vt:lpstr>
      <vt:lpstr>5.5.4 Watches – Definition</vt:lpstr>
      <vt:lpstr>5.5.4 Watches – Example</vt:lpstr>
      <vt:lpstr>5.7 C The Differences</vt:lpstr>
      <vt:lpstr>5.7 C The Differences – printf Function</vt:lpstr>
      <vt:lpstr>5.7 C The Differences – printf Function Syntax</vt:lpstr>
      <vt:lpstr>5.7 C The Differences – printf Function Example</vt:lpstr>
      <vt:lpstr>5.7 C The Differences – printf Statement Formatting</vt:lpstr>
      <vt:lpstr>5.7 C The Differences – Formatting Example</vt:lpstr>
      <vt:lpstr>5.7 C The Differences – Flushing the Output Buffer</vt:lpstr>
      <vt:lpstr>5.7 C The Differences – scanf Function</vt:lpstr>
      <vt:lpstr>5.7 C The Differences – scanf Function Example</vt:lpstr>
      <vt:lpstr>5.7 C The Differences – getch Function</vt:lpstr>
      <vt:lpstr>5.7 C The Differences – getch Function Example</vt:lpstr>
      <vt:lpstr>5.7 C The Differences – getche Function</vt:lpstr>
    </vt:vector>
  </TitlesOfParts>
  <Company>Oregon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05  Input and Output Streams</dc:title>
  <dc:creator>Troy Scevers</dc:creator>
  <cp:lastModifiedBy>Troy Scevers</cp:lastModifiedBy>
  <cp:revision>38</cp:revision>
  <dcterms:created xsi:type="dcterms:W3CDTF">2019-08-01T16:23:18Z</dcterms:created>
  <dcterms:modified xsi:type="dcterms:W3CDTF">2019-08-02T17:15:47Z</dcterms:modified>
</cp:coreProperties>
</file>