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BC04042-78A1-407F-9219-ABFA573B9C5D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0B4"/>
    <a:srgbClr val="007A77"/>
    <a:srgbClr val="224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140" autoAdjust="0"/>
  </p:normalViewPr>
  <p:slideViewPr>
    <p:cSldViewPr snapToGrid="0">
      <p:cViewPr varScale="1">
        <p:scale>
          <a:sx n="101" d="100"/>
          <a:sy n="101" d="100"/>
        </p:scale>
        <p:origin x="93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73B48-94CF-44CE-A885-639958EDE950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E639-EAA7-4352-AC89-657D7FB0D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9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Note:</a:t>
            </a:r>
            <a:r>
              <a:rPr lang="en-US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opposite of widening conversion is called a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narrowing conversion.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occurs when a value is stored in a variable having a smaller data type. You may lose information in a narrowing conversion, but not with a widening conversion.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0E639-EAA7-4352-AC89-657D7FB0D1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69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The modulus operator (%) requires that both operands be integers. Only integer division results in a remainder.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0E639-EAA7-4352-AC89-657D7FB0D1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69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Although all of the examples in this section use the increment operator (++) the pre- and post-decrement operator (--) has the same syntax but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decreases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value by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0E639-EAA7-4352-AC89-657D7FB0D1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51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You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must always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initialize your counters and accumulators to a known value. Zero is the most common starting point for these variables.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0E639-EAA7-4352-AC89-657D7FB0D1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21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0E639-EAA7-4352-AC89-657D7FB0D1F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2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330" y="365125"/>
            <a:ext cx="11969578" cy="5038897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kern="1200" baseline="0" dirty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Chapter 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Title Here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9616498" y="5505061"/>
            <a:ext cx="2141838" cy="1200329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Todd Breedlove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Troy</a:t>
            </a:r>
            <a:r>
              <a:rPr lang="en-US" sz="2400" baseline="0" dirty="0" smtClean="0">
                <a:solidFill>
                  <a:srgbClr val="92D050"/>
                </a:solidFill>
              </a:rPr>
              <a:t> Scevers</a:t>
            </a:r>
          </a:p>
          <a:p>
            <a:r>
              <a:rPr lang="en-US" sz="2400" baseline="0" dirty="0" smtClean="0">
                <a:solidFill>
                  <a:srgbClr val="92D050"/>
                </a:solidFill>
              </a:rPr>
              <a:t>Randal L. Albert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1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7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" y="205274"/>
            <a:ext cx="12036489" cy="849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5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158202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6158202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9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91045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83975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9378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83975" y="3788229"/>
            <a:ext cx="12036489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513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365125" y="5699125"/>
            <a:ext cx="2286000" cy="8318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A7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A7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A77"/>
              </a:buClr>
              <a:buSzPct val="110000"/>
              <a:buChar char="•"/>
              <a:defRPr sz="2400">
                <a:solidFill>
                  <a:srgbClr val="007A7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92D050"/>
                </a:solidFill>
                <a:latin typeface="Times New Roman" panose="02020603050405020304" pitchFamily="18" charset="0"/>
              </a:rPr>
              <a:t>C++: LEARN BY DOING</a:t>
            </a:r>
          </a:p>
        </p:txBody>
      </p:sp>
    </p:spTree>
    <p:extLst>
      <p:ext uri="{BB962C8B-B14F-4D97-AF65-F5344CB8AC3E}">
        <p14:creationId xmlns:p14="http://schemas.microsoft.com/office/powerpoint/2010/main" val="277447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5" y="225161"/>
            <a:ext cx="12036489" cy="829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191206"/>
            <a:ext cx="12036489" cy="4985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75" y="6356350"/>
            <a:ext cx="1251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220" y="6356350"/>
            <a:ext cx="9134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7722" y="6356350"/>
            <a:ext cx="1262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2637"/>
            <a:ext cx="12192000" cy="0"/>
          </a:xfrm>
          <a:prstGeom prst="line">
            <a:avLst/>
          </a:prstGeom>
          <a:ln w="2095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122782"/>
            <a:ext cx="12192000" cy="0"/>
          </a:xfrm>
          <a:prstGeom prst="line">
            <a:avLst/>
          </a:prstGeom>
          <a:ln w="952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8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en-US" sz="4400" b="1" kern="1200" dirty="0">
          <a:solidFill>
            <a:srgbClr val="007A7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1pPr>
      <a:lvl2pPr marL="6858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>
          <a:solidFill>
            <a:srgbClr val="007A7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Mathematical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6.4 Increment and Decrement </a:t>
            </a:r>
            <a:r>
              <a:rPr lang="en-US" altLang="en-US" dirty="0" smtClean="0"/>
              <a:t>Operators – Pre and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Can be placed </a:t>
            </a:r>
            <a:r>
              <a:rPr lang="en-US" altLang="en-US" b="1" dirty="0"/>
              <a:t>before</a:t>
            </a:r>
            <a:r>
              <a:rPr lang="en-US" altLang="en-US" dirty="0"/>
              <a:t> or </a:t>
            </a:r>
            <a:r>
              <a:rPr lang="en-US" altLang="en-US" b="1" dirty="0"/>
              <a:t>after</a:t>
            </a:r>
            <a:r>
              <a:rPr lang="en-US" altLang="en-US" dirty="0"/>
              <a:t> the </a:t>
            </a:r>
            <a:r>
              <a:rPr lang="en-US" altLang="en-US" dirty="0" smtClean="0"/>
              <a:t>operand</a:t>
            </a:r>
          </a:p>
          <a:p>
            <a:endParaRPr lang="en-US" altLang="en-US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int_exp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int_exp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int_exp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Displays a 1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int_exp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++;</a:t>
            </a:r>
          </a:p>
          <a:p>
            <a:pPr marL="457200" lvl="1" indent="0">
              <a:buNone/>
            </a:pP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int_exp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Displays a 2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en-US" sz="2800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b="1" dirty="0" smtClean="0"/>
              <a:t>Pre-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b="1" dirty="0"/>
              <a:t>post-increment</a:t>
            </a:r>
            <a:r>
              <a:rPr lang="en-US" altLang="en-US" dirty="0"/>
              <a:t> and </a:t>
            </a:r>
            <a:r>
              <a:rPr lang="en-US" altLang="en-US" b="1" dirty="0"/>
              <a:t>decrement</a:t>
            </a:r>
            <a:r>
              <a:rPr lang="en-US" altLang="en-US" dirty="0"/>
              <a:t> </a:t>
            </a:r>
            <a:r>
              <a:rPr lang="en-US" altLang="en-US" dirty="0" smtClean="0"/>
              <a:t>operators</a:t>
            </a:r>
          </a:p>
          <a:p>
            <a:pPr lvl="1" eaLnBrk="1" hangingPunct="1"/>
            <a:r>
              <a:rPr lang="en-US" altLang="en-US" dirty="0" smtClean="0"/>
              <a:t>No </a:t>
            </a:r>
            <a:r>
              <a:rPr lang="en-US" altLang="en-US" dirty="0"/>
              <a:t>differences as standalone </a:t>
            </a:r>
            <a:r>
              <a:rPr lang="en-US" altLang="en-US" dirty="0" smtClean="0"/>
              <a:t>statements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78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6.4 Increment and Decrement </a:t>
            </a:r>
            <a:r>
              <a:rPr lang="en-US" altLang="en-US" sz="3600" dirty="0" smtClean="0"/>
              <a:t>Operators – Embedded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When embedded, pre- and post-increment and decrement operators behave </a:t>
            </a:r>
            <a:r>
              <a:rPr lang="en-US" altLang="en-US" dirty="0" smtClean="0"/>
              <a:t>differently</a:t>
            </a:r>
          </a:p>
          <a:p>
            <a:endParaRPr lang="en-US" alt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int_exp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++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int_exp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Displays a 1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int_exp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 &lt;&lt;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Displays a 1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int_exp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Displays a </a:t>
            </a: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</a:p>
          <a:p>
            <a:pPr marL="457200" lvl="1" indent="0">
              <a:buNone/>
            </a:pPr>
            <a:endParaRPr lang="en-US" sz="2800" dirty="0" smtClean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altLang="en-US" dirty="0" smtClean="0"/>
              <a:t>Pre-operators </a:t>
            </a:r>
            <a:r>
              <a:rPr lang="en-US" altLang="en-US" b="1" dirty="0"/>
              <a:t>change the value</a:t>
            </a:r>
            <a:r>
              <a:rPr lang="en-US" altLang="en-US" dirty="0"/>
              <a:t> of the operand </a:t>
            </a:r>
            <a:r>
              <a:rPr lang="en-US" altLang="en-US" b="1" dirty="0"/>
              <a:t>first</a:t>
            </a:r>
            <a:r>
              <a:rPr lang="en-US" altLang="en-US" dirty="0"/>
              <a:t> and that value is used</a:t>
            </a:r>
          </a:p>
          <a:p>
            <a:r>
              <a:rPr lang="en-US" altLang="en-US" dirty="0" smtClean="0"/>
              <a:t>Post-operators </a:t>
            </a:r>
            <a:r>
              <a:rPr lang="en-US" altLang="en-US" b="1" dirty="0"/>
              <a:t>use the value first</a:t>
            </a:r>
            <a:r>
              <a:rPr lang="en-US" altLang="en-US" dirty="0"/>
              <a:t> and then change it</a:t>
            </a:r>
          </a:p>
          <a:p>
            <a:pPr marL="457200" lvl="1" indent="0">
              <a:buNone/>
            </a:pPr>
            <a:endParaRPr lang="en-US" sz="2800" dirty="0" smtClean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6.5 Compound </a:t>
            </a:r>
            <a:r>
              <a:rPr lang="en-US" altLang="en-US" dirty="0" smtClean="0"/>
              <a:t>Assignment </a:t>
            </a:r>
            <a:r>
              <a:rPr lang="en-US" altLang="en-US" dirty="0" smtClean="0"/>
              <a:t>Operators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Provide a </a:t>
            </a:r>
            <a:r>
              <a:rPr lang="en-US" altLang="en-US" b="1" dirty="0"/>
              <a:t>shorthand notation</a:t>
            </a:r>
            <a:r>
              <a:rPr lang="en-US" altLang="en-US" dirty="0"/>
              <a:t> for manipulating the value stored in a </a:t>
            </a:r>
            <a:r>
              <a:rPr lang="en-US" altLang="en-US" dirty="0" smtClean="0"/>
              <a:t>variable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Following </a:t>
            </a:r>
            <a:r>
              <a:rPr lang="en-US" altLang="en-US" dirty="0"/>
              <a:t>statement is </a:t>
            </a:r>
            <a:r>
              <a:rPr lang="en-US" altLang="en-US" dirty="0" smtClean="0"/>
              <a:t>common</a:t>
            </a:r>
          </a:p>
          <a:p>
            <a:pPr marL="457200" lvl="1" indent="0" eaLnBrk="1" hangingPunct="1">
              <a:buNone/>
            </a:pPr>
            <a:r>
              <a:rPr lang="en-US" alt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alt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a + 2</a:t>
            </a:r>
            <a:r>
              <a:rPr lang="en-US" alt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Written </a:t>
            </a:r>
            <a:r>
              <a:rPr lang="en-US" altLang="en-US" dirty="0"/>
              <a:t>using compound assignment </a:t>
            </a:r>
            <a:r>
              <a:rPr lang="en-US" altLang="en-US" dirty="0" smtClean="0"/>
              <a:t>operators</a:t>
            </a:r>
          </a:p>
          <a:p>
            <a:pPr marL="457200" lvl="1" indent="0" eaLnBrk="1" hangingPunct="1">
              <a:buNone/>
            </a:pPr>
            <a:r>
              <a:rPr lang="en-US" altLang="en-US" sz="28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a </a:t>
            </a:r>
            <a:r>
              <a:rPr lang="en-US" altLang="en-US" sz="2800" dirty="0">
                <a:solidFill>
                  <a:schemeClr val="tx1"/>
                </a:solidFill>
                <a:latin typeface="Courier New" panose="02070309020205020404" pitchFamily="49" charset="0"/>
              </a:rPr>
              <a:t>+= 2;</a:t>
            </a:r>
          </a:p>
        </p:txBody>
      </p:sp>
    </p:spTree>
    <p:extLst>
      <p:ext uri="{BB962C8B-B14F-4D97-AF65-F5344CB8AC3E}">
        <p14:creationId xmlns:p14="http://schemas.microsoft.com/office/powerpoint/2010/main" val="405254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6.5 Compound Assignment Operators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2922963390"/>
              </p:ext>
            </p:extLst>
          </p:nvPr>
        </p:nvGraphicFramePr>
        <p:xfrm>
          <a:off x="2265912" y="1342830"/>
          <a:ext cx="7335288" cy="22555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91713">
                  <a:extLst>
                    <a:ext uri="{9D8B030D-6E8A-4147-A177-3AD203B41FA5}">
                      <a16:colId xmlns:a16="http://schemas.microsoft.com/office/drawing/2014/main" val="1791282230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1304213531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3458547718"/>
                    </a:ext>
                  </a:extLst>
                </a:gridCol>
              </a:tblGrid>
              <a:tr h="302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Operator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Statement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Expansion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246788"/>
                  </a:ext>
                </a:extLst>
              </a:tr>
              <a:tr h="252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+=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+= 5;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= a + 5;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58153"/>
                  </a:ext>
                </a:extLst>
              </a:tr>
              <a:tr h="252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-=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-= b;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= a – b;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91151"/>
                  </a:ext>
                </a:extLst>
              </a:tr>
              <a:tr h="252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*=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*= b + .1;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= a * (b + .1);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348492"/>
                  </a:ext>
                </a:extLst>
              </a:tr>
              <a:tr h="252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/=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/= b + c;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= a / (b + c);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869415"/>
                  </a:ext>
                </a:extLst>
              </a:tr>
              <a:tr h="252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%=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%= 2;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= a % 2;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2027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14"/>
          </p:nvPr>
        </p:nvSpPr>
        <p:spPr>
          <a:xfrm>
            <a:off x="83975" y="3886821"/>
            <a:ext cx="12036489" cy="2290143"/>
          </a:xfrm>
        </p:spPr>
        <p:txBody>
          <a:bodyPr>
            <a:normAutofit/>
          </a:bodyPr>
          <a:lstStyle/>
          <a:p>
            <a:r>
              <a:rPr lang="en-US" dirty="0" smtClean="0"/>
              <a:t>If the </a:t>
            </a:r>
            <a:r>
              <a:rPr lang="en-US" b="1" dirty="0" smtClean="0"/>
              <a:t>r-value</a:t>
            </a:r>
            <a:r>
              <a:rPr lang="en-US" dirty="0" smtClean="0"/>
              <a:t> is an </a:t>
            </a:r>
            <a:r>
              <a:rPr lang="en-US" b="1" dirty="0" smtClean="0"/>
              <a:t>expression</a:t>
            </a:r>
            <a:r>
              <a:rPr lang="en-US" dirty="0" smtClean="0"/>
              <a:t> parenthesis must be used to set the order of precedence as shown in multiplication and division in the table above</a:t>
            </a:r>
          </a:p>
        </p:txBody>
      </p:sp>
    </p:spTree>
    <p:extLst>
      <p:ext uri="{BB962C8B-B14F-4D97-AF65-F5344CB8AC3E}">
        <p14:creationId xmlns:p14="http://schemas.microsoft.com/office/powerpoint/2010/main" val="22281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6.6 Accumulators Versus </a:t>
            </a:r>
            <a:r>
              <a:rPr lang="en-US" altLang="en-US" dirty="0" smtClean="0"/>
              <a:t>Counters – 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b="1" dirty="0" smtClean="0"/>
              <a:t>Counter</a:t>
            </a:r>
            <a:endParaRPr lang="en-US" altLang="en-US" dirty="0" smtClean="0"/>
          </a:p>
          <a:p>
            <a:pPr lvl="1" eaLnBrk="1" hangingPunct="1"/>
            <a:r>
              <a:rPr lang="en-US" altLang="en-US" dirty="0"/>
              <a:t>A</a:t>
            </a:r>
            <a:r>
              <a:rPr lang="en-US" altLang="en-US" dirty="0" smtClean="0"/>
              <a:t> </a:t>
            </a:r>
            <a:r>
              <a:rPr lang="en-US" altLang="en-US" dirty="0"/>
              <a:t>variable that is </a:t>
            </a:r>
            <a:r>
              <a:rPr lang="en-US" altLang="en-US" b="1" dirty="0" smtClean="0"/>
              <a:t>incremented</a:t>
            </a:r>
            <a:endParaRPr lang="en-US" altLang="en-US" b="1" dirty="0"/>
          </a:p>
          <a:p>
            <a:pPr eaLnBrk="1" hangingPunct="1"/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Accumulator</a:t>
            </a:r>
            <a:endParaRPr lang="en-US" altLang="en-US" dirty="0" smtClean="0"/>
          </a:p>
          <a:p>
            <a:pPr lvl="1" eaLnBrk="1" hangingPunct="1"/>
            <a:r>
              <a:rPr lang="en-US" altLang="en-US" dirty="0"/>
              <a:t>A</a:t>
            </a:r>
            <a:r>
              <a:rPr lang="en-US" altLang="en-US" dirty="0" smtClean="0"/>
              <a:t> </a:t>
            </a:r>
            <a:r>
              <a:rPr lang="en-US" altLang="en-US" dirty="0"/>
              <a:t>variable that has a value other than one added to </a:t>
            </a:r>
            <a:r>
              <a:rPr lang="en-US" altLang="en-US" dirty="0" smtClean="0"/>
              <a:t>itself</a:t>
            </a:r>
            <a:endParaRPr lang="en-US" altLang="en-US" dirty="0"/>
          </a:p>
          <a:p>
            <a:pPr eaLnBrk="1" hangingPunct="1"/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Examples</a:t>
            </a:r>
            <a:endParaRPr lang="en-US" altLang="en-US" b="1" dirty="0"/>
          </a:p>
          <a:p>
            <a:pPr lvl="1" eaLnBrk="1" hangingPunct="1"/>
            <a:r>
              <a:rPr lang="en-US" altLang="en-US" dirty="0"/>
              <a:t>“Count the number of people in a classroom.” </a:t>
            </a:r>
            <a:r>
              <a:rPr lang="en-US" altLang="en-US" dirty="0" smtClean="0"/>
              <a:t>– use </a:t>
            </a:r>
            <a:r>
              <a:rPr lang="en-US" altLang="en-US" dirty="0"/>
              <a:t>a </a:t>
            </a:r>
            <a:r>
              <a:rPr lang="en-US" altLang="en-US" b="1" dirty="0"/>
              <a:t>counter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“</a:t>
            </a:r>
            <a:r>
              <a:rPr lang="en-US" altLang="en-US" dirty="0"/>
              <a:t>What is a student’s accumulated loan debt?” </a:t>
            </a:r>
            <a:r>
              <a:rPr lang="en-US" altLang="en-US" dirty="0" smtClean="0"/>
              <a:t>– use </a:t>
            </a:r>
            <a:r>
              <a:rPr lang="en-US" altLang="en-US" dirty="0"/>
              <a:t>an </a:t>
            </a:r>
            <a:r>
              <a:rPr lang="en-US" altLang="en-US" b="1" dirty="0" smtClean="0"/>
              <a:t>accumulator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16630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6.6 Accumulators Versus </a:t>
            </a:r>
            <a:r>
              <a:rPr lang="en-US" altLang="en-US" dirty="0" smtClean="0"/>
              <a:t>Counters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Always initialize </a:t>
            </a:r>
            <a:r>
              <a:rPr lang="en-US" altLang="en-US" b="1" dirty="0"/>
              <a:t>counters</a:t>
            </a:r>
            <a:r>
              <a:rPr lang="en-US" altLang="en-US" dirty="0"/>
              <a:t> and </a:t>
            </a:r>
            <a:r>
              <a:rPr lang="en-US" altLang="en-US" b="1" dirty="0"/>
              <a:t>accumulators</a:t>
            </a:r>
            <a:r>
              <a:rPr lang="en-US" altLang="en-US" dirty="0"/>
              <a:t> to a known value </a:t>
            </a:r>
            <a:r>
              <a:rPr lang="en-US" altLang="en-US" dirty="0"/>
              <a:t>(</a:t>
            </a:r>
            <a:r>
              <a:rPr lang="en-US" altLang="en-US" dirty="0" smtClean="0"/>
              <a:t>usually zero)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noProof="1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number_students = 0, student_loan = 0;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800" noProof="1">
              <a:solidFill>
                <a:srgbClr val="808080"/>
              </a:solidFill>
              <a:latin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8000"/>
                </a:solidFill>
                <a:latin typeface="Courier New" panose="02070309020205020404" pitchFamily="49" charset="0"/>
              </a:rPr>
              <a:t>// Counter	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number_students = number_students + 1;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8000"/>
                </a:solidFill>
                <a:latin typeface="Courier New" panose="02070309020205020404" pitchFamily="49" charset="0"/>
              </a:rPr>
              <a:t>// or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number_students++;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800" noProof="1">
              <a:solidFill>
                <a:srgbClr val="808080"/>
              </a:solidFill>
              <a:latin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8000"/>
                </a:solidFill>
                <a:latin typeface="Courier New" panose="02070309020205020404" pitchFamily="49" charset="0"/>
              </a:rPr>
              <a:t>// Accumulator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student_loan = student_loan + 5000;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8000"/>
                </a:solidFill>
                <a:latin typeface="Courier New" panose="02070309020205020404" pitchFamily="49" charset="0"/>
              </a:rPr>
              <a:t>// or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student_loan += 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5000</a:t>
            </a:r>
            <a:r>
              <a:rPr lang="en-US" altLang="en-US" sz="2800" noProof="1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6.7 Order of </a:t>
            </a:r>
            <a:r>
              <a:rPr lang="en-US" altLang="en-US" dirty="0" smtClean="0"/>
              <a:t>Precedence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4" y="1233745"/>
            <a:ext cx="12036489" cy="2633405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Order of </a:t>
            </a:r>
            <a:r>
              <a:rPr lang="en-US" b="1" dirty="0" smtClean="0"/>
              <a:t>precedence</a:t>
            </a:r>
          </a:p>
          <a:p>
            <a:pPr lvl="1"/>
            <a:r>
              <a:rPr lang="en-US" dirty="0" smtClean="0"/>
              <a:t>Established </a:t>
            </a:r>
            <a:r>
              <a:rPr lang="en-US" dirty="0"/>
              <a:t>order that must be adhered to when evaluating expressions with multiple </a:t>
            </a:r>
            <a:r>
              <a:rPr lang="en-US" dirty="0" smtClean="0"/>
              <a:t>operations</a:t>
            </a:r>
          </a:p>
          <a:p>
            <a:endParaRPr lang="en-US" dirty="0"/>
          </a:p>
          <a:p>
            <a:r>
              <a:rPr lang="en-US" dirty="0"/>
              <a:t>The table lists the operators starting with those that will be evaluated </a:t>
            </a:r>
            <a:r>
              <a:rPr lang="en-US" dirty="0" smtClean="0"/>
              <a:t>first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1006669216"/>
              </p:ext>
            </p:extLst>
          </p:nvPr>
        </p:nvGraphicFramePr>
        <p:xfrm>
          <a:off x="3410338" y="4046536"/>
          <a:ext cx="5383762" cy="2133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83762">
                  <a:extLst>
                    <a:ext uri="{9D8B030D-6E8A-4147-A177-3AD203B41FA5}">
                      <a16:colId xmlns:a16="http://schemas.microsoft.com/office/drawing/2014/main" val="3319307120"/>
                    </a:ext>
                  </a:extLst>
                </a:gridCol>
              </a:tblGrid>
              <a:tr h="1905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postfix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++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postfix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510012"/>
                  </a:ext>
                </a:extLst>
              </a:tr>
              <a:tr h="1905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prefix </a:t>
                      </a: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++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prefix </a:t>
                      </a: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--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unary </a:t>
                      </a: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691116"/>
                  </a:ext>
                </a:extLst>
              </a:tr>
              <a:tr h="1905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/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646781"/>
                  </a:ext>
                </a:extLst>
              </a:tr>
              <a:tr h="1835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422420"/>
                  </a:ext>
                </a:extLst>
              </a:tr>
              <a:tr h="1905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*=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/=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%=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+=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27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31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6.7 Order of </a:t>
            </a:r>
            <a:r>
              <a:rPr lang="en-US" altLang="en-US" dirty="0" smtClean="0"/>
              <a:t>Precedence – Parentheses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dirty="0"/>
              <a:t>Parentheses used to change which operations are performed first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Too many parentheses clutter up an </a:t>
            </a:r>
            <a:r>
              <a:rPr lang="en-US" altLang="en-US" dirty="0" smtClean="0"/>
              <a:t>expression, it is better </a:t>
            </a:r>
            <a:r>
              <a:rPr lang="en-US" altLang="en-US" dirty="0"/>
              <a:t>to break up complicated </a:t>
            </a:r>
            <a:r>
              <a:rPr lang="en-US" altLang="en-US" dirty="0" smtClean="0"/>
              <a:t>expressions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Cluttered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root = ((-b +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sqrt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(b * b) - (4 * a * c)) ) / (2 * a));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//Not cluttered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discriminant = b * b - 4 * a * c;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denominator = 2 * a;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root = (-b +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sqrt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discriminant ) )  / denominator;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6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6.8 Mathematical </a:t>
            </a:r>
            <a:r>
              <a:rPr lang="en-US" altLang="en-US" dirty="0" smtClean="0"/>
              <a:t>Functions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Function</a:t>
            </a:r>
          </a:p>
          <a:p>
            <a:pPr lvl="1" eaLnBrk="1" hangingPunct="1"/>
            <a:r>
              <a:rPr lang="en-US" altLang="en-US" dirty="0" smtClean="0"/>
              <a:t>Refers </a:t>
            </a:r>
            <a:r>
              <a:rPr lang="en-US" altLang="en-US" dirty="0"/>
              <a:t>to a task or </a:t>
            </a:r>
            <a:r>
              <a:rPr lang="en-US" altLang="en-US" dirty="0" smtClean="0"/>
              <a:t>job</a:t>
            </a:r>
          </a:p>
          <a:p>
            <a:pPr lvl="1" eaLnBrk="1" hangingPunct="1"/>
            <a:r>
              <a:rPr lang="en-US" altLang="en-US" dirty="0" smtClean="0"/>
              <a:t>Function </a:t>
            </a:r>
            <a:r>
              <a:rPr lang="en-US" altLang="en-US" dirty="0"/>
              <a:t>of a waiter is to serve </a:t>
            </a:r>
            <a:r>
              <a:rPr lang="en-US" altLang="en-US" dirty="0" smtClean="0"/>
              <a:t>food</a:t>
            </a:r>
          </a:p>
          <a:p>
            <a:pPr lvl="1" eaLnBrk="1" hangingPunct="1"/>
            <a:r>
              <a:rPr lang="en-US" altLang="en-US" dirty="0" smtClean="0"/>
              <a:t>In </a:t>
            </a:r>
            <a:r>
              <a:rPr lang="en-US" altLang="en-US" dirty="0"/>
              <a:t>programming, a function is a group of related statements that perform a specific task or job </a:t>
            </a:r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Parameter</a:t>
            </a:r>
            <a:endParaRPr lang="en-US" altLang="en-US" b="1" i="1" dirty="0" smtClean="0"/>
          </a:p>
          <a:p>
            <a:pPr lvl="1" eaLnBrk="1" hangingPunct="1"/>
            <a:r>
              <a:rPr lang="en-US" altLang="en-US" dirty="0" smtClean="0"/>
              <a:t>Value </a:t>
            </a:r>
            <a:r>
              <a:rPr lang="en-US" altLang="en-US" b="1" dirty="0"/>
              <a:t>passed</a:t>
            </a:r>
            <a:r>
              <a:rPr lang="en-US" altLang="en-US" dirty="0"/>
              <a:t>, or given to a </a:t>
            </a:r>
            <a:r>
              <a:rPr lang="en-US" altLang="en-US" dirty="0" smtClean="0"/>
              <a:t>function</a:t>
            </a:r>
          </a:p>
          <a:p>
            <a:pPr lvl="1" eaLnBrk="1" hangingPunct="1"/>
            <a:r>
              <a:rPr lang="en-US" altLang="en-US" dirty="0"/>
              <a:t>S</a:t>
            </a:r>
            <a:r>
              <a:rPr lang="en-US" altLang="en-US" dirty="0" smtClean="0"/>
              <a:t>ometimes </a:t>
            </a:r>
            <a:r>
              <a:rPr lang="en-US" altLang="en-US" dirty="0"/>
              <a:t>called an </a:t>
            </a:r>
            <a:r>
              <a:rPr lang="en-US" altLang="en-US" b="1" dirty="0"/>
              <a:t>argument</a:t>
            </a:r>
          </a:p>
          <a:p>
            <a:r>
              <a:rPr lang="en-US" b="1" dirty="0" smtClean="0"/>
              <a:t>Return</a:t>
            </a:r>
          </a:p>
          <a:p>
            <a:pPr lvl="1"/>
            <a:r>
              <a:rPr lang="en-US" dirty="0" smtClean="0"/>
              <a:t>Value given back by a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6.8 Mathematical </a:t>
            </a:r>
            <a:r>
              <a:rPr lang="en-US" alt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Some mathematical operations, such as exponentiation, do not have associated </a:t>
            </a:r>
            <a:r>
              <a:rPr lang="en-US" altLang="en-US" dirty="0" smtClean="0"/>
              <a:t>operators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Provided </a:t>
            </a:r>
            <a:r>
              <a:rPr lang="en-US" altLang="en-US" dirty="0"/>
              <a:t>as functions in an </a:t>
            </a:r>
            <a:r>
              <a:rPr lang="en-US" altLang="en-US" dirty="0" smtClean="0"/>
              <a:t>external header </a:t>
            </a:r>
            <a:r>
              <a:rPr lang="en-US" altLang="en-US" dirty="0"/>
              <a:t>file called </a:t>
            </a:r>
            <a:r>
              <a:rPr lang="en-US" altLang="en-US" b="1" dirty="0">
                <a:latin typeface="Courier New" panose="02070309020205020404" pitchFamily="49" charset="0"/>
              </a:rPr>
              <a:t>&lt;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cmath</a:t>
            </a:r>
            <a:r>
              <a:rPr lang="en-US" altLang="en-US" b="1" dirty="0" smtClean="0">
                <a:latin typeface="Courier New" panose="02070309020205020404" pitchFamily="49" charset="0"/>
              </a:rPr>
              <a:t>&gt;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When </a:t>
            </a:r>
            <a:r>
              <a:rPr lang="en-US" altLang="en-US" dirty="0"/>
              <a:t>included in an expression, </a:t>
            </a:r>
            <a:r>
              <a:rPr lang="en-US" altLang="en-US" dirty="0" smtClean="0"/>
              <a:t>a function </a:t>
            </a:r>
            <a:r>
              <a:rPr lang="en-US" altLang="en-US" dirty="0"/>
              <a:t>is evaluated with the </a:t>
            </a:r>
            <a:r>
              <a:rPr lang="en-US" altLang="en-US" dirty="0" smtClean="0"/>
              <a:t>highest level </a:t>
            </a:r>
            <a:r>
              <a:rPr lang="en-US" altLang="en-US" dirty="0"/>
              <a:t>of precedence (i.e., first)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6.1 Mathematical </a:t>
            </a:r>
            <a:r>
              <a:rPr lang="en-US" altLang="en-US" dirty="0" smtClean="0"/>
              <a:t>Expressions – Programming Differences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mathematics this expression is valid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0=−4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It is </a:t>
                </a:r>
                <a:r>
                  <a:rPr lang="en-US" b="1" dirty="0"/>
                  <a:t>invalid</a:t>
                </a:r>
                <a:r>
                  <a:rPr lang="en-US" dirty="0"/>
                  <a:t> in </a:t>
                </a:r>
                <a:r>
                  <a:rPr lang="en-US" dirty="0" smtClean="0"/>
                  <a:t>programming because</a:t>
                </a:r>
                <a:endParaRPr lang="en-US" dirty="0"/>
              </a:p>
              <a:p>
                <a:pPr lvl="1"/>
                <a:r>
                  <a:rPr lang="en-US" dirty="0"/>
                  <a:t>Left side of the assignment operator (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lang="en-US" dirty="0"/>
                  <a:t> ) must be a variable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All </a:t>
                </a:r>
                <a:r>
                  <a:rPr lang="en-US" dirty="0"/>
                  <a:t>operations must be explicitly specified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There </a:t>
                </a:r>
                <a:r>
                  <a:rPr lang="en-US" dirty="0"/>
                  <a:t>is only one way to specify multiplication in C++ (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</a:t>
                </a:r>
                <a:r>
                  <a:rPr lang="en-US" dirty="0"/>
                  <a:t> 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65" t="-2567" b="-1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9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6.8.1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pow</a:t>
            </a:r>
            <a:r>
              <a:rPr lang="en-US" altLang="en-US" dirty="0"/>
              <a:t> </a:t>
            </a:r>
            <a:r>
              <a:rPr lang="en-US" altLang="en-US" dirty="0" smtClean="0"/>
              <a:t>Function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Exponentiation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Accomplished </a:t>
            </a:r>
            <a:r>
              <a:rPr lang="en-US" altLang="en-US" dirty="0"/>
              <a:t>by using the </a:t>
            </a:r>
            <a:r>
              <a:rPr lang="en-US" altLang="en-US" b="1" dirty="0">
                <a:latin typeface="Courier New" panose="02070309020205020404" pitchFamily="49" charset="0"/>
              </a:rPr>
              <a:t>pow</a:t>
            </a:r>
            <a:r>
              <a:rPr lang="en-US" altLang="en-US" b="1" dirty="0"/>
              <a:t> </a:t>
            </a:r>
            <a:r>
              <a:rPr lang="en-US" altLang="en-US" dirty="0"/>
              <a:t>function, the syntax of which is shown </a:t>
            </a:r>
            <a:r>
              <a:rPr lang="en-US" altLang="en-US" dirty="0" smtClean="0"/>
              <a:t>below</a:t>
            </a:r>
          </a:p>
          <a:p>
            <a:pPr marL="457200" lvl="1" indent="0" eaLnBrk="1" hangingPunct="1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&lt;l-value</a:t>
            </a:r>
            <a:r>
              <a:rPr lang="en-US" altLang="en-US" dirty="0">
                <a:latin typeface="Courier New" panose="02070309020205020404" pitchFamily="49" charset="0"/>
              </a:rPr>
              <a:t>&gt; = pow( &lt;base&gt;, &lt;power&gt; </a:t>
            </a:r>
            <a:r>
              <a:rPr lang="en-US" altLang="en-US" dirty="0" smtClean="0">
                <a:latin typeface="Courier New" panose="02070309020205020404" pitchFamily="49" charset="0"/>
              </a:rPr>
              <a:t>);</a:t>
            </a:r>
            <a:endParaRPr lang="en-US" altLang="en-US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/>
              <a:t>The above syntax equates to the following mathematical </a:t>
            </a:r>
            <a:r>
              <a:rPr lang="en-US" altLang="en-US" dirty="0" smtClean="0"/>
              <a:t>expression</a:t>
            </a:r>
          </a:p>
          <a:p>
            <a:pPr marL="457200" lvl="1" indent="0" eaLnBrk="1" hangingPunct="1"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lvalue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</a:rPr>
              <a:t>= </a:t>
            </a:r>
            <a:r>
              <a:rPr lang="en-US" altLang="en-US" dirty="0" err="1" smtClean="0">
                <a:latin typeface="Courier New" panose="02070309020205020404" pitchFamily="49" charset="0"/>
              </a:rPr>
              <a:t>base</a:t>
            </a:r>
            <a:r>
              <a:rPr lang="en-US" altLang="en-US" baseline="30000" dirty="0" err="1" smtClean="0">
                <a:latin typeface="Courier New" panose="02070309020205020404" pitchFamily="49" charset="0"/>
              </a:rPr>
              <a:t>power</a:t>
            </a:r>
            <a:endParaRPr lang="en-US" altLang="en-US" i="1" dirty="0" smtClean="0"/>
          </a:p>
          <a:p>
            <a:pPr eaLnBrk="1" hangingPunct="1"/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altLang="en-US" dirty="0" smtClean="0"/>
              <a:t> </a:t>
            </a:r>
            <a:r>
              <a:rPr lang="en-US" altLang="en-US" dirty="0"/>
              <a:t>parameter can be any numeric data type </a:t>
            </a:r>
            <a:r>
              <a:rPr lang="en-US" altLang="en-US" b="1" dirty="0"/>
              <a:t>except</a:t>
            </a:r>
            <a:r>
              <a:rPr lang="en-US" altLang="en-US" dirty="0"/>
              <a:t> an </a:t>
            </a:r>
            <a:r>
              <a:rPr lang="en-US" altLang="en-US" b="1" dirty="0" smtClean="0">
                <a:latin typeface="Courier New" panose="02070309020205020404" pitchFamily="49" charset="0"/>
              </a:rPr>
              <a:t>int</a:t>
            </a:r>
            <a:endParaRPr lang="en-US" altLang="en-US" b="1" dirty="0"/>
          </a:p>
          <a:p>
            <a:pPr eaLnBrk="1" hangingPunct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ower</a:t>
            </a:r>
            <a:r>
              <a:rPr lang="en-US" altLang="en-US" dirty="0" smtClean="0"/>
              <a:t> </a:t>
            </a:r>
            <a:r>
              <a:rPr lang="en-US" altLang="en-US" dirty="0"/>
              <a:t>parameter can be any numeric data </a:t>
            </a:r>
            <a:r>
              <a:rPr lang="en-US" altLang="en-US" dirty="0" smtClean="0"/>
              <a:t>type</a:t>
            </a:r>
            <a:endParaRPr lang="en-US" altLang="en-US" dirty="0"/>
          </a:p>
          <a:p>
            <a:pPr eaLnBrk="1" hangingPunct="1"/>
            <a:r>
              <a:rPr lang="en-US" altLang="en-US" dirty="0"/>
              <a:t>Some compilers do support having an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dirty="0"/>
              <a:t> for </a:t>
            </a:r>
            <a:r>
              <a:rPr lang="en-US" altLang="en-US" dirty="0" smtClean="0"/>
              <a:t>the base</a:t>
            </a:r>
            <a:endParaRPr lang="en-US" altLang="en-US" dirty="0"/>
          </a:p>
          <a:p>
            <a:pPr lvl="1" eaLnBrk="1" hangingPunct="1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6.8.1 The </a:t>
            </a:r>
            <a:r>
              <a:rPr lang="en-US" altLang="en-US" dirty="0">
                <a:latin typeface="Courier New" panose="02070309020205020404" pitchFamily="49" charset="0"/>
              </a:rPr>
              <a:t>pow</a:t>
            </a:r>
            <a:r>
              <a:rPr lang="en-US" altLang="en-US" dirty="0"/>
              <a:t> </a:t>
            </a:r>
            <a:r>
              <a:rPr lang="en-US" altLang="en-US" dirty="0" smtClean="0"/>
              <a:t>Function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#include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iostream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using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std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::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using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std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::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#include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cmath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Needed for pow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main()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PI = 3.141592F;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radius = 5;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area = 0;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area = PI * pow( radius, 2 );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area &lt;&lt;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"sq. in. 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0;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875" y="53156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// Output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78.5398 sq.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6.8.1 The </a:t>
            </a:r>
            <a:r>
              <a:rPr lang="en-US" altLang="en-US" dirty="0">
                <a:latin typeface="Courier New" panose="02070309020205020404" pitchFamily="49" charset="0"/>
              </a:rPr>
              <a:t>pow</a:t>
            </a:r>
            <a:r>
              <a:rPr lang="en-US" altLang="en-US" dirty="0"/>
              <a:t> </a:t>
            </a:r>
            <a:r>
              <a:rPr lang="en-US" altLang="en-US" dirty="0" smtClean="0"/>
              <a:t>Function –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functions in </a:t>
            </a:r>
            <a:r>
              <a:rPr lang="en-US" altLang="en-US" b="1" dirty="0">
                <a:latin typeface="Courier New" panose="02070309020205020404" pitchFamily="49" charset="0"/>
              </a:rPr>
              <a:t>&lt;</a:t>
            </a:r>
            <a:r>
              <a:rPr lang="en-US" altLang="en-US" b="1" dirty="0" err="1">
                <a:latin typeface="Courier New" panose="02070309020205020404" pitchFamily="49" charset="0"/>
              </a:rPr>
              <a:t>cmath</a:t>
            </a:r>
            <a:r>
              <a:rPr lang="en-US" altLang="en-US" b="1" dirty="0">
                <a:latin typeface="Courier New" panose="02070309020205020404" pitchFamily="49" charset="0"/>
              </a:rPr>
              <a:t>&gt;</a:t>
            </a:r>
            <a:r>
              <a:rPr lang="en-US" altLang="en-US" dirty="0"/>
              <a:t> do not require the use of namespace statements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Calling or executing a function has a certain amount of cost involved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Multiplying the value by itself is more efficient than calling the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pow</a:t>
            </a:r>
            <a:r>
              <a:rPr lang="en-US" altLang="en-US" dirty="0"/>
              <a:t>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8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6.8.2 The </a:t>
            </a:r>
            <a:r>
              <a:rPr lang="en-US" altLang="en-US" dirty="0" err="1">
                <a:latin typeface="Courier New" panose="02070309020205020404" pitchFamily="49" charset="0"/>
              </a:rPr>
              <a:t>sqrt</a:t>
            </a:r>
            <a:r>
              <a:rPr lang="en-US" altLang="en-US" dirty="0"/>
              <a:t> </a:t>
            </a:r>
            <a:r>
              <a:rPr lang="en-US" altLang="en-US" dirty="0" smtClean="0"/>
              <a:t>Function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b="1" dirty="0" err="1">
                <a:latin typeface="Courier New" panose="02070309020205020404" pitchFamily="49" charset="0"/>
              </a:rPr>
              <a:t>sqrt</a:t>
            </a:r>
            <a:r>
              <a:rPr lang="en-US" altLang="en-US" dirty="0"/>
              <a:t> function finds the square root of its </a:t>
            </a:r>
            <a:r>
              <a:rPr lang="en-US" altLang="en-US" dirty="0" smtClean="0"/>
              <a:t>parameter, syntax </a:t>
            </a:r>
            <a:r>
              <a:rPr lang="en-US" altLang="en-US" dirty="0"/>
              <a:t>shown </a:t>
            </a:r>
            <a:r>
              <a:rPr lang="en-US" altLang="en-US" dirty="0" smtClean="0"/>
              <a:t>below</a:t>
            </a:r>
          </a:p>
          <a:p>
            <a:pPr marL="457200" lvl="1" indent="0" eaLnBrk="1" hangingPunct="1">
              <a:buNone/>
            </a:pPr>
            <a:r>
              <a:rPr lang="en-US" altLang="en-US" sz="2800" dirty="0" smtClean="0">
                <a:latin typeface="Courier New" panose="02070309020205020404" pitchFamily="49" charset="0"/>
              </a:rPr>
              <a:t>&lt;</a:t>
            </a:r>
            <a:r>
              <a:rPr lang="en-US" altLang="en-US" sz="2800" dirty="0" err="1" smtClean="0">
                <a:latin typeface="Courier New" panose="02070309020205020404" pitchFamily="49" charset="0"/>
              </a:rPr>
              <a:t>float_point_l</a:t>
            </a:r>
            <a:r>
              <a:rPr lang="en-US" altLang="en-US" sz="2800" dirty="0" smtClean="0">
                <a:latin typeface="Courier New" panose="02070309020205020404" pitchFamily="49" charset="0"/>
              </a:rPr>
              <a:t>-value&gt; </a:t>
            </a:r>
            <a:r>
              <a:rPr lang="en-US" altLang="en-US" sz="2800" dirty="0">
                <a:latin typeface="Courier New" panose="02070309020205020404" pitchFamily="49" charset="0"/>
              </a:rPr>
              <a:t>= </a:t>
            </a:r>
            <a:r>
              <a:rPr lang="en-US" altLang="en-US" sz="2800" dirty="0" err="1">
                <a:latin typeface="Courier New" panose="02070309020205020404" pitchFamily="49" charset="0"/>
              </a:rPr>
              <a:t>sqrt</a:t>
            </a:r>
            <a:r>
              <a:rPr lang="en-US" altLang="en-US" sz="2800" dirty="0">
                <a:latin typeface="Courier New" panose="02070309020205020404" pitchFamily="49" charset="0"/>
              </a:rPr>
              <a:t>( &lt;</a:t>
            </a:r>
            <a:r>
              <a:rPr lang="en-US" altLang="en-US" sz="2800" dirty="0" err="1">
                <a:latin typeface="Courier New" panose="02070309020205020404" pitchFamily="49" charset="0"/>
              </a:rPr>
              <a:t>float_point_value</a:t>
            </a:r>
            <a:r>
              <a:rPr lang="en-US" altLang="en-US" sz="2800" dirty="0" smtClean="0">
                <a:latin typeface="Courier New" panose="02070309020205020404" pitchFamily="49" charset="0"/>
              </a:rPr>
              <a:t>&gt;);</a:t>
            </a:r>
            <a:endParaRPr lang="en-US" altLang="en-US" sz="2400" dirty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Expects </a:t>
            </a:r>
            <a:r>
              <a:rPr lang="en-US" altLang="en-US" dirty="0"/>
              <a:t>a </a:t>
            </a:r>
            <a:r>
              <a:rPr lang="en-US" altLang="en-US" b="1" dirty="0"/>
              <a:t>floating point</a:t>
            </a:r>
            <a:r>
              <a:rPr lang="en-US" altLang="en-US" i="1" dirty="0"/>
              <a:t> </a:t>
            </a:r>
            <a:r>
              <a:rPr lang="en-US" altLang="en-US" dirty="0"/>
              <a:t>value for its parameter and returns a </a:t>
            </a:r>
            <a:r>
              <a:rPr lang="en-US" altLang="en-US" b="1" dirty="0"/>
              <a:t>floating point</a:t>
            </a:r>
            <a:r>
              <a:rPr lang="en-US" altLang="en-US" dirty="0"/>
              <a:t> value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Type cast when the square root of integers is required</a:t>
            </a:r>
          </a:p>
        </p:txBody>
      </p:sp>
    </p:spTree>
    <p:extLst>
      <p:ext uri="{BB962C8B-B14F-4D97-AF65-F5344CB8AC3E}">
        <p14:creationId xmlns:p14="http://schemas.microsoft.com/office/powerpoint/2010/main" val="87239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6.8.2 The </a:t>
            </a:r>
            <a:r>
              <a:rPr lang="en-US" altLang="en-US" dirty="0" err="1">
                <a:latin typeface="Courier New" panose="02070309020205020404" pitchFamily="49" charset="0"/>
              </a:rPr>
              <a:t>sqrt</a:t>
            </a:r>
            <a:r>
              <a:rPr lang="en-US" altLang="en-US" dirty="0"/>
              <a:t> </a:t>
            </a:r>
            <a:r>
              <a:rPr lang="en-US" altLang="en-US" dirty="0" smtClean="0"/>
              <a:t>Function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error results if the parameter is a negative </a:t>
            </a:r>
            <a:r>
              <a:rPr lang="en-US" altLang="en-US" dirty="0" smtClean="0"/>
              <a:t>number</a:t>
            </a:r>
          </a:p>
          <a:p>
            <a:endParaRPr lang="en-US" altLang="en-US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value = 5;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square_root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square_root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sqrt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value );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"Square root: 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square_root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Square root: 2.23607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72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6.8.3 The </a:t>
            </a:r>
            <a:r>
              <a:rPr lang="en-US" altLang="en-US" dirty="0">
                <a:latin typeface="Courier New" panose="02070309020205020404" pitchFamily="49" charset="0"/>
              </a:rPr>
              <a:t>abs</a:t>
            </a:r>
            <a:r>
              <a:rPr lang="en-US" altLang="en-US" dirty="0"/>
              <a:t> </a:t>
            </a:r>
            <a:r>
              <a:rPr lang="en-US" altLang="en-US" dirty="0" smtClean="0"/>
              <a:t>function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500" dirty="0"/>
              <a:t>Returns</a:t>
            </a:r>
            <a:r>
              <a:rPr lang="en-US" altLang="en-US" dirty="0"/>
              <a:t> absolute value of the parameter </a:t>
            </a:r>
            <a:r>
              <a:rPr lang="en-US" altLang="en-US" dirty="0" smtClean="0"/>
              <a:t>passed</a:t>
            </a:r>
          </a:p>
          <a:p>
            <a:pPr marL="457200" lvl="1" indent="0" eaLnBrk="1" hangingPunct="1"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numeric_l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-value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abs( &lt;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numeric_r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-value&gt;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3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 = -5;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square_root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buNone/>
            </a:pP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Notice the nested function </a:t>
            </a:r>
            <a:endParaRPr lang="en-US" sz="3000" dirty="0" smtClean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0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square_root</a:t>
            </a:r>
            <a:r>
              <a:rPr lang="en-US" sz="30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sqrt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abs ( value ) );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en-US" sz="30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"Square root: "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square_root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Square root: 2.23607</a:t>
            </a:r>
            <a:endParaRPr lang="en-US" altLang="en-US" sz="3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01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6.8.3 </a:t>
            </a:r>
            <a:r>
              <a:rPr lang="en-US" altLang="en-US" dirty="0" smtClean="0"/>
              <a:t>Some Additional Mathematical Functions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965559"/>
              </p:ext>
            </p:extLst>
          </p:nvPr>
        </p:nvGraphicFramePr>
        <p:xfrm>
          <a:off x="83975" y="1390647"/>
          <a:ext cx="12036489" cy="410527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99551">
                  <a:extLst>
                    <a:ext uri="{9D8B030D-6E8A-4147-A177-3AD203B41FA5}">
                      <a16:colId xmlns:a16="http://schemas.microsoft.com/office/drawing/2014/main" val="1798631902"/>
                    </a:ext>
                  </a:extLst>
                </a:gridCol>
                <a:gridCol w="10436938">
                  <a:extLst>
                    <a:ext uri="{9D8B030D-6E8A-4147-A177-3AD203B41FA5}">
                      <a16:colId xmlns:a16="http://schemas.microsoft.com/office/drawing/2014/main" val="618703024"/>
                    </a:ext>
                  </a:extLst>
                </a:gridCol>
              </a:tblGrid>
              <a:tr h="2455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Function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Description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4298"/>
                  </a:ext>
                </a:extLst>
              </a:tr>
              <a:tr h="49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sin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a floating point value which is the sine of the floating point parameter.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484330"/>
                  </a:ext>
                </a:extLst>
              </a:tr>
              <a:tr h="49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cos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a floating point value which is the cosine of the floating point parameter.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736031"/>
                  </a:ext>
                </a:extLst>
              </a:tr>
              <a:tr h="49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tan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a floating point value which is the tangent of the floating point parameter.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145543"/>
                  </a:ext>
                </a:extLst>
              </a:tr>
              <a:tr h="49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asin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a floating point value which is the arcsine of the floating point parameter.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14000"/>
                  </a:ext>
                </a:extLst>
              </a:tr>
              <a:tr h="49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log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a floating point value which is the natural log of the floating point parameter.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39493"/>
                  </a:ext>
                </a:extLst>
              </a:tr>
              <a:tr h="49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ceil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the smallest integer greater than or equal to the floating point parameter.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065028"/>
                  </a:ext>
                </a:extLst>
              </a:tr>
              <a:tr h="49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floor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the largest integer less than or equal to the floating point parameter.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074062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83975" y="5637244"/>
            <a:ext cx="12036489" cy="637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dirty="0" smtClean="0"/>
              <a:t>The trigonometry function parameters are specified in radians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001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6.9 Type </a:t>
            </a:r>
            <a:r>
              <a:rPr lang="en-US" altLang="en-US" dirty="0" smtClean="0"/>
              <a:t>Casting – Definition and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3500" b="1" dirty="0"/>
              <a:t>Type </a:t>
            </a:r>
            <a:r>
              <a:rPr lang="en-US" altLang="en-US" sz="3500" b="1" dirty="0" smtClean="0"/>
              <a:t>casting</a:t>
            </a:r>
          </a:p>
          <a:p>
            <a:pPr lvl="1" eaLnBrk="1" hangingPunct="1"/>
            <a:r>
              <a:rPr lang="en-US" altLang="en-US" sz="3500" dirty="0" smtClean="0"/>
              <a:t>Explicitly </a:t>
            </a:r>
            <a:r>
              <a:rPr lang="en-US" altLang="en-US" sz="3500" dirty="0"/>
              <a:t>converting a value from one type to </a:t>
            </a:r>
            <a:r>
              <a:rPr lang="en-US" altLang="en-US" sz="3500" dirty="0" smtClean="0"/>
              <a:t>another</a:t>
            </a:r>
            <a:endParaRPr lang="en-US" altLang="en-US" sz="3500" dirty="0"/>
          </a:p>
          <a:p>
            <a:pPr eaLnBrk="1" hangingPunct="1"/>
            <a:endParaRPr lang="en-US" altLang="en-US" sz="3500" dirty="0" smtClean="0"/>
          </a:p>
          <a:p>
            <a:pPr eaLnBrk="1" hangingPunct="1"/>
            <a:r>
              <a:rPr lang="en-US" altLang="en-US" sz="3500" dirty="0" smtClean="0"/>
              <a:t>Converting </a:t>
            </a:r>
            <a:r>
              <a:rPr lang="en-US" altLang="en-US" sz="3500" dirty="0"/>
              <a:t>the return value of </a:t>
            </a:r>
            <a:r>
              <a:rPr lang="en-US" altLang="en-US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pow</a:t>
            </a:r>
            <a:r>
              <a:rPr lang="en-US" altLang="en-US" sz="3500" dirty="0"/>
              <a:t> from a double to an </a:t>
            </a:r>
            <a:r>
              <a:rPr lang="en-US" altLang="en-US" sz="3500" dirty="0" smtClean="0"/>
              <a:t>integer</a:t>
            </a:r>
          </a:p>
          <a:p>
            <a:pPr eaLnBrk="1" hangingPunct="1"/>
            <a:endParaRPr lang="en-US" altLang="en-US" sz="28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3000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base = 5;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squared = 0;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Type casting return of pow to an integer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squared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static_cast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3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&gt;( pow ( base, 2  ) );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en-US" sz="30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30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"Squared: "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squared &lt;&lt;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Squared: 25</a:t>
            </a:r>
            <a:endParaRPr lang="en-US" sz="3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6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6.9 Type </a:t>
            </a:r>
            <a:r>
              <a:rPr lang="en-US" altLang="en-US" dirty="0" smtClean="0"/>
              <a:t>Casting – Additional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sz="4100" dirty="0"/>
              <a:t>Notice the conversion of the variable </a:t>
            </a:r>
            <a:r>
              <a:rPr lang="en-US" altLang="en-US" sz="4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en-US" sz="4100" i="1" dirty="0"/>
              <a:t> </a:t>
            </a:r>
            <a:r>
              <a:rPr lang="en-US" altLang="en-US" sz="4100" dirty="0"/>
              <a:t>from an integer to a character, the character represented by the ASCII </a:t>
            </a:r>
            <a:r>
              <a:rPr lang="en-US" altLang="en-US" sz="4100" dirty="0" smtClean="0"/>
              <a:t>value</a:t>
            </a:r>
            <a:endParaRPr lang="en-US" alt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score = 0;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rvalue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71.5;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grade =</a:t>
            </a: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40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'\0'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67;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score =</a:t>
            </a: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static_cast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4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&gt;( </a:t>
            </a:r>
            <a:r>
              <a:rPr lang="en-US" sz="4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rvalue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grade =</a:t>
            </a: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static_cast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4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&gt;( </a:t>
            </a:r>
            <a:r>
              <a:rPr lang="en-US" sz="4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</a:t>
            </a: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40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"Score: "</a:t>
            </a: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score &lt;&lt;</a:t>
            </a: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40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'\n'</a:t>
            </a:r>
            <a:endParaRPr lang="en-US" sz="4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40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"Grade: "</a:t>
            </a: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grade &lt;&lt; </a:t>
            </a:r>
            <a:r>
              <a:rPr lang="en-US" sz="4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</a:t>
            </a: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4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Score: 71.5</a:t>
            </a:r>
          </a:p>
          <a:p>
            <a:pPr marL="457200" lvl="1" indent="0">
              <a:buNone/>
            </a:pPr>
            <a:r>
              <a:rPr lang="en-US" sz="4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Grade: </a:t>
            </a:r>
            <a:r>
              <a:rPr lang="en-US" sz="40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endParaRPr lang="en-US" altLang="en-US" sz="4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8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6.9 Type </a:t>
            </a:r>
            <a:r>
              <a:rPr lang="en-US" altLang="en-US" dirty="0" smtClean="0"/>
              <a:t>Casting – C-Style 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Other forms of type casting that, while common, should be avoided (unless writing a C program</a:t>
            </a:r>
            <a:r>
              <a:rPr lang="en-US" altLang="en-US" dirty="0" smtClean="0"/>
              <a:t>)</a:t>
            </a:r>
          </a:p>
          <a:p>
            <a:endParaRPr lang="en-US" altLang="en-US" dirty="0"/>
          </a:p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 = 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float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rvalue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b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 = </a:t>
            </a: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float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rvalue );</a:t>
            </a:r>
          </a:p>
        </p:txBody>
      </p:sp>
    </p:spTree>
    <p:extLst>
      <p:ext uri="{BB962C8B-B14F-4D97-AF65-F5344CB8AC3E}">
        <p14:creationId xmlns:p14="http://schemas.microsoft.com/office/powerpoint/2010/main" val="10862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6.1 Mathematical </a:t>
            </a:r>
            <a:r>
              <a:rPr lang="en-US" altLang="en-US" dirty="0" smtClean="0"/>
              <a:t>Expressions -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b="1" dirty="0" smtClean="0"/>
              <a:t>l-value</a:t>
            </a:r>
            <a:endParaRPr lang="en-US" altLang="en-US" i="1" dirty="0" smtClean="0"/>
          </a:p>
          <a:p>
            <a:pPr lvl="1" eaLnBrk="1" hangingPunct="1"/>
            <a:r>
              <a:rPr lang="en-US" altLang="en-US" dirty="0" smtClean="0"/>
              <a:t>Refers </a:t>
            </a:r>
            <a:r>
              <a:rPr lang="en-US" altLang="en-US" dirty="0"/>
              <a:t>to what can be placed on the </a:t>
            </a:r>
            <a:r>
              <a:rPr lang="en-US" altLang="en-US" b="1" dirty="0"/>
              <a:t>left of the assignment </a:t>
            </a:r>
            <a:r>
              <a:rPr lang="en-US" altLang="en-US" b="1" dirty="0" smtClean="0"/>
              <a:t>operator</a:t>
            </a:r>
          </a:p>
          <a:p>
            <a:pPr lvl="1" eaLnBrk="1" hangingPunct="1"/>
            <a:r>
              <a:rPr lang="en-US" altLang="en-US" dirty="0" smtClean="0"/>
              <a:t>Constants </a:t>
            </a:r>
            <a:r>
              <a:rPr lang="en-US" altLang="en-US" dirty="0"/>
              <a:t>and literals cannot be a </a:t>
            </a:r>
            <a:r>
              <a:rPr lang="en-US" altLang="en-US" dirty="0" smtClean="0"/>
              <a:t>l-value</a:t>
            </a:r>
          </a:p>
          <a:p>
            <a:pPr eaLnBrk="1" hangingPunct="1"/>
            <a:r>
              <a:rPr lang="en-US" altLang="en-US" b="1" dirty="0" smtClean="0"/>
              <a:t>r-value</a:t>
            </a:r>
          </a:p>
          <a:p>
            <a:pPr lvl="1" eaLnBrk="1" hangingPunct="1"/>
            <a:r>
              <a:rPr lang="en-US" altLang="en-US" dirty="0"/>
              <a:t>R</a:t>
            </a:r>
            <a:r>
              <a:rPr lang="en-US" altLang="en-US" dirty="0" smtClean="0"/>
              <a:t>efers </a:t>
            </a:r>
            <a:r>
              <a:rPr lang="en-US" altLang="en-US" dirty="0"/>
              <a:t>to what can be placed on the </a:t>
            </a:r>
            <a:r>
              <a:rPr lang="en-US" altLang="en-US" b="1" dirty="0"/>
              <a:t>right of the assignment </a:t>
            </a:r>
            <a:r>
              <a:rPr lang="en-US" altLang="en-US" b="1" dirty="0" smtClean="0"/>
              <a:t>operator</a:t>
            </a:r>
          </a:p>
          <a:p>
            <a:pPr eaLnBrk="1" hangingPunct="1"/>
            <a:r>
              <a:rPr lang="en-US" altLang="en-US" b="1" dirty="0"/>
              <a:t>Binary </a:t>
            </a:r>
            <a:r>
              <a:rPr lang="en-US" altLang="en-US" b="1" dirty="0" smtClean="0"/>
              <a:t>and </a:t>
            </a:r>
            <a:r>
              <a:rPr lang="en-US" altLang="en-US" b="1" dirty="0"/>
              <a:t>Unary </a:t>
            </a:r>
            <a:r>
              <a:rPr lang="en-US" altLang="en-US" b="1" dirty="0" smtClean="0"/>
              <a:t>operators</a:t>
            </a:r>
            <a:endParaRPr lang="en-US" altLang="en-US" i="1" dirty="0" smtClean="0"/>
          </a:p>
          <a:p>
            <a:pPr lvl="1" eaLnBrk="1" hangingPunct="1"/>
            <a:r>
              <a:rPr lang="en-US" altLang="en-US" dirty="0" smtClean="0"/>
              <a:t>Binary operator has </a:t>
            </a:r>
            <a:r>
              <a:rPr lang="en-US" altLang="en-US" dirty="0"/>
              <a:t>two </a:t>
            </a:r>
            <a:r>
              <a:rPr lang="en-US" altLang="en-US" dirty="0" smtClean="0"/>
              <a:t>operands, while a unary operator has a single operand</a:t>
            </a:r>
            <a:endParaRPr lang="en-US" altLang="en-US" dirty="0"/>
          </a:p>
          <a:p>
            <a:pPr eaLnBrk="1" hangingPunct="1"/>
            <a:r>
              <a:rPr lang="en-US" altLang="en-US" b="1" dirty="0"/>
              <a:t>Widening </a:t>
            </a:r>
            <a:r>
              <a:rPr lang="en-US" altLang="en-US" b="1" dirty="0" smtClean="0"/>
              <a:t>conversion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Any </a:t>
            </a:r>
            <a:r>
              <a:rPr lang="en-US" altLang="en-US" dirty="0"/>
              <a:t>value can automatically be stored in a variable with a large enough data </a:t>
            </a:r>
            <a:r>
              <a:rPr lang="en-US" altLang="en-US" dirty="0" smtClean="0"/>
              <a:t>type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27568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6.11 C </a:t>
            </a:r>
            <a:r>
              <a:rPr lang="en-US" altLang="en-US" dirty="0" smtClean="0">
                <a:solidFill>
                  <a:srgbClr val="0070C0"/>
                </a:solidFill>
              </a:rPr>
              <a:t>The Differences – Mathematical Functions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" y="1191207"/>
            <a:ext cx="12036489" cy="3209344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/>
            <a:r>
              <a:rPr lang="en-US" altLang="en-US" dirty="0"/>
              <a:t>Use </a:t>
            </a:r>
            <a:r>
              <a:rPr lang="en-US" altLang="en-US" b="1" dirty="0">
                <a:latin typeface="Courier New" panose="02070309020205020404" pitchFamily="49" charset="0"/>
              </a:rPr>
              <a:t>&lt;</a:t>
            </a:r>
            <a:r>
              <a:rPr lang="en-US" altLang="en-US" b="1" dirty="0" err="1">
                <a:latin typeface="Courier New" panose="02070309020205020404" pitchFamily="49" charset="0"/>
              </a:rPr>
              <a:t>math.h</a:t>
            </a:r>
            <a:r>
              <a:rPr lang="en-US" altLang="en-US" b="1" dirty="0">
                <a:latin typeface="Courier New" panose="02070309020205020404" pitchFamily="49" charset="0"/>
              </a:rPr>
              <a:t>&gt;</a:t>
            </a:r>
            <a:r>
              <a:rPr lang="en-US" altLang="en-US" dirty="0"/>
              <a:t> instead of </a:t>
            </a:r>
            <a:r>
              <a:rPr lang="en-US" altLang="en-US" b="1" dirty="0">
                <a:latin typeface="Courier New" panose="02070309020205020404" pitchFamily="49" charset="0"/>
              </a:rPr>
              <a:t>&lt;</a:t>
            </a:r>
            <a:r>
              <a:rPr lang="en-US" altLang="en-US" b="1" dirty="0" err="1">
                <a:latin typeface="Courier New" panose="02070309020205020404" pitchFamily="49" charset="0"/>
              </a:rPr>
              <a:t>cmath</a:t>
            </a:r>
            <a:r>
              <a:rPr lang="en-US" altLang="en-US" b="1" dirty="0" smtClean="0">
                <a:latin typeface="Courier New" panose="02070309020205020404" pitchFamily="49" charset="0"/>
              </a:rPr>
              <a:t>&gt;</a:t>
            </a:r>
            <a:endParaRPr lang="en-US" altLang="en-US" b="1" dirty="0"/>
          </a:p>
          <a:p>
            <a:pPr marL="0" indent="0" eaLnBrk="1" hangingPunct="1"/>
            <a:endParaRPr lang="en-US" altLang="en-US" dirty="0" smtClean="0"/>
          </a:p>
          <a:p>
            <a:pPr marL="0" indent="0" eaLnBrk="1" hangingPunct="1"/>
            <a:r>
              <a:rPr lang="en-US" altLang="en-US" dirty="0" smtClean="0"/>
              <a:t>The </a:t>
            </a:r>
            <a:r>
              <a:rPr lang="en-US" altLang="en-US" b="1" dirty="0">
                <a:latin typeface="Courier New" panose="02070309020205020404" pitchFamily="49" charset="0"/>
              </a:rPr>
              <a:t>pow</a:t>
            </a:r>
            <a:r>
              <a:rPr lang="en-US" altLang="en-US" dirty="0"/>
              <a:t> and </a:t>
            </a:r>
            <a:r>
              <a:rPr lang="en-US" altLang="en-US" b="1" dirty="0" err="1">
                <a:latin typeface="Courier New" panose="02070309020205020404" pitchFamily="49" charset="0"/>
              </a:rPr>
              <a:t>sqrt</a:t>
            </a:r>
            <a:r>
              <a:rPr lang="en-US" altLang="en-US" dirty="0"/>
              <a:t> functions always are passed a </a:t>
            </a:r>
            <a:r>
              <a:rPr lang="en-US" altLang="en-US" b="1" dirty="0">
                <a:latin typeface="Courier New" panose="02070309020205020404" pitchFamily="49" charset="0"/>
              </a:rPr>
              <a:t>double</a:t>
            </a:r>
            <a:r>
              <a:rPr lang="en-US" altLang="en-US" dirty="0"/>
              <a:t> and return a </a:t>
            </a:r>
            <a:r>
              <a:rPr lang="en-US" altLang="en-US" b="1" dirty="0" smtClean="0">
                <a:latin typeface="Courier New" panose="02070309020205020404" pitchFamily="49" charset="0"/>
              </a:rPr>
              <a:t>double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Absolute </a:t>
            </a:r>
            <a:r>
              <a:rPr lang="en-US" altLang="en-US" dirty="0">
                <a:latin typeface="Arial" panose="020B0604020202020204" pitchFamily="34" charset="0"/>
              </a:rPr>
              <a:t>values are calculated by the use of three different functions depending upon the data type of the </a:t>
            </a:r>
            <a:r>
              <a:rPr lang="en-US" altLang="en-US" dirty="0" smtClean="0">
                <a:latin typeface="Arial" panose="020B0604020202020204" pitchFamily="34" charset="0"/>
              </a:rPr>
              <a:t>parameter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190222"/>
              </p:ext>
            </p:extLst>
          </p:nvPr>
        </p:nvGraphicFramePr>
        <p:xfrm>
          <a:off x="4248990" y="4537399"/>
          <a:ext cx="3706457" cy="15629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24240">
                  <a:extLst>
                    <a:ext uri="{9D8B030D-6E8A-4147-A177-3AD203B41FA5}">
                      <a16:colId xmlns:a16="http://schemas.microsoft.com/office/drawing/2014/main" val="3203721856"/>
                    </a:ext>
                  </a:extLst>
                </a:gridCol>
                <a:gridCol w="2282217">
                  <a:extLst>
                    <a:ext uri="{9D8B030D-6E8A-4147-A177-3AD203B41FA5}">
                      <a16:colId xmlns:a16="http://schemas.microsoft.com/office/drawing/2014/main" val="3792967740"/>
                    </a:ext>
                  </a:extLst>
                </a:gridCol>
              </a:tblGrid>
              <a:tr h="446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Function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 Type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306508"/>
                  </a:ext>
                </a:extLst>
              </a:tr>
              <a:tr h="3721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abs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int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702801"/>
                  </a:ext>
                </a:extLst>
              </a:tr>
              <a:tr h="3721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fabs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double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785332"/>
                  </a:ext>
                </a:extLst>
              </a:tr>
              <a:tr h="3721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labs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long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773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87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6.11 C The Differences – </a:t>
            </a:r>
            <a:r>
              <a:rPr lang="en-US" altLang="en-US" dirty="0" smtClean="0">
                <a:solidFill>
                  <a:srgbClr val="0070C0"/>
                </a:solidFill>
              </a:rPr>
              <a:t>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Type casting uses one of the alternate styles previously discussed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double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 = 5.0;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float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 =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static_cast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&lt;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float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&gt;(y);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// C++ type casting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float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 = (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float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)y;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// C type casting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449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6.1 Mathematical </a:t>
            </a:r>
            <a:r>
              <a:rPr lang="en-US" altLang="en-US" dirty="0" smtClean="0"/>
              <a:t>Expressions </a:t>
            </a:r>
            <a:r>
              <a:rPr lang="en-US" altLang="en-US" dirty="0" smtClean="0"/>
              <a:t>–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 not store a floating point number (</a:t>
            </a:r>
            <a:r>
              <a:rPr lang="en-US" altLang="en-US" b="1" dirty="0"/>
              <a:t>decimal</a:t>
            </a:r>
            <a:r>
              <a:rPr lang="en-US" altLang="en-US" dirty="0" smtClean="0"/>
              <a:t>) in </a:t>
            </a:r>
            <a:r>
              <a:rPr lang="en-US" altLang="en-US" dirty="0"/>
              <a:t>an </a:t>
            </a:r>
            <a:r>
              <a:rPr lang="en-US" altLang="en-US" dirty="0" smtClean="0"/>
              <a:t>integer</a:t>
            </a:r>
          </a:p>
          <a:p>
            <a:pPr lvl="1" eaLnBrk="1" hangingPunct="1"/>
            <a:r>
              <a:rPr lang="en-US" altLang="en-US" dirty="0"/>
              <a:t>They have two different memory representations</a:t>
            </a:r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Rule </a:t>
            </a:r>
            <a:r>
              <a:rPr lang="en-US" altLang="en-US" b="1" dirty="0"/>
              <a:t>of </a:t>
            </a:r>
            <a:r>
              <a:rPr lang="en-US" altLang="en-US" b="1" dirty="0" smtClean="0"/>
              <a:t>thumb</a:t>
            </a:r>
            <a:endParaRPr lang="en-US" altLang="en-US" dirty="0" smtClean="0"/>
          </a:p>
          <a:p>
            <a:pPr lvl="1" eaLnBrk="1" hangingPunct="1"/>
            <a:r>
              <a:rPr lang="en-US" altLang="en-US" dirty="0"/>
              <a:t>M</a:t>
            </a:r>
            <a:r>
              <a:rPr lang="en-US" altLang="en-US" dirty="0" smtClean="0"/>
              <a:t>atch </a:t>
            </a:r>
            <a:r>
              <a:rPr lang="en-US" altLang="en-US" dirty="0"/>
              <a:t>the </a:t>
            </a:r>
            <a:r>
              <a:rPr lang="en-US" altLang="en-US" b="1" dirty="0"/>
              <a:t>l-value</a:t>
            </a:r>
            <a:r>
              <a:rPr lang="en-US" altLang="en-US" dirty="0"/>
              <a:t> with the </a:t>
            </a:r>
            <a:r>
              <a:rPr lang="en-US" altLang="en-US" b="1" dirty="0"/>
              <a:t>r-value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485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6.2 Assignment </a:t>
            </a:r>
            <a:r>
              <a:rPr lang="en-US" altLang="en-US" dirty="0" smtClean="0"/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Replaces value on the </a:t>
            </a:r>
            <a:r>
              <a:rPr lang="en-US" altLang="en-US" b="1" dirty="0"/>
              <a:t>left</a:t>
            </a:r>
            <a:r>
              <a:rPr lang="en-US" altLang="en-US" dirty="0"/>
              <a:t> with the value on the </a:t>
            </a:r>
            <a:r>
              <a:rPr lang="en-US" altLang="en-US" b="1" dirty="0" smtClean="0"/>
              <a:t>right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Value </a:t>
            </a:r>
            <a:r>
              <a:rPr lang="en-US" altLang="en-US" dirty="0"/>
              <a:t>in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altLang="en-US" dirty="0"/>
              <a:t> is replaced with a </a:t>
            </a:r>
            <a:r>
              <a:rPr lang="en-US" altLang="en-US" dirty="0" smtClean="0"/>
              <a:t>zero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n-US" altLang="en-US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All </a:t>
            </a:r>
            <a:r>
              <a:rPr lang="en-US" altLang="en-US" dirty="0"/>
              <a:t>three variables’ values will be replaced with a </a:t>
            </a:r>
            <a:r>
              <a:rPr lang="en-US" altLang="en-US" dirty="0" smtClean="0"/>
              <a:t>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Stylistically, </a:t>
            </a:r>
            <a:r>
              <a:rPr lang="en-US" altLang="en-US" dirty="0"/>
              <a:t>avoid this type of </a:t>
            </a:r>
            <a:r>
              <a:rPr lang="en-US" altLang="en-US" dirty="0" smtClean="0"/>
              <a:t>statement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var_b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var_c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Value </a:t>
            </a:r>
            <a:r>
              <a:rPr lang="en-US" altLang="en-US" dirty="0"/>
              <a:t>in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altLang="en-US" dirty="0"/>
              <a:t> is replaced with the value in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var_b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var_b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1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6.3 Standard Arithmetic </a:t>
            </a:r>
            <a:r>
              <a:rPr lang="en-US" altLang="en-US" dirty="0" smtClean="0"/>
              <a:t>Operators </a:t>
            </a:r>
            <a:r>
              <a:rPr lang="en-US" altLang="en-US" dirty="0" smtClean="0"/>
              <a:t>– Operators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745620"/>
              </p:ext>
            </p:extLst>
          </p:nvPr>
        </p:nvGraphicFramePr>
        <p:xfrm>
          <a:off x="383063" y="2544031"/>
          <a:ext cx="11438311" cy="286772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55287">
                  <a:extLst>
                    <a:ext uri="{9D8B030D-6E8A-4147-A177-3AD203B41FA5}">
                      <a16:colId xmlns:a16="http://schemas.microsoft.com/office/drawing/2014/main" val="340916401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524036808"/>
                    </a:ext>
                  </a:extLst>
                </a:gridCol>
                <a:gridCol w="6696075">
                  <a:extLst>
                    <a:ext uri="{9D8B030D-6E8A-4147-A177-3AD203B41FA5}">
                      <a16:colId xmlns:a16="http://schemas.microsoft.com/office/drawing/2014/main" val="1038266399"/>
                    </a:ext>
                  </a:extLst>
                </a:gridCol>
                <a:gridCol w="2134449">
                  <a:extLst>
                    <a:ext uri="{9D8B030D-6E8A-4147-A177-3AD203B41FA5}">
                      <a16:colId xmlns:a16="http://schemas.microsoft.com/office/drawing/2014/main" val="2433559025"/>
                    </a:ext>
                  </a:extLst>
                </a:gridCol>
              </a:tblGrid>
              <a:tr h="3987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Operator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Type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Description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Example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460011"/>
                  </a:ext>
                </a:extLst>
              </a:tr>
              <a:tr h="3987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Binary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Addition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= b + 5;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936888"/>
                  </a:ext>
                </a:extLst>
              </a:tr>
              <a:tr h="3987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–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Binary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Subtraction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= b – 5;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35327"/>
                  </a:ext>
                </a:extLst>
              </a:tr>
              <a:tr h="3987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–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Negation (changes sign of value)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= –b;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1732"/>
                  </a:ext>
                </a:extLst>
              </a:tr>
              <a:tr h="3987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*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Binary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Multiplication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= b * 5;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612504"/>
                  </a:ext>
                </a:extLst>
              </a:tr>
              <a:tr h="3987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/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Binary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Division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= b / 5;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633466"/>
                  </a:ext>
                </a:extLst>
              </a:tr>
              <a:tr h="4751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Binary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Modulus (remainder of dividing right operand into left operand)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 = b % 5;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996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61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6.3 Standard Arithmetic </a:t>
            </a:r>
            <a:r>
              <a:rPr lang="en-US" altLang="en-US" dirty="0" smtClean="0"/>
              <a:t>Operators </a:t>
            </a:r>
            <a:r>
              <a:rPr lang="en-US" altLang="en-US" dirty="0" smtClean="0"/>
              <a:t>– Modulus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Both operands of the modulus operator ( </a:t>
            </a:r>
            <a:r>
              <a:rPr lang="en-US" altLang="en-US" b="1" dirty="0">
                <a:latin typeface="Courier New" panose="02070309020205020404" pitchFamily="49" charset="0"/>
              </a:rPr>
              <a:t>%</a:t>
            </a:r>
            <a:r>
              <a:rPr lang="en-US" altLang="en-US" dirty="0"/>
              <a:t> ) must be </a:t>
            </a:r>
            <a:r>
              <a:rPr lang="en-US" altLang="en-US" b="1" dirty="0"/>
              <a:t>integers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Modulus operator often causes confusion in beginning programmers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Following results in value of 2 being stored in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r>
              <a:rPr lang="en-US" altLang="en-US" sz="2800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var_a</a:t>
            </a:r>
            <a:r>
              <a:rPr lang="en-US" altLang="en-US" sz="28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= 5 </a:t>
            </a:r>
            <a:r>
              <a:rPr lang="en-US" alt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%</a:t>
            </a:r>
            <a:r>
              <a:rPr lang="en-US" altLang="en-US" sz="28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3;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85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6.3 Standard Arithmetic Operators </a:t>
            </a:r>
            <a:r>
              <a:rPr lang="en-US" altLang="en-US" dirty="0" smtClean="0"/>
              <a:t>–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en-US" sz="2800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4943217"/>
          </a:xfrm>
        </p:spPr>
        <p:txBody>
          <a:bodyPr>
            <a:normAutofit/>
          </a:bodyPr>
          <a:lstStyle/>
          <a:p>
            <a:r>
              <a:rPr lang="en-US" dirty="0"/>
              <a:t>When doing </a:t>
            </a:r>
            <a:r>
              <a:rPr lang="en-US" b="1" dirty="0"/>
              <a:t>division</a:t>
            </a:r>
            <a:r>
              <a:rPr lang="en-US" dirty="0"/>
              <a:t> pay attention to the </a:t>
            </a:r>
            <a:r>
              <a:rPr lang="en-US" b="1" dirty="0"/>
              <a:t>data types</a:t>
            </a:r>
            <a:r>
              <a:rPr lang="en-US" dirty="0"/>
              <a:t> of the </a:t>
            </a:r>
            <a:r>
              <a:rPr lang="en-US" dirty="0" smtClean="0"/>
              <a:t>operands</a:t>
            </a:r>
            <a:endParaRPr lang="en-US" dirty="0"/>
          </a:p>
          <a:p>
            <a:r>
              <a:rPr lang="en-US" dirty="0" smtClean="0"/>
              <a:t>Examples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5 / 9;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5.0 / 9.0;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5.0F / 9.0F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First </a:t>
            </a:r>
            <a:r>
              <a:rPr lang="en-US" dirty="0"/>
              <a:t>example </a:t>
            </a:r>
            <a:r>
              <a:rPr lang="en-US" dirty="0" smtClean="0"/>
              <a:t>performs </a:t>
            </a:r>
            <a:r>
              <a:rPr lang="en-US" b="1" dirty="0"/>
              <a:t>integer division</a:t>
            </a:r>
            <a:r>
              <a:rPr lang="en-US" dirty="0"/>
              <a:t> resulting in a </a:t>
            </a:r>
            <a:r>
              <a:rPr lang="en-US" b="1" dirty="0"/>
              <a:t>zero</a:t>
            </a:r>
            <a:r>
              <a:rPr lang="en-US" dirty="0"/>
              <a:t> being stored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r>
              <a:rPr lang="en-US" dirty="0"/>
              <a:t>Second example does </a:t>
            </a:r>
            <a:r>
              <a:rPr lang="en-US" b="1" dirty="0"/>
              <a:t>floating point division</a:t>
            </a:r>
            <a:r>
              <a:rPr lang="en-US" dirty="0"/>
              <a:t> resulting in a </a:t>
            </a:r>
            <a:r>
              <a:rPr lang="en-US" b="1" dirty="0" smtClean="0"/>
              <a:t>double</a:t>
            </a:r>
            <a:endParaRPr lang="en-US" b="1" dirty="0"/>
          </a:p>
          <a:p>
            <a:r>
              <a:rPr lang="en-US" dirty="0" smtClean="0"/>
              <a:t>Third example does </a:t>
            </a:r>
            <a:r>
              <a:rPr lang="en-US" b="1" dirty="0"/>
              <a:t>floating point division</a:t>
            </a:r>
            <a:r>
              <a:rPr lang="en-US" dirty="0"/>
              <a:t> resulting in a </a:t>
            </a:r>
            <a:r>
              <a:rPr lang="en-US" b="1" dirty="0" smtClean="0"/>
              <a:t>float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69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6.4 Increment and Decrement </a:t>
            </a:r>
            <a:r>
              <a:rPr lang="en-US" altLang="en-US" dirty="0" smtClean="0"/>
              <a:t>Operators </a:t>
            </a:r>
            <a:r>
              <a:rPr lang="en-US" altLang="en-US" dirty="0" smtClean="0"/>
              <a:t>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increment (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altLang="en-US" dirty="0"/>
              <a:t> ) and decrement (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altLang="en-US" dirty="0"/>
              <a:t> ) operators are unary </a:t>
            </a:r>
            <a:r>
              <a:rPr lang="en-US" altLang="en-US" dirty="0" smtClean="0"/>
              <a:t>operators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Add one to the operand and subtract one from the </a:t>
            </a:r>
            <a:r>
              <a:rPr lang="en-US" altLang="en-US" dirty="0" smtClean="0"/>
              <a:t>operand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be expanded as shown </a:t>
            </a:r>
            <a:r>
              <a:rPr lang="en-US" altLang="en-US" dirty="0" smtClean="0"/>
              <a:t>below</a:t>
            </a:r>
            <a:endParaRPr lang="en-US" alt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int_exp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pre-increment operator</a:t>
            </a:r>
            <a:endParaRPr lang="en-US" sz="4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int_exp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int_exp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+ 1;</a:t>
            </a:r>
            <a:endParaRPr lang="en-US" alt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0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++ Learn By Doing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6F89A4E9-0225-4190-A526-62868E735162}"/>
    </a:ext>
  </a:extLst>
</a:theme>
</file>

<file path=ppt/theme/theme2.xml><?xml version="1.0" encoding="utf-8"?>
<a:theme xmlns:a="http://schemas.openxmlformats.org/drawingml/2006/main" name="C++ Learn By Doing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7B25E390-7EF8-4691-8F5B-257A91D2C16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 Learn By Doing</Template>
  <TotalTime>233</TotalTime>
  <Words>1653</Words>
  <Application>Microsoft Office PowerPoint</Application>
  <PresentationFormat>Widescreen</PresentationFormat>
  <Paragraphs>352</Paragraphs>
  <Slides>31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Courier New</vt:lpstr>
      <vt:lpstr>Times New Roman</vt:lpstr>
      <vt:lpstr>C++ Learn By Doing Title Slide</vt:lpstr>
      <vt:lpstr>C++ Learn By Doing Slides</vt:lpstr>
      <vt:lpstr>Chapter 6  Mathematical Operations</vt:lpstr>
      <vt:lpstr>6.1 Mathematical Expressions – Programming Differences</vt:lpstr>
      <vt:lpstr>6.1 Mathematical Expressions - Definitions</vt:lpstr>
      <vt:lpstr>6.1 Mathematical Expressions – Tips</vt:lpstr>
      <vt:lpstr>6.2 Assignment Operator</vt:lpstr>
      <vt:lpstr>6.3 Standard Arithmetic Operators – Operators</vt:lpstr>
      <vt:lpstr>6.3 Standard Arithmetic Operators – Modulus</vt:lpstr>
      <vt:lpstr>6.3 Standard Arithmetic Operators – Division</vt:lpstr>
      <vt:lpstr>6.4 Increment and Decrement Operators – Definition</vt:lpstr>
      <vt:lpstr>6.4 Increment and Decrement Operators – Pre and Post</vt:lpstr>
      <vt:lpstr>6.4 Increment and Decrement Operators – Embedded Example</vt:lpstr>
      <vt:lpstr>6.5 Compound Assignment Operators – Definition</vt:lpstr>
      <vt:lpstr>6.5 Compound Assignment Operators</vt:lpstr>
      <vt:lpstr>6.6 Accumulators Versus Counters – Definition </vt:lpstr>
      <vt:lpstr>6.6 Accumulators Versus Counters – Example</vt:lpstr>
      <vt:lpstr>6.7 Order of Precedence – Definition</vt:lpstr>
      <vt:lpstr>6.7 Order of Precedence – Parentheses</vt:lpstr>
      <vt:lpstr>6.8 Mathematical Functions – Definition</vt:lpstr>
      <vt:lpstr>6.8 Mathematical Functions</vt:lpstr>
      <vt:lpstr>6.8.1 The pow Function – Definition</vt:lpstr>
      <vt:lpstr>6.8.1 The pow Function – Example</vt:lpstr>
      <vt:lpstr>6.8.1 The pow Function – Requirements</vt:lpstr>
      <vt:lpstr>6.8.2 The sqrt Function – Definition</vt:lpstr>
      <vt:lpstr>6.8.2 The sqrt Function – Example</vt:lpstr>
      <vt:lpstr>6.8.3 The abs function – Definition</vt:lpstr>
      <vt:lpstr>6.8.3 Some Additional Mathematical Functions</vt:lpstr>
      <vt:lpstr>6.9 Type Casting – Definition and Example</vt:lpstr>
      <vt:lpstr>6.9 Type Casting – Additional Example</vt:lpstr>
      <vt:lpstr>6.9 Type Casting – C-Style Casts</vt:lpstr>
      <vt:lpstr>6.11 C The Differences – Mathematical Functions</vt:lpstr>
      <vt:lpstr>6.11 C The Differences – Casting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Breedlove</dc:creator>
  <cp:lastModifiedBy>Troy Scevers</cp:lastModifiedBy>
  <cp:revision>36</cp:revision>
  <dcterms:created xsi:type="dcterms:W3CDTF">2019-08-02T00:44:06Z</dcterms:created>
  <dcterms:modified xsi:type="dcterms:W3CDTF">2019-08-02T19:06:13Z</dcterms:modified>
</cp:coreProperties>
</file>