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651" autoAdjust="0"/>
  </p:normalViewPr>
  <p:slideViewPr>
    <p:cSldViewPr snapToGrid="0">
      <p:cViewPr varScale="1">
        <p:scale>
          <a:sx n="103" d="100"/>
          <a:sy n="103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5A8EA-9E3B-4FA0-8FEA-6C4B81C47614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8F524-68B4-4010-A593-217ED4D1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similar to a variable except the value can’t change.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literal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number, character or string without a name associated with it.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4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single equal sign (=) is an assignment and a double equal sign (==) represents a test for equality.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ASCII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shows the association between a character and a number. The number is how the character is stored in memory and therefore is used in the comparison.  See Appendix B for an ASCII chart.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else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always optional and must be placed at the end of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statement.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It is only possible to use a switch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statement with integers or single characters.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4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You must include the entire body of the switch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statement within braces.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F524-68B4-4010-A593-217ED4D1E21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7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Conditional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 The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Statement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test &gt;= 80 &amp;&amp; test &lt; 90 )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1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earned a B"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test &gt;= 90 )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Start of the action block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1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earned an A"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1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"Excellent work!"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  </a:t>
            </a: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End of the action block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3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test &gt;= 70 &amp;&amp; test &lt; 80 )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</a:t>
            </a: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Start of the action block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1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earned a C"</a:t>
            </a: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1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  </a:t>
            </a:r>
            <a:r>
              <a:rPr lang="en-US" sz="21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End of the action block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7.2.1 The </a:t>
            </a:r>
            <a:r>
              <a:rPr lang="en-US" altLang="en-US" dirty="0">
                <a:latin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 smtClean="0"/>
              <a:t>Statement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7000" dirty="0"/>
              <a:t> </a:t>
            </a:r>
            <a:r>
              <a:rPr lang="en-US" sz="7000" b="1" dirty="0" smtClean="0"/>
              <a:t>statement</a:t>
            </a:r>
          </a:p>
          <a:p>
            <a:pPr lvl="1"/>
            <a:r>
              <a:rPr lang="en-US" sz="7000" dirty="0" smtClean="0"/>
              <a:t>Optional </a:t>
            </a:r>
            <a:r>
              <a:rPr lang="en-US" sz="7000" dirty="0"/>
              <a:t>part of </a:t>
            </a:r>
            <a:r>
              <a:rPr lang="en-US" sz="7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7000" dirty="0"/>
              <a:t> statement</a:t>
            </a:r>
          </a:p>
          <a:p>
            <a:pPr lvl="1"/>
            <a:r>
              <a:rPr lang="en-US" sz="7000" dirty="0"/>
              <a:t>Can’t stand </a:t>
            </a:r>
            <a:r>
              <a:rPr lang="en-US" sz="7000" dirty="0" smtClean="0"/>
              <a:t>alone and must </a:t>
            </a:r>
            <a:r>
              <a:rPr lang="en-US" sz="7000" dirty="0"/>
              <a:t>be associated with an </a:t>
            </a:r>
            <a:r>
              <a:rPr lang="en-US" sz="7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 eaLnBrk="1" hangingPunct="1"/>
            <a:r>
              <a:rPr lang="en-US" altLang="en-US" sz="7000" dirty="0" smtClean="0"/>
              <a:t>No </a:t>
            </a:r>
            <a:r>
              <a:rPr lang="en-US" altLang="en-US" sz="7000" dirty="0"/>
              <a:t>condition or expression associated with </a:t>
            </a:r>
            <a:r>
              <a:rPr lang="en-US" altLang="en-US" sz="7000" dirty="0" smtClean="0"/>
              <a:t>it</a:t>
            </a:r>
          </a:p>
          <a:p>
            <a:pPr lvl="1" eaLnBrk="1" hangingPunct="1"/>
            <a:r>
              <a:rPr lang="en-US" altLang="en-US" sz="7000" dirty="0"/>
              <a:t>R</a:t>
            </a:r>
            <a:r>
              <a:rPr lang="en-US" altLang="en-US" sz="7000" dirty="0" smtClean="0"/>
              <a:t>elies </a:t>
            </a:r>
            <a:r>
              <a:rPr lang="en-US" altLang="en-US" sz="7000" dirty="0"/>
              <a:t>on results of the condition associated with the </a:t>
            </a:r>
            <a:r>
              <a:rPr lang="en-US" sz="7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altLang="en-US" sz="7000" dirty="0" smtClean="0"/>
          </a:p>
          <a:p>
            <a:pPr lvl="1" eaLnBrk="1" hangingPunct="1"/>
            <a:r>
              <a:rPr lang="en-US" altLang="en-US" sz="7000" dirty="0" smtClean="0"/>
              <a:t>Executes </a:t>
            </a:r>
            <a:r>
              <a:rPr lang="en-US" altLang="en-US" sz="7000" dirty="0"/>
              <a:t>action(s) only if the condition is </a:t>
            </a:r>
            <a:r>
              <a:rPr lang="en-US" altLang="en-US" sz="7000" dirty="0" smtClean="0"/>
              <a:t>false</a:t>
            </a:r>
          </a:p>
          <a:p>
            <a:pPr lvl="1" eaLnBrk="1" hangingPunct="1"/>
            <a:r>
              <a:rPr lang="en-US" altLang="en-US" sz="7000" dirty="0" smtClean="0"/>
              <a:t>Action </a:t>
            </a:r>
            <a:r>
              <a:rPr lang="en-US" altLang="en-US" sz="7000" dirty="0"/>
              <a:t>can contain one or more </a:t>
            </a:r>
            <a:r>
              <a:rPr lang="en-US" altLang="en-US" sz="7000" dirty="0" smtClean="0"/>
              <a:t>statements</a:t>
            </a:r>
          </a:p>
          <a:p>
            <a:pPr lvl="1" eaLnBrk="1" hangingPunct="1"/>
            <a:r>
              <a:rPr lang="en-US" altLang="en-US" sz="7000" dirty="0"/>
              <a:t>I</a:t>
            </a:r>
            <a:r>
              <a:rPr lang="en-US" altLang="en-US" sz="7000" dirty="0" smtClean="0"/>
              <a:t>f </a:t>
            </a:r>
            <a:r>
              <a:rPr lang="en-US" altLang="en-US" sz="7000" dirty="0"/>
              <a:t>more than one statement, the action must be enclosed in curly </a:t>
            </a:r>
            <a:r>
              <a:rPr lang="en-US" altLang="en-US" sz="7000" dirty="0" smtClean="0"/>
              <a:t>braces</a:t>
            </a:r>
          </a:p>
          <a:p>
            <a:pPr eaLnBrk="1" hangingPunct="1"/>
            <a:endParaRPr lang="en-US" sz="5800" dirty="0"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7000" dirty="0">
                <a:latin typeface="Courier New" panose="02070309020205020404" pitchFamily="49" charset="0"/>
                <a:cs typeface="Courier New" panose="02070309020205020404" pitchFamily="49" charset="0"/>
              </a:rPr>
              <a:t>( &lt;condition&gt; </a:t>
            </a: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2" indent="0" eaLnBrk="1" hangingPunct="1">
              <a:buNone/>
            </a:pP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7000" dirty="0">
                <a:latin typeface="Courier New" panose="02070309020205020404" pitchFamily="49" charset="0"/>
                <a:cs typeface="Courier New" panose="02070309020205020404" pitchFamily="49" charset="0"/>
              </a:rPr>
              <a:t>action </a:t>
            </a: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1&gt;</a:t>
            </a:r>
          </a:p>
          <a:p>
            <a:pPr marL="457200" lvl="1" indent="0" eaLnBrk="1" hangingPunct="1">
              <a:buNone/>
            </a:pP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914400" lvl="2" indent="0" eaLnBrk="1" hangingPunct="1">
              <a:buNone/>
            </a:pP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&lt;action </a:t>
            </a:r>
            <a:r>
              <a:rPr lang="en-US" sz="7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7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7.2.1 The </a:t>
            </a:r>
            <a:r>
              <a:rPr lang="en-US" altLang="en-US" dirty="0">
                <a:latin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 smtClean="0"/>
              <a:t>Statement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( grade &gt;= 60 )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pass =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pass =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cout &lt;&lt; </a:t>
            </a:r>
            <a:r>
              <a:rPr lang="en-US" altLang="en-US" sz="2800" dirty="0">
                <a:solidFill>
                  <a:srgbClr val="800000"/>
                </a:solidFill>
                <a:latin typeface="Courier New" panose="02070309020205020404" pitchFamily="49" charset="0"/>
              </a:rPr>
              <a:t>"Hope you do better next time"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7.2.2 </a:t>
            </a:r>
            <a:r>
              <a:rPr lang="en-US" altLang="en-US" dirty="0"/>
              <a:t>The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if</a:t>
            </a:r>
            <a:r>
              <a:rPr lang="en-US" altLang="en-US" dirty="0" smtClean="0"/>
              <a:t> Statement – Nested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Nested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mbedding </a:t>
            </a:r>
            <a:r>
              <a:rPr lang="en-US" dirty="0"/>
              <a:t>another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</a:t>
            </a:r>
            <a:r>
              <a:rPr lang="en-US" dirty="0"/>
              <a:t>in action block of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90 )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80 )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"B"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endParaRPr lang="en-US" altLang="en-US" dirty="0" smtClean="0"/>
          </a:p>
          <a:p>
            <a:r>
              <a:rPr lang="en-US" altLang="en-US" dirty="0" smtClean="0"/>
              <a:t>Nested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dirty="0" smtClean="0"/>
              <a:t> </a:t>
            </a:r>
            <a:r>
              <a:rPr lang="en-US" altLang="en-US" dirty="0"/>
              <a:t>indentation can cause the code to become difficult to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7.2.2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 </a:t>
            </a:r>
            <a:r>
              <a:rPr lang="en-US" altLang="en-US" dirty="0" smtClean="0"/>
              <a:t>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b="1" dirty="0" smtClean="0"/>
              <a:t> syntax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 &lt;condition 1&gt;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action 1&gt;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 &lt;condition 2&gt; 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action 2&gt;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 &lt;condition 3&gt; 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action 3&gt;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 .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Optional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last action&gt;</a:t>
            </a:r>
          </a:p>
        </p:txBody>
      </p:sp>
    </p:spTree>
    <p:extLst>
      <p:ext uri="{BB962C8B-B14F-4D97-AF65-F5344CB8AC3E}">
        <p14:creationId xmlns:p14="http://schemas.microsoft.com/office/powerpoint/2010/main" val="4211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7.2.2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 </a:t>
            </a:r>
            <a:r>
              <a:rPr lang="en-US" altLang="en-US" dirty="0" smtClean="0"/>
              <a:t>– Inefficient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6" y="1191206"/>
            <a:ext cx="5514392" cy="4985757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90 )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80 &amp;&amp;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90 )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"B"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70 &amp;&amp;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80 )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"C"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60 &amp;&amp;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70 )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60 )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06072" y="1191206"/>
            <a:ext cx="5514392" cy="4985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How many conditions are evaluated if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 smtClean="0">
                <a:cs typeface="Courier New" panose="02070309020205020404" pitchFamily="49" charset="0"/>
              </a:rPr>
              <a:t> equals 90?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cs typeface="Courier New" panose="02070309020205020404" pitchFamily="49" charset="0"/>
              </a:rPr>
              <a:t>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cs typeface="Courier New" panose="02070309020205020404" pitchFamily="49" charset="0"/>
              </a:rPr>
              <a:t>How many conditions are evaluated if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>
                <a:cs typeface="Courier New" panose="02070309020205020404" pitchFamily="49" charset="0"/>
              </a:rPr>
              <a:t> equals </a:t>
            </a:r>
            <a:r>
              <a:rPr lang="en-US" sz="2400" dirty="0" smtClean="0">
                <a:cs typeface="Courier New" panose="02070309020205020404" pitchFamily="49" charset="0"/>
              </a:rPr>
              <a:t>60? 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cs typeface="Courier New" panose="02070309020205020404" pitchFamily="49" charset="0"/>
              </a:rPr>
              <a:t>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b="1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8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7.2.2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 </a:t>
            </a:r>
            <a:r>
              <a:rPr lang="en-US" altLang="en-US" dirty="0" smtClean="0"/>
              <a:t>– Efficient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6" y="1191206"/>
            <a:ext cx="5654352" cy="4985757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( avg &gt;= 90 </a:t>
            </a:r>
            <a:r>
              <a:rPr lang="en-US" altLang="en-US" sz="2800" noProof="1" smtClean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800" noProof="1" smtClean="0">
                <a:solidFill>
                  <a:srgbClr val="000000"/>
                </a:solidFill>
                <a:latin typeface="Courier New" panose="02070309020205020404" pitchFamily="49" charset="0"/>
              </a:rPr>
              <a:t>cout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&lt;&lt;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</a:rPr>
              <a:t>"A"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( avg &gt;= 80 )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   cout &lt;&lt;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</a:rPr>
              <a:t>"B"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( avg &gt;= 70 )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   cout &lt;&lt;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</a:rPr>
              <a:t>"C"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( avg &gt;= 60 )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   cout &lt;&lt;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</a:rPr>
              <a:t>"D"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   cout &lt;&lt; </a:t>
            </a:r>
            <a:r>
              <a:rPr lang="en-US" altLang="en-US" sz="2800" noProof="1">
                <a:solidFill>
                  <a:srgbClr val="800000"/>
                </a:solidFill>
                <a:latin typeface="Courier New" panose="02070309020205020404" pitchFamily="49" charset="0"/>
              </a:rPr>
              <a:t>"F"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&lt;&lt; endl;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06072" y="1191206"/>
            <a:ext cx="5514392" cy="4985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How many conditions are evaluated if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 smtClean="0">
                <a:cs typeface="Courier New" panose="02070309020205020404" pitchFamily="49" charset="0"/>
              </a:rPr>
              <a:t> equals 90?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b="1" dirty="0" smtClean="0">
                <a:cs typeface="Courier New" panose="02070309020205020404" pitchFamily="49" charset="0"/>
              </a:rPr>
              <a:t>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cs typeface="Courier New" panose="02070309020205020404" pitchFamily="49" charset="0"/>
              </a:rPr>
              <a:t>How many conditions are evaluated if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dirty="0" smtClean="0"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equals </a:t>
            </a:r>
            <a:r>
              <a:rPr lang="en-US" sz="2400" dirty="0" smtClean="0">
                <a:cs typeface="Courier New" panose="02070309020205020404" pitchFamily="49" charset="0"/>
              </a:rPr>
              <a:t>60? 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cs typeface="Courier New" panose="02070309020205020404" pitchFamily="49" charset="0"/>
              </a:rPr>
              <a:t>4</a:t>
            </a: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b="1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4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7.2.2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 </a:t>
            </a:r>
            <a:r>
              <a:rPr lang="en-US" altLang="en-US" dirty="0" smtClean="0"/>
              <a:t>– Flowchart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29404" y="14275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585765"/>
              </p:ext>
            </p:extLst>
          </p:nvPr>
        </p:nvGraphicFramePr>
        <p:xfrm>
          <a:off x="4329404" y="1427583"/>
          <a:ext cx="2562225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Visio" r:id="rId3" imgW="2981135" imgH="5791342" progId="Visio.Drawing.11">
                  <p:embed/>
                </p:oleObj>
              </mc:Choice>
              <mc:Fallback>
                <p:oleObj name="Visio" r:id="rId3" imgW="2981135" imgH="579134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404" y="1427583"/>
                        <a:ext cx="2562225" cy="497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2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7.2.2 The </a:t>
            </a:r>
            <a:r>
              <a:rPr lang="en-US" alt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sz="3600" dirty="0"/>
              <a:t> </a:t>
            </a:r>
            <a:r>
              <a:rPr lang="en-US" altLang="en-US" sz="3600" dirty="0">
                <a:latin typeface="Courier New" panose="02070309020205020404" pitchFamily="49" charset="0"/>
              </a:rPr>
              <a:t>if</a:t>
            </a:r>
            <a:r>
              <a:rPr lang="en-US" altLang="en-US" sz="3600" dirty="0"/>
              <a:t> Statement </a:t>
            </a:r>
            <a:r>
              <a:rPr lang="en-US" altLang="en-US" sz="3600" dirty="0" smtClean="0"/>
              <a:t>– Nested Control Statements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63214"/>
            <a:ext cx="12036489" cy="498575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3600" b="1" dirty="0"/>
              <a:t>Nested</a:t>
            </a:r>
            <a:r>
              <a:rPr lang="en-US" altLang="en-US" sz="3600" dirty="0"/>
              <a:t> control </a:t>
            </a:r>
            <a:r>
              <a:rPr lang="en-US" altLang="en-US" sz="3600" dirty="0" smtClean="0"/>
              <a:t>statement</a:t>
            </a:r>
          </a:p>
          <a:p>
            <a:pPr lvl="1" eaLnBrk="1" hangingPunct="1"/>
            <a:r>
              <a:rPr lang="en-US" altLang="en-US" sz="3600" dirty="0" smtClean="0"/>
              <a:t>Has </a:t>
            </a:r>
            <a:r>
              <a:rPr lang="en-US" altLang="en-US" sz="3600" dirty="0"/>
              <a:t>another control statement in its action </a:t>
            </a:r>
            <a:r>
              <a:rPr lang="en-US" altLang="en-US" sz="3600" dirty="0" smtClean="0"/>
              <a:t>block</a:t>
            </a:r>
          </a:p>
          <a:p>
            <a:pPr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9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gpa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&gt;= 3.75 )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credits &gt; 25 )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money &lt; 30000 )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scholarship = 5000;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cout &lt;&lt; </a:t>
            </a:r>
            <a:r>
              <a:rPr lang="en-US" sz="29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"Way to go!"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scholarship = 2000;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scholarship = 1000;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scholarship = 0;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9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"You're on your own."</a:t>
            </a: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9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9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7.3 Variable </a:t>
            </a:r>
            <a:r>
              <a:rPr lang="en-US" altLang="en-US" dirty="0" smtClean="0"/>
              <a:t>Scope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Scope of a </a:t>
            </a:r>
            <a:r>
              <a:rPr lang="en-US" b="1" dirty="0" smtClean="0"/>
              <a:t>variable</a:t>
            </a:r>
          </a:p>
          <a:p>
            <a:pPr lvl="1"/>
            <a:r>
              <a:rPr lang="en-US" dirty="0" smtClean="0"/>
              <a:t>Determines what </a:t>
            </a:r>
            <a:r>
              <a:rPr lang="en-US" dirty="0"/>
              <a:t>code can access or change the </a:t>
            </a:r>
            <a:r>
              <a:rPr lang="en-US" dirty="0" smtClean="0"/>
              <a:t>variable</a:t>
            </a:r>
            <a:endParaRPr lang="en-US" dirty="0"/>
          </a:p>
          <a:p>
            <a:pPr lvl="1"/>
            <a:r>
              <a:rPr lang="en-US" dirty="0" smtClean="0"/>
              <a:t>Determines how </a:t>
            </a:r>
            <a:r>
              <a:rPr lang="en-US" dirty="0"/>
              <a:t>long the variable exists or </a:t>
            </a:r>
            <a:r>
              <a:rPr lang="en-US" dirty="0" smtClean="0"/>
              <a:t>lives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Local scope</a:t>
            </a:r>
          </a:p>
          <a:p>
            <a:pPr lvl="1"/>
            <a:r>
              <a:rPr lang="en-US" dirty="0" smtClean="0"/>
              <a:t>Variables </a:t>
            </a:r>
            <a:r>
              <a:rPr lang="en-US" dirty="0"/>
              <a:t>or constants declared within </a:t>
            </a:r>
            <a:r>
              <a:rPr lang="en-US" dirty="0" smtClean="0"/>
              <a:t>braces</a:t>
            </a:r>
          </a:p>
          <a:p>
            <a:endParaRPr lang="en-US" b="1" dirty="0" smtClean="0"/>
          </a:p>
          <a:p>
            <a:r>
              <a:rPr lang="en-US" b="1" dirty="0" smtClean="0"/>
              <a:t>Global scope</a:t>
            </a:r>
          </a:p>
          <a:p>
            <a:pPr lvl="1"/>
            <a:r>
              <a:rPr lang="en-US" dirty="0"/>
              <a:t>Variables or constants </a:t>
            </a:r>
            <a:r>
              <a:rPr lang="en-US" dirty="0" smtClean="0"/>
              <a:t>declared outside of any enclosing braces, usually above main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utomatically </a:t>
            </a:r>
            <a:r>
              <a:rPr lang="en-US" dirty="0"/>
              <a:t>initialized to 0</a:t>
            </a:r>
          </a:p>
          <a:p>
            <a:pPr lvl="1"/>
            <a:r>
              <a:rPr lang="en-US" b="1" dirty="0"/>
              <a:t>Avoid global </a:t>
            </a:r>
            <a:r>
              <a:rPr lang="en-US" b="1" dirty="0" smtClean="0"/>
              <a:t>variables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 Conditional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Conditions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C</a:t>
            </a:r>
            <a:r>
              <a:rPr lang="en-US" altLang="en-US" dirty="0" smtClean="0"/>
              <a:t>ompare </a:t>
            </a:r>
            <a:r>
              <a:rPr lang="en-US" altLang="en-US" dirty="0"/>
              <a:t>the values of variables, constants and literals using one or more </a:t>
            </a:r>
            <a:r>
              <a:rPr lang="en-US" altLang="en-US" b="1" dirty="0"/>
              <a:t>relational </a:t>
            </a:r>
            <a:r>
              <a:rPr lang="en-US" altLang="en-US" b="1" dirty="0" smtClean="0"/>
              <a:t>operators</a:t>
            </a:r>
            <a:endParaRPr lang="en-US" altLang="en-US" sz="2800" b="1" dirty="0"/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Binary operators</a:t>
            </a:r>
            <a:endParaRPr lang="en-US" altLang="en-US" dirty="0" smtClean="0"/>
          </a:p>
          <a:p>
            <a:pPr lvl="1" eaLnBrk="1" hangingPunct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variable, constant, or literal must appear on each side of the operator 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/>
              <a:t>comparison determines whether the expression is </a:t>
            </a:r>
            <a:r>
              <a:rPr lang="en-US" altLang="en-US" b="1" dirty="0"/>
              <a:t>true</a:t>
            </a:r>
            <a:r>
              <a:rPr lang="en-US" altLang="en-US" dirty="0"/>
              <a:t> or </a:t>
            </a:r>
            <a:r>
              <a:rPr lang="en-US" altLang="en-US" b="1" dirty="0" smtClean="0"/>
              <a:t>false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7.3 Variable </a:t>
            </a:r>
            <a:r>
              <a:rPr lang="en-US" altLang="en-US" dirty="0" smtClean="0"/>
              <a:t>Scope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dirty="0"/>
              <a:t> defined within the scope of the </a:t>
            </a:r>
            <a:r>
              <a:rPr lang="en-US" b="1" dirty="0"/>
              <a:t>block</a:t>
            </a:r>
          </a:p>
          <a:p>
            <a:pPr lvl="1"/>
            <a:r>
              <a:rPr lang="en-US" dirty="0"/>
              <a:t>Both accessible within the </a:t>
            </a:r>
            <a:r>
              <a:rPr lang="en-US" b="1" dirty="0"/>
              <a:t>block</a:t>
            </a:r>
            <a:r>
              <a:rPr lang="en-US" dirty="0"/>
              <a:t> where defined</a:t>
            </a:r>
          </a:p>
          <a:p>
            <a:pPr lvl="1"/>
            <a:r>
              <a:rPr lang="en-US" dirty="0"/>
              <a:t>Final line generates an error </a:t>
            </a:r>
            <a:r>
              <a:rPr lang="en-US" dirty="0" smtClean="0"/>
              <a:t>message,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var_b</a:t>
            </a:r>
            <a:r>
              <a:rPr lang="en-US" dirty="0" smtClean="0"/>
              <a:t> </a:t>
            </a:r>
            <a:r>
              <a:rPr lang="en-US" dirty="0"/>
              <a:t>is not </a:t>
            </a:r>
            <a:r>
              <a:rPr lang="en-US" dirty="0" smtClean="0"/>
              <a:t>defined</a:t>
            </a:r>
          </a:p>
          <a:p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var_a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5,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var_b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10;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var_a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var_a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var_a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Error: undeclared identifier </a:t>
            </a:r>
            <a:r>
              <a:rPr lang="en-US" sz="28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var_b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var_b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var_b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7.3 Variable </a:t>
            </a:r>
            <a:r>
              <a:rPr lang="en-US" altLang="en-US" dirty="0" smtClean="0"/>
              <a:t>Scope – Global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sz="7000" dirty="0" smtClean="0"/>
              <a:t> </a:t>
            </a:r>
            <a:r>
              <a:rPr lang="en-US" sz="7000" dirty="0"/>
              <a:t>and variable </a:t>
            </a:r>
            <a:r>
              <a:rPr lang="en-US" sz="7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global_area</a:t>
            </a:r>
            <a:r>
              <a:rPr lang="en-US" sz="7000" dirty="0"/>
              <a:t> </a:t>
            </a:r>
            <a:r>
              <a:rPr lang="en-US" sz="7000" dirty="0" smtClean="0"/>
              <a:t>are </a:t>
            </a:r>
            <a:r>
              <a:rPr lang="en-US" sz="7000" dirty="0"/>
              <a:t>physically declared outside of </a:t>
            </a:r>
            <a:r>
              <a:rPr lang="en-US" sz="7000" dirty="0" smtClean="0"/>
              <a:t>function, placed </a:t>
            </a:r>
            <a:r>
              <a:rPr lang="en-US" sz="7000" dirty="0"/>
              <a:t>at the </a:t>
            </a:r>
            <a:r>
              <a:rPr lang="en-US" sz="7000" b="1" dirty="0"/>
              <a:t>global </a:t>
            </a:r>
            <a:r>
              <a:rPr lang="en-US" sz="7000" b="1" dirty="0" smtClean="0"/>
              <a:t>level</a:t>
            </a:r>
          </a:p>
          <a:p>
            <a:pPr marL="0" indent="0">
              <a:buNone/>
            </a:pP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&lt;iostream&gt;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::cout;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::endl;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</a:t>
            </a:r>
            <a:r>
              <a:rPr lang="en-US" sz="5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5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cmath</a:t>
            </a:r>
            <a:r>
              <a:rPr lang="en-US" sz="5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Needed for pow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PI = 3.141592F;	</a:t>
            </a:r>
            <a:r>
              <a:rPr lang="en-US" sz="5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global scope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global_area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		</a:t>
            </a:r>
            <a:r>
              <a:rPr lang="en-US" sz="5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global scope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)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radius = 5;		</a:t>
            </a:r>
            <a:r>
              <a:rPr lang="en-US" sz="5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local scope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5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global_area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5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static_cast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 (PI * pow ( radius, 2 ));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</a:t>
            </a:r>
            <a:r>
              <a:rPr lang="en-US" sz="5000" dirty="0">
                <a:solidFill>
                  <a:srgbClr val="0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global_area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0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sq. in."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5000" dirty="0">
                <a:solidFill>
                  <a:srgbClr val="008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endl;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5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5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78.5398 sq. in.</a:t>
            </a:r>
            <a:endParaRPr lang="en-US" sz="5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</a:t>
            </a:r>
            <a:r>
              <a:rPr lang="en-US" altLang="en-US" dirty="0" smtClean="0"/>
              <a:t>Statement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b="1" dirty="0"/>
              <a:t> </a:t>
            </a:r>
            <a:r>
              <a:rPr lang="en-US" b="1" dirty="0" smtClean="0"/>
              <a:t>statement</a:t>
            </a:r>
          </a:p>
          <a:p>
            <a:pPr lvl="1"/>
            <a:r>
              <a:rPr lang="en-US" dirty="0" smtClean="0"/>
              <a:t>Another </a:t>
            </a:r>
            <a:r>
              <a:rPr lang="en-US" dirty="0"/>
              <a:t>form of conditional statement</a:t>
            </a:r>
          </a:p>
          <a:p>
            <a:pPr lvl="1"/>
            <a:r>
              <a:rPr lang="en-US" dirty="0"/>
              <a:t>Also called a selection </a:t>
            </a:r>
            <a:r>
              <a:rPr lang="en-US" dirty="0" smtClean="0"/>
              <a:t>statement</a:t>
            </a:r>
            <a:endParaRPr lang="en-US" dirty="0"/>
          </a:p>
          <a:p>
            <a:pPr lvl="1"/>
            <a:r>
              <a:rPr lang="en-US" dirty="0"/>
              <a:t>Checks only for equality and only for one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/>
              <a:t>Works well for checking a variable for limited set of values</a:t>
            </a:r>
          </a:p>
          <a:p>
            <a:pPr lvl="1"/>
            <a:r>
              <a:rPr lang="en-US" dirty="0"/>
              <a:t>Only works with ordinal data </a:t>
            </a:r>
            <a:r>
              <a:rPr lang="en-US" dirty="0" smtClean="0"/>
              <a:t>types</a:t>
            </a:r>
          </a:p>
          <a:p>
            <a:endParaRPr lang="en-US" dirty="0" smtClean="0"/>
          </a:p>
          <a:p>
            <a:r>
              <a:rPr lang="en-US" b="1" dirty="0" smtClean="0"/>
              <a:t>Ordinal </a:t>
            </a:r>
            <a:r>
              <a:rPr lang="en-US" b="1" dirty="0"/>
              <a:t>data </a:t>
            </a:r>
            <a:r>
              <a:rPr lang="en-US" b="1" dirty="0" smtClean="0"/>
              <a:t>types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translated into an integer to provide a finite, known, number set</a:t>
            </a:r>
          </a:p>
          <a:p>
            <a:pPr lvl="1"/>
            <a:r>
              <a:rPr lang="en-US" dirty="0"/>
              <a:t>Examples include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</a:t>
            </a:r>
            <a:r>
              <a:rPr lang="en-US" altLang="en-US" dirty="0" smtClean="0"/>
              <a:t>Statement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>
                <a:latin typeface="Courier New" panose="02070309020205020404" pitchFamily="49" charset="0"/>
              </a:rPr>
              <a:t>switch( &lt;variable&gt; 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{ </a:t>
            </a: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Required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case </a:t>
            </a:r>
            <a:r>
              <a:rPr lang="en-US" altLang="en-US" sz="2600" dirty="0">
                <a:latin typeface="Courier New" panose="02070309020205020404" pitchFamily="49" charset="0"/>
              </a:rPr>
              <a:t>&lt;literal or const 1</a:t>
            </a:r>
            <a:r>
              <a:rPr lang="en-US" altLang="en-US" sz="2600" dirty="0" smtClean="0">
                <a:latin typeface="Courier New" panose="02070309020205020404" pitchFamily="49" charset="0"/>
              </a:rPr>
              <a:t>&gt;: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>
                <a:latin typeface="Courier New" panose="02070309020205020404" pitchFamily="49" charset="0"/>
              </a:rPr>
              <a:t>	</a:t>
            </a:r>
            <a:r>
              <a:rPr lang="en-US" altLang="en-US" sz="2600" dirty="0" smtClean="0">
                <a:latin typeface="Courier New" panose="02070309020205020404" pitchFamily="49" charset="0"/>
              </a:rPr>
              <a:t>&lt;</a:t>
            </a:r>
            <a:r>
              <a:rPr lang="en-US" altLang="en-US" sz="2600" dirty="0">
                <a:latin typeface="Courier New" panose="02070309020205020404" pitchFamily="49" charset="0"/>
              </a:rPr>
              <a:t>action 1&gt;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>
                <a:latin typeface="Courier New" panose="02070309020205020404" pitchFamily="49" charset="0"/>
              </a:rPr>
              <a:t>	</a:t>
            </a:r>
            <a:r>
              <a:rPr lang="en-US" altLang="en-US" sz="2600" dirty="0" smtClean="0">
                <a:latin typeface="Courier New" panose="02070309020205020404" pitchFamily="49" charset="0"/>
              </a:rPr>
              <a:t>break</a:t>
            </a:r>
            <a:r>
              <a:rPr lang="en-US" altLang="en-US" sz="2600" dirty="0">
                <a:latin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case </a:t>
            </a:r>
            <a:r>
              <a:rPr lang="en-US" altLang="en-US" sz="2600" dirty="0">
                <a:latin typeface="Courier New" panose="02070309020205020404" pitchFamily="49" charset="0"/>
              </a:rPr>
              <a:t>&lt;literal or const 2&gt;: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	&lt;</a:t>
            </a:r>
            <a:r>
              <a:rPr lang="en-US" altLang="en-US" sz="2600" dirty="0">
                <a:latin typeface="Courier New" panose="02070309020205020404" pitchFamily="49" charset="0"/>
              </a:rPr>
              <a:t>action 2&gt;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	break</a:t>
            </a:r>
            <a:r>
              <a:rPr lang="en-US" altLang="en-US" sz="2600" dirty="0">
                <a:latin typeface="Courier New" panose="02070309020205020404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...</a:t>
            </a:r>
            <a:endParaRPr lang="en-US" altLang="en-US" sz="2600" dirty="0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default</a:t>
            </a:r>
            <a:r>
              <a:rPr lang="en-US" altLang="en-US" sz="2600" dirty="0">
                <a:latin typeface="Courier New" panose="02070309020205020404" pitchFamily="49" charset="0"/>
              </a:rPr>
              <a:t>: </a:t>
            </a: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Optional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	&lt;</a:t>
            </a:r>
            <a:r>
              <a:rPr lang="en-US" altLang="en-US" sz="2600" dirty="0">
                <a:latin typeface="Courier New" panose="02070309020205020404" pitchFamily="49" charset="0"/>
              </a:rPr>
              <a:t>default action&gt;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 smtClean="0">
                <a:latin typeface="Courier New" panose="02070309020205020404" pitchFamily="49" charset="0"/>
              </a:rPr>
              <a:t>}</a:t>
            </a: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altLang="en-US" sz="2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Required</a:t>
            </a:r>
            <a:endParaRPr lang="en-US" altLang="en-US" sz="2600" dirty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first line is encountered, value of the variable determined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Execution jumps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which corresponds to the value of the variable being examined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Execution continues until either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statement is encountered or to the end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–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/>
              <a:t> </a:t>
            </a:r>
            <a:r>
              <a:rPr lang="en-US" b="1" dirty="0" smtClean="0"/>
              <a:t>statement</a:t>
            </a:r>
          </a:p>
          <a:p>
            <a:pPr lvl="1"/>
            <a:r>
              <a:rPr lang="en-US" dirty="0" smtClean="0"/>
              <a:t>Stops </a:t>
            </a:r>
            <a:r>
              <a:rPr lang="en-US" dirty="0"/>
              <a:t>execution of the control structure </a:t>
            </a:r>
            <a:r>
              <a:rPr lang="en-US" dirty="0" smtClean="0"/>
              <a:t>prematurely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Stops multiple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statements from being executed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Many believe poor programming to use outside the context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b="1" dirty="0"/>
              <a:t> </a:t>
            </a:r>
            <a:r>
              <a:rPr lang="en-US" b="1" dirty="0" smtClean="0"/>
              <a:t>statement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08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–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n-US" dirty="0" smtClean="0"/>
              <a:t> </a:t>
            </a:r>
            <a:r>
              <a:rPr lang="en-US" altLang="en-US" dirty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b="1" dirty="0"/>
              <a:t> </a:t>
            </a:r>
            <a:r>
              <a:rPr lang="en-US" b="1" dirty="0" smtClean="0"/>
              <a:t>statement</a:t>
            </a:r>
          </a:p>
          <a:p>
            <a:pPr lvl="1"/>
            <a:r>
              <a:rPr lang="en-US" dirty="0" smtClean="0"/>
              <a:t>Executed </a:t>
            </a:r>
            <a:r>
              <a:rPr lang="en-US" dirty="0"/>
              <a:t>if value of the variable doesn’t match any of previous cases</a:t>
            </a:r>
          </a:p>
          <a:p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/>
              <a:t>of catch all or </a:t>
            </a:r>
            <a:r>
              <a:rPr lang="en-US" dirty="0" smtClean="0"/>
              <a:t>“case else”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Technically </a:t>
            </a:r>
            <a:r>
              <a:rPr lang="en-US" dirty="0"/>
              <a:t>can use the default case in any </a:t>
            </a:r>
            <a:r>
              <a:rPr lang="en-US" dirty="0" smtClean="0"/>
              <a:t>position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physically be the last one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</a:t>
            </a:r>
            <a:r>
              <a:rPr lang="en-US" altLang="en-US" dirty="0" smtClean="0"/>
              <a:t>– Example with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menu_item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menu_item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1: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2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chosen option 1."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2: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2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chosen option 2."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3: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2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 have chosen option 3."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default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2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"Invalid menu option."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2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– Example with </a:t>
            </a:r>
            <a:r>
              <a:rPr lang="en-US" alt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short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GREEN = 0;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short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YELLOW = 1;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short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RED = 2;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short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light_color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GREEN;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light_color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GREEN: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"Go!"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YELLOW: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Let fall through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RED: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"Stop!"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"Proceed when light is green."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default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"Stop!"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"Power is out!"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– Example with </a:t>
            </a:r>
            <a:r>
              <a:rPr lang="en-US" altLang="en-US" dirty="0" smtClean="0"/>
              <a:t>Characters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letter_grade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letter grade: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 &gt;&gt;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letter_grade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letter_grade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'A'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"Excellent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!\n"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'B'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"Above average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.\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'C'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"Average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.\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'D'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"Below average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.\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case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'F'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"Failed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!\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break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default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"Invalid </a:t>
            </a:r>
            <a:r>
              <a:rPr lang="en-US" sz="24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grade.\n"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7.4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 – </a:t>
            </a:r>
            <a:r>
              <a:rPr lang="en-US" altLang="en-US" dirty="0" smtClean="0"/>
              <a:t>Common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of the most common uses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 is in menu driven programs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  Student Grade Program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Menu -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  Enter name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2.  Enter test scores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Display test scores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9.  Exit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Please enter your choice from the list above:</a:t>
            </a:r>
          </a:p>
        </p:txBody>
      </p:sp>
    </p:spTree>
    <p:extLst>
      <p:ext uri="{BB962C8B-B14F-4D97-AF65-F5344CB8AC3E}">
        <p14:creationId xmlns:p14="http://schemas.microsoft.com/office/powerpoint/2010/main" val="37614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7.1.1 Relational </a:t>
            </a:r>
            <a:r>
              <a:rPr lang="en-US" altLang="en-US" dirty="0" smtClean="0"/>
              <a:t>Operators – Options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315507"/>
              </p:ext>
            </p:extLst>
          </p:nvPr>
        </p:nvGraphicFramePr>
        <p:xfrm>
          <a:off x="2805934" y="1737428"/>
          <a:ext cx="659257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30972">
                  <a:extLst>
                    <a:ext uri="{9D8B030D-6E8A-4147-A177-3AD203B41FA5}">
                      <a16:colId xmlns:a16="http://schemas.microsoft.com/office/drawing/2014/main" val="15963982"/>
                    </a:ext>
                  </a:extLst>
                </a:gridCol>
                <a:gridCol w="5161598">
                  <a:extLst>
                    <a:ext uri="{9D8B030D-6E8A-4147-A177-3AD203B41FA5}">
                      <a16:colId xmlns:a16="http://schemas.microsoft.com/office/drawing/2014/main" val="3353403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17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==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Equality (be sure to use two equal signs)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31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!=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Inequality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50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Less than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4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Greater than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57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&lt;=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Less than or equal 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575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&gt;=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Greater than or equal 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9769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975" y="4297748"/>
            <a:ext cx="12036489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</a:rPr>
              <a:t>Important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7A77"/>
                </a:solidFill>
              </a:rPr>
              <a:t>Single </a:t>
            </a:r>
            <a:r>
              <a:rPr lang="en-US" altLang="en-US" sz="3200" b="1" dirty="0">
                <a:solidFill>
                  <a:srgbClr val="007A77"/>
                </a:solidFill>
              </a:rPr>
              <a:t>equal sign (</a:t>
            </a:r>
            <a:r>
              <a:rPr lang="en-US" altLang="en-US" sz="3200" b="1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3200" b="1" dirty="0">
                <a:solidFill>
                  <a:srgbClr val="007A77"/>
                </a:solidFill>
              </a:rPr>
              <a:t>) is an </a:t>
            </a:r>
            <a:r>
              <a:rPr lang="en-US" altLang="en-US" sz="3200" b="1" dirty="0" smtClean="0">
                <a:solidFill>
                  <a:srgbClr val="007A77"/>
                </a:solidFill>
              </a:rPr>
              <a:t>assignment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7A77"/>
                </a:solidFill>
              </a:rPr>
              <a:t>Double </a:t>
            </a:r>
            <a:r>
              <a:rPr lang="en-US" altLang="en-US" sz="3200" b="1" dirty="0">
                <a:solidFill>
                  <a:srgbClr val="007A77"/>
                </a:solidFill>
              </a:rPr>
              <a:t>equal sign (</a:t>
            </a:r>
            <a:r>
              <a:rPr lang="en-US" altLang="en-US" sz="3200" b="1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sz="3200" b="1" dirty="0">
                <a:solidFill>
                  <a:srgbClr val="007A77"/>
                </a:solidFill>
              </a:rPr>
              <a:t>) tests for equality</a:t>
            </a:r>
          </a:p>
        </p:txBody>
      </p:sp>
    </p:spTree>
    <p:extLst>
      <p:ext uri="{BB962C8B-B14F-4D97-AF65-F5344CB8AC3E}">
        <p14:creationId xmlns:p14="http://schemas.microsoft.com/office/powerpoint/2010/main" val="35152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7.5 Conditional </a:t>
            </a:r>
            <a:r>
              <a:rPr lang="en-US" altLang="en-US" dirty="0" smtClean="0"/>
              <a:t>Operator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Conditional </a:t>
            </a:r>
            <a:r>
              <a:rPr lang="en-US" b="1" dirty="0" smtClean="0"/>
              <a:t>operator</a:t>
            </a:r>
          </a:p>
          <a:p>
            <a:pPr lvl="1"/>
            <a:r>
              <a:rPr lang="en-US" dirty="0" smtClean="0"/>
              <a:t>Considered </a:t>
            </a:r>
            <a:r>
              <a:rPr lang="en-US" dirty="0"/>
              <a:t>a </a:t>
            </a:r>
            <a:r>
              <a:rPr lang="en-US" b="1" dirty="0"/>
              <a:t>ternary operator</a:t>
            </a:r>
            <a:r>
              <a:rPr lang="en-US" dirty="0"/>
              <a:t>, meaning it has three </a:t>
            </a:r>
            <a:r>
              <a:rPr lang="en-US" dirty="0" smtClean="0"/>
              <a:t>operand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Syntax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condition&gt; ? &lt;true expression&gt; : &lt;false expression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 smtClean="0"/>
          </a:p>
          <a:p>
            <a:r>
              <a:rPr lang="en-US" altLang="en-US" dirty="0" smtClean="0"/>
              <a:t>One </a:t>
            </a:r>
            <a:r>
              <a:rPr lang="en-US" altLang="en-US" dirty="0"/>
              <a:t>of the expressions is returned based upon the evaluation of the </a:t>
            </a:r>
            <a:r>
              <a:rPr lang="en-US" altLang="en-US" dirty="0" smtClean="0"/>
              <a:t>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7.5 Conditional Operator </a:t>
            </a:r>
            <a:r>
              <a:rPr lang="en-US" altLang="en-US" dirty="0" smtClean="0"/>
              <a:t>– Example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974" y="1233746"/>
            <a:ext cx="6018245" cy="402872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= 5, b = 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larger = a &gt; b ? a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b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larger &lt;&lt; endl;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</a:p>
          <a:p>
            <a:pPr marL="0" indent="0" algn="ctr">
              <a:buNone/>
            </a:pPr>
            <a:r>
              <a:rPr lang="en-US" sz="2800" dirty="0"/>
              <a:t>Equivalent </a:t>
            </a:r>
            <a:r>
              <a:rPr lang="en-US" sz="2800" dirty="0" smtClean="0"/>
              <a:t>code 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6167535" y="1233745"/>
            <a:ext cx="5952929" cy="402872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 = 5, b = 0;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larger;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a &gt; b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larger = a;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larger =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b;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larger &lt;&lt; endl;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264090" y="3470989"/>
            <a:ext cx="1903445" cy="1129003"/>
          </a:xfrm>
          <a:prstGeom prst="straightConnector1">
            <a:avLst/>
          </a:prstGeom>
          <a:ln w="50800">
            <a:solidFill>
              <a:srgbClr val="007A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9710" y="3291603"/>
            <a:ext cx="872412" cy="1308389"/>
          </a:xfrm>
          <a:prstGeom prst="straightConnector1">
            <a:avLst/>
          </a:prstGeom>
          <a:ln w="50800">
            <a:solidFill>
              <a:srgbClr val="007A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35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7.5 Conditional Operator </a:t>
            </a:r>
            <a:r>
              <a:rPr lang="en-US" altLang="en-US" dirty="0" smtClean="0"/>
              <a:t>– More Complex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4077477"/>
            <a:ext cx="12036489" cy="2099487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Empty quotes above tell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dirty="0">
                <a:latin typeface="Arial" panose="020B0604020202020204" pitchFamily="34" charset="0"/>
              </a:rPr>
              <a:t> to print nothing if the condition is false (i.e. </a:t>
            </a:r>
            <a:r>
              <a:rPr lang="en-US" altLang="en-US" dirty="0"/>
              <a:t>hour</a:t>
            </a:r>
            <a:r>
              <a:rPr lang="en-US" altLang="en-US" dirty="0">
                <a:latin typeface="Arial" panose="020B0604020202020204" pitchFamily="34" charset="0"/>
              </a:rPr>
              <a:t> is 10 or greater)</a:t>
            </a:r>
          </a:p>
          <a:p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13"/>
          </p:nvPr>
        </p:nvSpPr>
        <p:spPr bwMode="auto">
          <a:xfrm>
            <a:off x="83975" y="1116175"/>
            <a:ext cx="111395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(hour &lt; 10 ?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"0"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  &lt;&lt; hour   &lt;&lt;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":"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&lt;&lt; (minute &lt; 10 ?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"0"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&lt;&lt; minute &lt;&lt;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":"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&lt;&lt; (second &lt; 10 ?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"0"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: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&lt;&lt; second &lt;&lt; endl;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09:10:05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5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7.7 C </a:t>
            </a:r>
            <a:r>
              <a:rPr lang="en-US" altLang="en-US" dirty="0" smtClean="0">
                <a:solidFill>
                  <a:srgbClr val="0070C0"/>
                </a:solidFill>
              </a:rPr>
              <a:t>The Differences – Boolean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Older versions of C did not have a Boolean data type</a:t>
            </a:r>
            <a:endParaRPr lang="en-US" altLang="en-US" b="1" dirty="0"/>
          </a:p>
          <a:p>
            <a:pPr lvl="1" eaLnBrk="1" hangingPunct="1"/>
            <a:r>
              <a:rPr lang="en-US" altLang="en-US" dirty="0"/>
              <a:t>There  wasn’t a predefined </a:t>
            </a:r>
            <a:r>
              <a:rPr lang="en-US" altLang="en-US" b="1" dirty="0"/>
              <a:t>true</a:t>
            </a:r>
            <a:r>
              <a:rPr lang="en-US" altLang="en-US" dirty="0"/>
              <a:t> or </a:t>
            </a:r>
            <a:r>
              <a:rPr lang="en-US" altLang="en-US" b="1" dirty="0"/>
              <a:t>false</a:t>
            </a:r>
          </a:p>
          <a:p>
            <a:pPr eaLnBrk="1" hangingPunct="1"/>
            <a:r>
              <a:rPr lang="en-US" altLang="en-US" dirty="0"/>
              <a:t>All relational operators return either a zero for false or a non-zero value, usually one, for true</a:t>
            </a:r>
          </a:p>
          <a:p>
            <a:pPr eaLnBrk="1" hangingPunct="1"/>
            <a:r>
              <a:rPr lang="en-US" altLang="en-US" dirty="0"/>
              <a:t>The C99 version of the ANSI Standard includes a Boolean data type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3855646"/>
            <a:ext cx="3648270" cy="2388736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define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#define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!</a:t>
            </a:r>
            <a:r>
              <a:rPr lang="en-US" sz="1800" dirty="0" smtClean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main (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done = </a:t>
            </a:r>
            <a:r>
              <a:rPr lang="en-US" sz="1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0;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732245" y="4320073"/>
            <a:ext cx="8182947" cy="1924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3200" kern="1200">
                <a:solidFill>
                  <a:srgbClr val="007A7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dirty="0" smtClean="0"/>
              <a:t>C programmers often made their own data type similar to what is show to the left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7.1.1 Relational </a:t>
            </a:r>
            <a:r>
              <a:rPr lang="en-US" altLang="en-US" dirty="0" smtClean="0"/>
              <a:t>Operators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CONST_INT_EXP = 9;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int_exp1 = 0, int_exp2 = 5;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9.0;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'a'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result;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int_exp1 == 0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int_exp2 &gt;= int_exp1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    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int_exp1 &gt;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CONST_INT_EXP;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CONST_INT_EXP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&lt;=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int_exp1;     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false, remember ASCII values?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int_exp1 != int_exp2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    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'a</a:t>
            </a:r>
            <a:r>
              <a:rPr lang="en-US" sz="16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             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----- ILLEGAL OR MALFORMED CONDITIONS -----			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Malformed condition. May or may not compile depending on compiler used. Even if the compiler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will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compile </a:t>
            </a:r>
            <a:r>
              <a:rPr lang="en-US" sz="16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this </a:t>
            </a: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condition, it should NEVER be written in this manner. 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int_exp1 &lt; int_exp2 &lt;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Illegal. Attempting to compare a character to a string literal.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char_exp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</a:t>
            </a:r>
            <a:r>
              <a:rPr lang="en-US" sz="16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7.1.2 Logical </a:t>
            </a:r>
            <a:r>
              <a:rPr lang="en-US" altLang="en-US" dirty="0" smtClean="0"/>
              <a:t>Operators –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/>
              <a:t>Logical </a:t>
            </a:r>
            <a:r>
              <a:rPr lang="en-US" altLang="en-US" b="1" dirty="0" smtClean="0"/>
              <a:t>operators</a:t>
            </a:r>
          </a:p>
          <a:p>
            <a:pPr lvl="1" eaLnBrk="1" hangingPunct="1"/>
            <a:r>
              <a:rPr lang="en-US" altLang="en-US" dirty="0"/>
              <a:t>C</a:t>
            </a:r>
            <a:r>
              <a:rPr lang="en-US" altLang="en-US" dirty="0" smtClean="0"/>
              <a:t>ombine </a:t>
            </a:r>
            <a:r>
              <a:rPr lang="en-US" altLang="en-US" dirty="0"/>
              <a:t>multiple relational operators into a larger composite </a:t>
            </a:r>
            <a:r>
              <a:rPr lang="en-US" altLang="en-US" dirty="0" smtClean="0"/>
              <a:t>condition</a:t>
            </a:r>
          </a:p>
          <a:p>
            <a:pPr eaLnBrk="1" hangingPunct="1"/>
            <a:r>
              <a:rPr lang="en-US" altLang="en-US" b="1" dirty="0" smtClean="0"/>
              <a:t>Operators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altLang="en-US" b="1" dirty="0" smtClean="0"/>
              <a:t> </a:t>
            </a:r>
            <a:r>
              <a:rPr lang="en-US" altLang="en-US" dirty="0"/>
              <a:t>(</a:t>
            </a:r>
            <a:r>
              <a:rPr lang="en-US" altLang="en-US" b="1" dirty="0"/>
              <a:t>OR</a:t>
            </a:r>
            <a:r>
              <a:rPr lang="en-US" altLang="en-US" dirty="0"/>
              <a:t>) </a:t>
            </a:r>
            <a:r>
              <a:rPr lang="en-US" altLang="en-US" dirty="0" smtClean="0"/>
              <a:t>- binary operator</a:t>
            </a:r>
          </a:p>
          <a:p>
            <a:pPr lvl="2" eaLnBrk="1" hangingPunct="1"/>
            <a:r>
              <a:rPr lang="en-US" altLang="en-US" dirty="0" smtClean="0"/>
              <a:t>False </a:t>
            </a:r>
            <a:r>
              <a:rPr lang="en-US" altLang="en-US" dirty="0"/>
              <a:t>value only if the conditions on each side of the operator are </a:t>
            </a:r>
            <a:r>
              <a:rPr lang="en-US" altLang="en-US" dirty="0" smtClean="0"/>
              <a:t>false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b="1" dirty="0"/>
              <a:t>AND</a:t>
            </a:r>
            <a:r>
              <a:rPr lang="en-US" altLang="en-US" dirty="0"/>
              <a:t>) - binary </a:t>
            </a:r>
            <a:r>
              <a:rPr lang="en-US" altLang="en-US" dirty="0" smtClean="0"/>
              <a:t>operator</a:t>
            </a:r>
          </a:p>
          <a:p>
            <a:pPr lvl="2" eaLnBrk="1" hangingPunct="1"/>
            <a:r>
              <a:rPr lang="en-US" altLang="en-US" dirty="0" smtClean="0"/>
              <a:t>Results </a:t>
            </a:r>
            <a:r>
              <a:rPr lang="en-US" altLang="en-US" dirty="0"/>
              <a:t>in a true value only if the condition on both sides of the operator are </a:t>
            </a:r>
            <a:r>
              <a:rPr lang="en-US" altLang="en-US" dirty="0" smtClean="0"/>
              <a:t>true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b="1" dirty="0"/>
              <a:t>NOT</a:t>
            </a:r>
            <a:r>
              <a:rPr lang="en-US" altLang="en-US" dirty="0"/>
              <a:t>) - unary </a:t>
            </a:r>
            <a:r>
              <a:rPr lang="en-US" altLang="en-US" dirty="0" smtClean="0"/>
              <a:t>operator</a:t>
            </a:r>
          </a:p>
          <a:p>
            <a:pPr lvl="2" eaLnBrk="1" hangingPunct="1"/>
            <a:r>
              <a:rPr lang="en-US" altLang="en-US" dirty="0" smtClean="0"/>
              <a:t>Reverses </a:t>
            </a:r>
            <a:r>
              <a:rPr lang="en-US" altLang="en-US" dirty="0"/>
              <a:t>logic of the single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7.1.2 Logical </a:t>
            </a:r>
            <a:r>
              <a:rPr lang="en-US" altLang="en-US" dirty="0" smtClean="0"/>
              <a:t>Operators – 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5"/>
            <a:ext cx="12036489" cy="1578479"/>
          </a:xfrm>
        </p:spPr>
        <p:txBody>
          <a:bodyPr/>
          <a:lstStyle/>
          <a:p>
            <a:r>
              <a:rPr lang="en-US" altLang="en-US" b="1" dirty="0" smtClean="0"/>
              <a:t>Truth table</a:t>
            </a:r>
          </a:p>
          <a:p>
            <a:pPr lvl="1"/>
            <a:r>
              <a:rPr lang="en-US" altLang="en-US" dirty="0" smtClean="0"/>
              <a:t>Displays </a:t>
            </a:r>
            <a:r>
              <a:rPr lang="en-US" altLang="en-US" dirty="0"/>
              <a:t>Boolean results produced when the operator is applied to specified </a:t>
            </a:r>
            <a:r>
              <a:rPr lang="en-US" altLang="en-US" dirty="0" smtClean="0"/>
              <a:t>operands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08150"/>
              </p:ext>
            </p:extLst>
          </p:nvPr>
        </p:nvGraphicFramePr>
        <p:xfrm>
          <a:off x="347534" y="3318324"/>
          <a:ext cx="6650425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46885">
                  <a:extLst>
                    <a:ext uri="{9D8B030D-6E8A-4147-A177-3AD203B41FA5}">
                      <a16:colId xmlns:a16="http://schemas.microsoft.com/office/drawing/2014/main" val="2812614431"/>
                    </a:ext>
                  </a:extLst>
                </a:gridCol>
                <a:gridCol w="1746885">
                  <a:extLst>
                    <a:ext uri="{9D8B030D-6E8A-4147-A177-3AD203B41FA5}">
                      <a16:colId xmlns:a16="http://schemas.microsoft.com/office/drawing/2014/main" val="2271924031"/>
                    </a:ext>
                  </a:extLst>
                </a:gridCol>
                <a:gridCol w="1486476">
                  <a:extLst>
                    <a:ext uri="{9D8B030D-6E8A-4147-A177-3AD203B41FA5}">
                      <a16:colId xmlns:a16="http://schemas.microsoft.com/office/drawing/2014/main" val="876752877"/>
                    </a:ext>
                  </a:extLst>
                </a:gridCol>
                <a:gridCol w="1670179">
                  <a:extLst>
                    <a:ext uri="{9D8B030D-6E8A-4147-A177-3AD203B41FA5}">
                      <a16:colId xmlns:a16="http://schemas.microsoft.com/office/drawing/2014/main" val="40568867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Condition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Condition 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&amp;&amp;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Result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||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Result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319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607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22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284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9034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11493"/>
              </p:ext>
            </p:extLst>
          </p:nvPr>
        </p:nvGraphicFramePr>
        <p:xfrm>
          <a:off x="7482115" y="3318324"/>
          <a:ext cx="2927033" cy="1097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8285">
                  <a:extLst>
                    <a:ext uri="{9D8B030D-6E8A-4147-A177-3AD203B41FA5}">
                      <a16:colId xmlns:a16="http://schemas.microsoft.com/office/drawing/2014/main" val="2399445384"/>
                    </a:ext>
                  </a:extLst>
                </a:gridCol>
                <a:gridCol w="1408748">
                  <a:extLst>
                    <a:ext uri="{9D8B030D-6E8A-4147-A177-3AD203B41FA5}">
                      <a16:colId xmlns:a16="http://schemas.microsoft.com/office/drawing/2014/main" val="19868091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Condition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!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Result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20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62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0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7.1.2 Logical </a:t>
            </a:r>
            <a:r>
              <a:rPr lang="en-US" altLang="en-US" dirty="0" smtClean="0"/>
              <a:t>Operators – Order of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500" b="1" dirty="0"/>
              <a:t>Order of </a:t>
            </a:r>
            <a:r>
              <a:rPr lang="en-US" altLang="en-US" sz="3500" b="1" dirty="0" smtClean="0"/>
              <a:t>precedence</a:t>
            </a:r>
            <a:endParaRPr lang="en-US" altLang="en-US" sz="3500" dirty="0" smtClean="0"/>
          </a:p>
          <a:p>
            <a:pPr lvl="1" eaLnBrk="1" hangingPunct="1"/>
            <a:r>
              <a:rPr lang="en-US" altLang="en-US" sz="3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altLang="en-US" sz="3500" dirty="0" smtClean="0"/>
              <a:t> </a:t>
            </a:r>
            <a:r>
              <a:rPr lang="en-US" altLang="en-US" sz="3500" dirty="0"/>
              <a:t>operator evaluated before the </a:t>
            </a:r>
            <a:r>
              <a:rPr lang="en-US" alt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altLang="en-US" sz="3500" dirty="0"/>
              <a:t> operator</a:t>
            </a:r>
          </a:p>
          <a:p>
            <a:pPr lvl="1" eaLnBrk="1" hangingPunct="1"/>
            <a:r>
              <a:rPr lang="en-US" altLang="en-US" sz="3500" dirty="0"/>
              <a:t>The </a:t>
            </a:r>
            <a:r>
              <a:rPr lang="en-US" alt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altLang="en-US" sz="3500" dirty="0"/>
              <a:t> </a:t>
            </a:r>
            <a:r>
              <a:rPr lang="en-US" altLang="en-US" sz="3500" dirty="0" smtClean="0"/>
              <a:t>operator</a:t>
            </a:r>
          </a:p>
          <a:p>
            <a:pPr lvl="2" eaLnBrk="1" hangingPunct="1"/>
            <a:r>
              <a:rPr lang="en-US" altLang="en-US" sz="3500" dirty="0" smtClean="0"/>
              <a:t>Highest </a:t>
            </a:r>
            <a:r>
              <a:rPr lang="en-US" altLang="en-US" sz="3500" dirty="0"/>
              <a:t>level of precedence of all logical operators and is higher than the relational operators</a:t>
            </a:r>
            <a:endParaRPr lang="en-US" sz="3500" dirty="0"/>
          </a:p>
          <a:p>
            <a:pPr eaLnBrk="1" hangingPunct="1"/>
            <a:endParaRPr lang="en-US" altLang="en-US" sz="3500" dirty="0" smtClean="0"/>
          </a:p>
          <a:p>
            <a:pPr eaLnBrk="1" hangingPunct="1"/>
            <a:r>
              <a:rPr lang="en-US" altLang="en-US" sz="3500" dirty="0" smtClean="0"/>
              <a:t>Parentheses </a:t>
            </a:r>
            <a:r>
              <a:rPr lang="en-US" altLang="en-US" sz="3500" dirty="0"/>
              <a:t>change the precedence</a:t>
            </a:r>
            <a:br>
              <a:rPr lang="en-US" altLang="en-US" sz="3500" dirty="0"/>
            </a:br>
            <a:endParaRPr lang="en-US" altLang="en-US" sz="3500" dirty="0"/>
          </a:p>
          <a:p>
            <a:pPr eaLnBrk="1" hangingPunct="1"/>
            <a:r>
              <a:rPr lang="en-US" altLang="en-US" sz="3500" dirty="0"/>
              <a:t>Parentheses can help clarify complicated conditions </a:t>
            </a:r>
            <a:br>
              <a:rPr lang="en-US" altLang="en-US" sz="3500" dirty="0"/>
            </a:br>
            <a:endParaRPr lang="en-US" altLang="en-US" sz="3500" dirty="0"/>
          </a:p>
          <a:p>
            <a:pPr eaLnBrk="1" hangingPunct="1"/>
            <a:r>
              <a:rPr lang="en-US" altLang="en-US" sz="3500" b="1" dirty="0"/>
              <a:t>Short-circuit </a:t>
            </a:r>
            <a:r>
              <a:rPr lang="en-US" altLang="en-US" sz="3500" b="1" dirty="0" smtClean="0"/>
              <a:t>evaluation</a:t>
            </a:r>
            <a:endParaRPr lang="en-US" altLang="en-US" sz="3500" dirty="0" smtClean="0"/>
          </a:p>
          <a:p>
            <a:pPr lvl="1" eaLnBrk="1" hangingPunct="1"/>
            <a:r>
              <a:rPr lang="en-US" altLang="en-US" sz="3500" dirty="0" smtClean="0"/>
              <a:t>Once </a:t>
            </a:r>
            <a:r>
              <a:rPr lang="en-US" altLang="en-US" sz="3500" dirty="0"/>
              <a:t>the outcome of condition can be determined, evaluation 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7.1.2 Logical </a:t>
            </a:r>
            <a:r>
              <a:rPr lang="en-US" altLang="en-US" dirty="0" smtClean="0"/>
              <a:t>Operators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int_exp1 = 0, int_exp2 = 5;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9.0;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'a'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CONST_INT_EXP = 9;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result;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int_exp1 &lt; int_exp2 &amp;&amp;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</a:t>
            </a:r>
            <a:r>
              <a:rPr lang="en-US" sz="23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9.0;         </a:t>
            </a:r>
            <a:r>
              <a:rPr lang="en-US" sz="23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int_exp1 &gt; CONST_INT_EXP ||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9.0;    </a:t>
            </a: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true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!(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9.0 || int_exp1 &gt; CONST_INT_EXP); </a:t>
            </a: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false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Short-Circuit Evaluation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float_exp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== 9.0 || int_exp1 &gt; CONST_INT_EXP;    </a:t>
            </a: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true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 The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Statement – Syntax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/>
              <a:t> statement</a:t>
            </a:r>
          </a:p>
          <a:p>
            <a:pPr lvl="1"/>
            <a:r>
              <a:rPr lang="en-US" dirty="0"/>
              <a:t>Uses conditions to determine a specific action</a:t>
            </a:r>
          </a:p>
          <a:p>
            <a:endParaRPr lang="en-US" b="1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 &lt;condition&gt; )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&lt;action&gt;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condition&gt;</a:t>
            </a:r>
          </a:p>
          <a:p>
            <a:pPr lvl="1"/>
            <a:r>
              <a:rPr lang="en-US" dirty="0"/>
              <a:t>Any valid expression, either built from relational and logical operators or from evaluation of a single variable</a:t>
            </a:r>
          </a:p>
          <a:p>
            <a:pPr lvl="1"/>
            <a:r>
              <a:rPr lang="en-US" b="1" dirty="0" smtClean="0"/>
              <a:t>Zero </a:t>
            </a:r>
            <a:r>
              <a:rPr lang="en-US" b="1" dirty="0"/>
              <a:t>is false while any non-zero value is considered true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action&gt;</a:t>
            </a:r>
          </a:p>
          <a:p>
            <a:pPr lvl="1"/>
            <a:r>
              <a:rPr lang="en-US" dirty="0"/>
              <a:t>Any valid C++ statement 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statements must be enclosed in curly braces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230</TotalTime>
  <Words>1701</Words>
  <Application>Microsoft Office PowerPoint</Application>
  <PresentationFormat>Widescreen</PresentationFormat>
  <Paragraphs>474</Paragraphs>
  <Slides>33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Visio</vt:lpstr>
      <vt:lpstr>Chapter 7  Conditional Statements</vt:lpstr>
      <vt:lpstr>7.1 Conditional Expressions</vt:lpstr>
      <vt:lpstr>7.1.1 Relational Operators – Options</vt:lpstr>
      <vt:lpstr>7.1.1 Relational Operators – Example</vt:lpstr>
      <vt:lpstr>7.1.2 Logical Operators – Options</vt:lpstr>
      <vt:lpstr>7.1.2 Logical Operators – Truth Table</vt:lpstr>
      <vt:lpstr>7.1.2 Logical Operators – Order of Precedence</vt:lpstr>
      <vt:lpstr>7.1.2 Logical Operators – Example</vt:lpstr>
      <vt:lpstr>7.2 The if Statement – Syntax</vt:lpstr>
      <vt:lpstr>7.2 The if Statement – Example</vt:lpstr>
      <vt:lpstr>7.2.1 The else Statement – Syntax</vt:lpstr>
      <vt:lpstr>7.2.1 The else Statement – Example</vt:lpstr>
      <vt:lpstr>7.2.2 The else if Statement – Nested if</vt:lpstr>
      <vt:lpstr>7.2.2 The else if Statement – Syntax</vt:lpstr>
      <vt:lpstr>7.2.2 The else if Statement – Inefficient if</vt:lpstr>
      <vt:lpstr>7.2.2 The else if Statement – Efficient if</vt:lpstr>
      <vt:lpstr>7.2.2 The else if Statement – Flowchart</vt:lpstr>
      <vt:lpstr>7.2.2 The else if Statement – Nested Control Statements</vt:lpstr>
      <vt:lpstr>7.3 Variable Scope – Definition</vt:lpstr>
      <vt:lpstr>7.3 Variable Scope – Example</vt:lpstr>
      <vt:lpstr>7.3 Variable Scope – Global Identifiers</vt:lpstr>
      <vt:lpstr>7.4 The switch Statement – Definition</vt:lpstr>
      <vt:lpstr>7.4 The switch Statement – Syntax</vt:lpstr>
      <vt:lpstr>7.4 The switch Statement – break Statement</vt:lpstr>
      <vt:lpstr>7.4 The switch Statement – default Statement</vt:lpstr>
      <vt:lpstr>7.4 The switch Statement – Example with Literals</vt:lpstr>
      <vt:lpstr>7.4 The switch Statement – Example with Constants</vt:lpstr>
      <vt:lpstr>7.4 The switch Statement – Example with Characters</vt:lpstr>
      <vt:lpstr>7.4 The switch Statement – Common Use</vt:lpstr>
      <vt:lpstr>7.5 Conditional Operator – Definition</vt:lpstr>
      <vt:lpstr>7.5 Conditional Operator – Example </vt:lpstr>
      <vt:lpstr>7.5 Conditional Operator – More Complex Example</vt:lpstr>
      <vt:lpstr>7.7 C The Differences – Boolean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44</cp:revision>
  <dcterms:created xsi:type="dcterms:W3CDTF">2019-08-02T02:56:26Z</dcterms:created>
  <dcterms:modified xsi:type="dcterms:W3CDTF">2019-08-02T22:06:10Z</dcterms:modified>
</cp:coreProperties>
</file>