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74" autoAdjust="0"/>
  </p:normalViewPr>
  <p:slideViewPr>
    <p:cSldViewPr snapToGrid="0">
      <p:cViewPr varScale="1">
        <p:scale>
          <a:sx n="101" d="100"/>
          <a:sy n="101" d="100"/>
        </p:scale>
        <p:origin x="9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Repetition </a:t>
            </a:r>
            <a:r>
              <a:rPr lang="en-US" dirty="0" smtClean="0"/>
              <a:t>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8.3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while</a:t>
            </a:r>
            <a:r>
              <a:rPr lang="en-US" dirty="0" smtClean="0"/>
              <a:t> Loop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Post-test </a:t>
            </a:r>
            <a:r>
              <a:rPr lang="en-US" b="1" dirty="0" smtClean="0"/>
              <a:t>loop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body of the loop always executes at least </a:t>
            </a:r>
            <a:r>
              <a:rPr lang="en-US" dirty="0" smtClean="0"/>
              <a:t>once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Syntax</a:t>
            </a:r>
            <a:endParaRPr lang="en-US" b="1" dirty="0"/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action&gt;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 &lt;condition&gt; );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body needs to include multiple statements, surround them with curly braces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8.3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while</a:t>
            </a:r>
            <a:r>
              <a:rPr lang="en-US" dirty="0" smtClean="0"/>
              <a:t> </a:t>
            </a:r>
            <a:r>
              <a:rPr lang="en-US" dirty="0"/>
              <a:t>Loop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974" y="1233745"/>
            <a:ext cx="6202525" cy="4943217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menu_choice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number;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a number: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 &gt;&gt; number;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"\n1) Square the Number\n"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"2) Cube the Number\n"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"3) Exit\n\n"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menu choice: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&lt;&lt;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cin &gt;&gt;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menu_choice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menu_choice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'1'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number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Squared =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&lt;&lt;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number * number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case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'2'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number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Cubed =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&lt;&lt;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number * number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number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'3'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"Goodbye"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default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"Invalid </a:t>
            </a:r>
            <a:r>
              <a:rPr lang="en-US" sz="1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&lt;&lt;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menu_choice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!=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'3'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Notice the semicolon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61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Used </a:t>
            </a:r>
            <a:r>
              <a:rPr lang="en-US" dirty="0"/>
              <a:t>when the specific number of iterations are </a:t>
            </a:r>
            <a:r>
              <a:rPr lang="en-US" dirty="0" smtClean="0"/>
              <a:t>known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are pre-test </a:t>
            </a:r>
            <a:r>
              <a:rPr lang="en-US" dirty="0" smtClean="0"/>
              <a:t>loops and can be </a:t>
            </a:r>
            <a:r>
              <a:rPr lang="en-US" dirty="0"/>
              <a:t>used </a:t>
            </a:r>
            <a:r>
              <a:rPr lang="en-US" dirty="0" smtClean="0"/>
              <a:t>interchangeable</a:t>
            </a:r>
          </a:p>
          <a:p>
            <a:endParaRPr lang="fr-FR" b="1" dirty="0" smtClean="0"/>
          </a:p>
          <a:p>
            <a:r>
              <a:rPr lang="fr-FR" b="1" dirty="0" smtClean="0"/>
              <a:t>Syntax</a:t>
            </a:r>
            <a:endParaRPr lang="fr-FR" b="1" dirty="0"/>
          </a:p>
          <a:p>
            <a:pPr marL="457200" lvl="1" indent="0">
              <a:buNone/>
            </a:pP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 &lt;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init-expr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&lt;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condition&gt; </a:t>
            </a: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&lt;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post-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)</a:t>
            </a:r>
          </a:p>
          <a:p>
            <a:pPr marL="914400" lvl="2" indent="0">
              <a:buNone/>
            </a:pP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the two semicolons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) and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&lt;action&gt;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include multiple statements separated by commas placed within both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-expr&gt;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&lt;post-loop-expr&gt;</a:t>
            </a:r>
            <a:r>
              <a:rPr lang="en-US" dirty="0"/>
              <a:t> sections</a:t>
            </a:r>
          </a:p>
          <a:p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</a:t>
            </a:r>
            <a:r>
              <a:rPr lang="en-US" dirty="0" smtClean="0"/>
              <a:t>Execution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Order in which the parts are evaluated or </a:t>
            </a:r>
            <a:r>
              <a:rPr lang="en-US" dirty="0" smtClean="0"/>
              <a:t>executed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&lt;init-expr&gt;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&lt;action&gt; (if true condition)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&lt;post-loop-expr&gt;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&lt;init-expr&gt; </a:t>
            </a:r>
            <a:r>
              <a:rPr lang="en-US" dirty="0"/>
              <a:t>section is only executed </a:t>
            </a:r>
            <a:r>
              <a:rPr lang="en-US" dirty="0" smtClean="0"/>
              <a:t>once</a:t>
            </a:r>
          </a:p>
          <a:p>
            <a:r>
              <a:rPr lang="en-US" dirty="0"/>
              <a:t>Variable(s) declared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&lt;init-expr&gt;</a:t>
            </a:r>
            <a:r>
              <a:rPr lang="en-US" dirty="0" smtClean="0"/>
              <a:t> </a:t>
            </a:r>
            <a:r>
              <a:rPr lang="en-US" dirty="0"/>
              <a:t>section only visible within the body of the </a:t>
            </a:r>
            <a:r>
              <a:rPr lang="en-US" dirty="0" smtClean="0"/>
              <a:t>loop</a:t>
            </a:r>
            <a:endParaRPr lang="en-US" dirty="0"/>
          </a:p>
          <a:p>
            <a:r>
              <a:rPr lang="en-US" dirty="0"/>
              <a:t>Not all compilers adhere to this standard </a:t>
            </a:r>
            <a:r>
              <a:rPr lang="en-US" dirty="0" smtClean="0"/>
              <a:t>(</a:t>
            </a:r>
            <a:r>
              <a:rPr lang="en-US" b="1" dirty="0" smtClean="0"/>
              <a:t>but </a:t>
            </a:r>
            <a:r>
              <a:rPr lang="en-US" b="1" dirty="0"/>
              <a:t>you </a:t>
            </a:r>
            <a:r>
              <a:rPr lang="en-US" b="1" dirty="0" smtClean="0"/>
              <a:t>should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</a:t>
            </a:r>
            <a:r>
              <a:rPr lang="en-US" dirty="0" smtClean="0"/>
              <a:t>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</a:t>
            </a:r>
            <a:r>
              <a:rPr lang="en-US" dirty="0"/>
              <a:t>a semicolon after the closing parenthesis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legal, semicolon terminates the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effect, takes </a:t>
            </a:r>
            <a:r>
              <a:rPr lang="en-US" dirty="0"/>
              <a:t>the place of the body of the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a difficult error to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</a:t>
            </a:r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5705475" y="1233744"/>
            <a:ext cx="6414989" cy="494321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 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0 1 2 3 4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7028143"/>
              </p:ext>
            </p:extLst>
          </p:nvPr>
        </p:nvGraphicFramePr>
        <p:xfrm>
          <a:off x="644525" y="1233488"/>
          <a:ext cx="4364038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3009860" imgH="3410021" progId="Visio.Drawing.11">
                  <p:embed/>
                </p:oleObj>
              </mc:Choice>
              <mc:Fallback>
                <p:oleObj name="Visio" r:id="rId3" imgW="3009860" imgH="34100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25" y="1233488"/>
                        <a:ext cx="4364038" cy="494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</a:t>
            </a:r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Notice no semicolon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Output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Notice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multiple expressions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0, j = 5;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++, j--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 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j &lt;&lt; endl;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Output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0 5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1 4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3 2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4 1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1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– 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sum = 0, value;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Notice no semicolon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value "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 &lt;&lt; 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": "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cin &gt;&gt; value;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sum += value;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8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sum of the five values is: "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sum &lt;&lt; endl;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Output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 1: 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 2: 7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 3: 3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 4: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12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 value 5: 99</a:t>
            </a: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 of the five values is: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125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2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8.4.1 Nested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can be </a:t>
            </a:r>
            <a:r>
              <a:rPr lang="en-US" dirty="0" smtClean="0"/>
              <a:t>nested</a:t>
            </a:r>
            <a:endParaRPr lang="en-US" dirty="0"/>
          </a:p>
          <a:p>
            <a:pPr lvl="1"/>
            <a:r>
              <a:rPr lang="en-US" dirty="0"/>
              <a:t>Used in many </a:t>
            </a:r>
            <a:r>
              <a:rPr lang="en-US" dirty="0" smtClean="0"/>
              <a:t>algorithms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Important when using multi-dimensional arrays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8.1 General Repetition </a:t>
            </a:r>
            <a:r>
              <a:rPr lang="en-US" altLang="en-US" dirty="0" smtClean="0"/>
              <a:t>Concepts –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Iteration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of looping or the repetition of one or more </a:t>
            </a:r>
            <a:r>
              <a:rPr lang="en-US" dirty="0" smtClean="0"/>
              <a:t>statements</a:t>
            </a:r>
          </a:p>
          <a:p>
            <a:endParaRPr lang="en-US" b="1" dirty="0" smtClean="0"/>
          </a:p>
          <a:p>
            <a:r>
              <a:rPr lang="en-US" b="1" dirty="0" smtClean="0"/>
              <a:t>Loop body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statement, or statements, that will be </a:t>
            </a:r>
            <a:r>
              <a:rPr lang="en-US" dirty="0" smtClean="0"/>
              <a:t>repeated</a:t>
            </a:r>
          </a:p>
          <a:p>
            <a:pPr lvl="1"/>
            <a:endParaRPr lang="en-US" dirty="0"/>
          </a:p>
          <a:p>
            <a:r>
              <a:rPr lang="en-US" b="1" dirty="0" smtClean="0"/>
              <a:t>Pre-test</a:t>
            </a:r>
            <a:endParaRPr lang="en-US" dirty="0"/>
          </a:p>
          <a:p>
            <a:pPr lvl="1"/>
            <a:r>
              <a:rPr lang="en-US" dirty="0" smtClean="0"/>
              <a:t>Test </a:t>
            </a:r>
            <a:r>
              <a:rPr lang="en-US" dirty="0"/>
              <a:t>condition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the body of the loop if condition is </a:t>
            </a:r>
            <a:r>
              <a:rPr lang="en-US" dirty="0" smtClean="0"/>
              <a:t>true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Post-test</a:t>
            </a:r>
            <a:endParaRPr lang="en-US" dirty="0"/>
          </a:p>
          <a:p>
            <a:pPr lvl="1"/>
            <a:r>
              <a:rPr lang="en-US" dirty="0" smtClean="0"/>
              <a:t>Test </a:t>
            </a:r>
            <a:r>
              <a:rPr lang="en-US" dirty="0"/>
              <a:t>condition after body has executed </a:t>
            </a:r>
            <a:r>
              <a:rPr lang="en-US" dirty="0" smtClean="0"/>
              <a:t>once</a:t>
            </a:r>
          </a:p>
          <a:p>
            <a:pPr lvl="1"/>
            <a:r>
              <a:rPr lang="en-US" dirty="0" smtClean="0"/>
              <a:t>Body </a:t>
            </a:r>
            <a:r>
              <a:rPr lang="en-US" dirty="0"/>
              <a:t>will only be repeated if the condition is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8.4.1 Nested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– </a:t>
            </a:r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953001" y="1233744"/>
            <a:ext cx="7167464" cy="494321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row = 0; row &lt; 5; row++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col = 0; col &lt; 5; col++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col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 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Output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1 2 3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0 1 2 3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1 2 3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0 1 2 3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0 1 2 3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2736152"/>
              </p:ext>
            </p:extLst>
          </p:nvPr>
        </p:nvGraphicFramePr>
        <p:xfrm>
          <a:off x="919162" y="1233744"/>
          <a:ext cx="2909887" cy="546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3" imgW="3419665" imgH="6420045" progId="Visio.Drawing.11">
                  <p:embed/>
                </p:oleObj>
              </mc:Choice>
              <mc:Fallback>
                <p:oleObj name="Visio" r:id="rId3" imgW="3419665" imgH="642004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162" y="1233744"/>
                        <a:ext cx="2909887" cy="5461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0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8.4.1 Nested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3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row = 0; row &lt; 5; row++ )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col = row; col &lt; 5; col++)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col &lt;&lt;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 '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endl;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Example Output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0 1 2 3 4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2 3 4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8.5 Conditional Breakpoint –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Debugging </a:t>
            </a:r>
            <a:r>
              <a:rPr lang="en-US" b="1" dirty="0" smtClean="0"/>
              <a:t>loops</a:t>
            </a:r>
            <a:endParaRPr lang="en-US" b="1" dirty="0"/>
          </a:p>
          <a:p>
            <a:pPr lvl="1"/>
            <a:r>
              <a:rPr lang="en-US" dirty="0"/>
              <a:t>Time consuming and annoying if necessary to step through the loop</a:t>
            </a:r>
          </a:p>
          <a:p>
            <a:endParaRPr lang="en-US" dirty="0"/>
          </a:p>
          <a:p>
            <a:pPr lvl="1"/>
            <a:r>
              <a:rPr lang="en-US" dirty="0"/>
              <a:t>Breakpoints add functionality to break or stop execution, </a:t>
            </a:r>
            <a:r>
              <a:rPr lang="en-US" b="1" dirty="0"/>
              <a:t>based upon a condition</a:t>
            </a:r>
            <a:r>
              <a:rPr lang="en-US" dirty="0"/>
              <a:t> or after a line of code has been encountered a certain number of </a:t>
            </a:r>
            <a:r>
              <a:rPr lang="en-US" dirty="0" smtClean="0"/>
              <a:t>times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8.5 </a:t>
            </a:r>
            <a:r>
              <a:rPr lang="en-US" dirty="0" smtClean="0"/>
              <a:t>Conditional Breakpoint – Popup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957006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Right </a:t>
            </a:r>
            <a:r>
              <a:rPr lang="en-US" altLang="en-US" dirty="0"/>
              <a:t>clicking on a breakpoint shows popup menu that allows setting breakpoint properties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77" y="2627312"/>
            <a:ext cx="9130284" cy="3506787"/>
          </a:xfrm>
        </p:spPr>
      </p:pic>
    </p:spTree>
    <p:extLst>
      <p:ext uri="{BB962C8B-B14F-4D97-AF65-F5344CB8AC3E}">
        <p14:creationId xmlns:p14="http://schemas.microsoft.com/office/powerpoint/2010/main" val="6730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8.5 Conditional Breakpoint – </a:t>
            </a:r>
            <a:r>
              <a:rPr lang="en-US" dirty="0" smtClean="0"/>
              <a:t>Setting Condition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1947606"/>
          </a:xfrm>
        </p:spPr>
        <p:txBody>
          <a:bodyPr/>
          <a:lstStyle/>
          <a:p>
            <a:r>
              <a:rPr lang="en-US" dirty="0"/>
              <a:t>The Breakpoint Condition allows setting a condition that when true, stops the loop</a:t>
            </a:r>
          </a:p>
          <a:p>
            <a:r>
              <a:rPr lang="en-US" dirty="0"/>
              <a:t>Can also stop execution after a breakpoint has been encountered a specific number of </a:t>
            </a:r>
            <a:r>
              <a:rPr lang="en-US" dirty="0" smtClean="0"/>
              <a:t>times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33" y="3360737"/>
            <a:ext cx="9164372" cy="3011488"/>
          </a:xfrm>
        </p:spPr>
      </p:pic>
    </p:spTree>
    <p:extLst>
      <p:ext uri="{BB962C8B-B14F-4D97-AF65-F5344CB8AC3E}">
        <p14:creationId xmlns:p14="http://schemas.microsoft.com/office/powerpoint/2010/main" val="10941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8.7 C The Differences –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0070C0"/>
                </a:solidFill>
              </a:rPr>
              <a:t> Loop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Illegal in C to declare variables in the initialization section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 prior to C99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variables in C must be declared at the beginning of a block, right after an opening curly brace</a:t>
            </a:r>
          </a:p>
          <a:p>
            <a:endParaRPr lang="en-US" dirty="0"/>
          </a:p>
          <a:p>
            <a:r>
              <a:rPr lang="en-US" dirty="0" smtClean="0"/>
              <a:t>C99 </a:t>
            </a:r>
            <a:r>
              <a:rPr lang="en-US" dirty="0"/>
              <a:t>specifications allow the C++ conventions for variable declarations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8.7 C The Differences –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stdio.h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//Legal in both C++, C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count;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count = 0; count &lt; 5; count++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printf (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"%d\n"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count 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Legal in C++ and C99 and newer but not in C89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for ( int </a:t>
            </a:r>
            <a:r>
              <a:rPr lang="en-US" sz="24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4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4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    cout &lt;&lt; </a:t>
            </a:r>
            <a:r>
              <a:rPr lang="en-US" sz="24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8.1 General Repetition Concepts </a:t>
            </a:r>
            <a:r>
              <a:rPr lang="en-US" altLang="en-US" dirty="0" smtClean="0"/>
              <a:t>– Flowchart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21982"/>
              </p:ext>
            </p:extLst>
          </p:nvPr>
        </p:nvGraphicFramePr>
        <p:xfrm>
          <a:off x="3767725" y="1306339"/>
          <a:ext cx="4668987" cy="4853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3" imgW="3777996" imgH="3927043" progId="Visio.Drawing.11">
                  <p:embed/>
                </p:oleObj>
              </mc:Choice>
              <mc:Fallback>
                <p:oleObj name="Visio" r:id="rId3" imgW="3777996" imgH="3927043" progId="Visio.Drawing.11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725" y="1306339"/>
                        <a:ext cx="4668987" cy="4853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06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8.1 General Repetition Concepts </a:t>
            </a:r>
            <a:r>
              <a:rPr lang="en-US" altLang="en-US" dirty="0" smtClean="0"/>
              <a:t>–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Looping structures</a:t>
            </a:r>
            <a:r>
              <a:rPr lang="en-US" dirty="0"/>
              <a:t> must </a:t>
            </a:r>
            <a:r>
              <a:rPr lang="en-US" dirty="0" smtClean="0"/>
              <a:t>have</a:t>
            </a:r>
            <a:endParaRPr lang="en-US" dirty="0"/>
          </a:p>
          <a:p>
            <a:pPr lvl="1"/>
            <a:r>
              <a:rPr lang="en-US" b="1" dirty="0"/>
              <a:t>Variable</a:t>
            </a:r>
            <a:r>
              <a:rPr lang="en-US" dirty="0"/>
              <a:t> with an </a:t>
            </a:r>
            <a:r>
              <a:rPr lang="en-US" b="1" dirty="0" smtClean="0"/>
              <a:t>initial</a:t>
            </a:r>
            <a:r>
              <a:rPr lang="en-US" dirty="0" smtClean="0"/>
              <a:t> </a:t>
            </a:r>
            <a:r>
              <a:rPr lang="en-US" dirty="0"/>
              <a:t>value that controls whether the body of the loop is executed (i.e., </a:t>
            </a:r>
            <a:r>
              <a:rPr lang="en-US" b="1" dirty="0"/>
              <a:t>control variable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Conditional expression</a:t>
            </a:r>
            <a:r>
              <a:rPr lang="en-US" dirty="0"/>
              <a:t> involving control </a:t>
            </a:r>
            <a:r>
              <a:rPr lang="en-US" dirty="0" smtClean="0"/>
              <a:t>variable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Statement within the body where control variable is </a:t>
            </a:r>
            <a:r>
              <a:rPr lang="en-US" b="1" dirty="0"/>
              <a:t>modified</a:t>
            </a:r>
            <a:r>
              <a:rPr lang="en-US" dirty="0"/>
              <a:t> each </a:t>
            </a:r>
            <a:r>
              <a:rPr lang="en-US" dirty="0" smtClean="0"/>
              <a:t>time </a:t>
            </a:r>
            <a:r>
              <a:rPr lang="en-US" dirty="0"/>
              <a:t>the body of the loop is </a:t>
            </a:r>
            <a:r>
              <a:rPr lang="en-US" dirty="0" smtClean="0"/>
              <a:t>executed</a:t>
            </a:r>
          </a:p>
        </p:txBody>
      </p:sp>
    </p:spTree>
    <p:extLst>
      <p:ext uri="{BB962C8B-B14F-4D97-AF65-F5344CB8AC3E}">
        <p14:creationId xmlns:p14="http://schemas.microsoft.com/office/powerpoint/2010/main" val="6529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8.1 General Repetition Concepts </a:t>
            </a:r>
            <a:r>
              <a:rPr lang="en-US" altLang="en-US" dirty="0" smtClean="0"/>
              <a:t>– 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Infinite loop</a:t>
            </a:r>
          </a:p>
          <a:p>
            <a:pPr lvl="1"/>
            <a:r>
              <a:rPr lang="en-US" dirty="0"/>
              <a:t>A loop that continuously executes, the program or loop has to be terminated by the user or programmer</a:t>
            </a:r>
          </a:p>
          <a:p>
            <a:pPr lvl="1"/>
            <a:r>
              <a:rPr lang="en-US" dirty="0"/>
              <a:t>Usually an error situation</a:t>
            </a:r>
          </a:p>
          <a:p>
            <a:pPr lvl="1"/>
            <a:r>
              <a:rPr lang="en-US" dirty="0"/>
              <a:t>Most common cause </a:t>
            </a:r>
            <a:r>
              <a:rPr lang="en-US" dirty="0" smtClean="0"/>
              <a:t>is the failure </a:t>
            </a:r>
            <a:r>
              <a:rPr lang="en-US" dirty="0"/>
              <a:t>to manipulate the </a:t>
            </a:r>
            <a:r>
              <a:rPr lang="en-US" b="1" dirty="0"/>
              <a:t>control variable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Windows, pressing </a:t>
            </a:r>
            <a:r>
              <a:rPr lang="en-US" b="1" dirty="0"/>
              <a:t>Ctrl + C </a:t>
            </a:r>
            <a:r>
              <a:rPr lang="en-US" dirty="0"/>
              <a:t>causes program to stop </a:t>
            </a:r>
            <a:r>
              <a:rPr lang="en-US" dirty="0" smtClean="0"/>
              <a:t>execution</a:t>
            </a:r>
          </a:p>
          <a:p>
            <a:pPr lvl="1"/>
            <a:endParaRPr lang="en-US" dirty="0"/>
          </a:p>
          <a:p>
            <a:r>
              <a:rPr lang="en-US" b="1" dirty="0"/>
              <a:t>Nested </a:t>
            </a:r>
            <a:r>
              <a:rPr lang="en-US" b="1" dirty="0" smtClean="0"/>
              <a:t>loop</a:t>
            </a:r>
          </a:p>
          <a:p>
            <a:pPr lvl="1"/>
            <a:r>
              <a:rPr lang="en-US" dirty="0" smtClean="0"/>
              <a:t>Loop </a:t>
            </a:r>
            <a:r>
              <a:rPr lang="en-US" dirty="0"/>
              <a:t>embedded in another loop</a:t>
            </a:r>
          </a:p>
          <a:p>
            <a:endParaRPr lang="en-US" dirty="0"/>
          </a:p>
          <a:p>
            <a:r>
              <a:rPr lang="en-US" dirty="0"/>
              <a:t>Almost any statement can be placed in loop </a:t>
            </a:r>
            <a:r>
              <a:rPr lang="en-US" dirty="0" smtClean="0"/>
              <a:t>body, including </a:t>
            </a:r>
            <a:r>
              <a:rPr lang="en-US" dirty="0"/>
              <a:t>other loops or conditional statements</a:t>
            </a:r>
          </a:p>
          <a:p>
            <a:endParaRPr lang="en-US" dirty="0"/>
          </a:p>
          <a:p>
            <a:r>
              <a:rPr lang="en-US" dirty="0"/>
              <a:t>Once </a:t>
            </a:r>
            <a:r>
              <a:rPr lang="en-US" dirty="0" smtClean="0"/>
              <a:t>the loop is finished</a:t>
            </a:r>
            <a:r>
              <a:rPr lang="en-US" dirty="0"/>
              <a:t>, </a:t>
            </a:r>
            <a:r>
              <a:rPr lang="en-US" dirty="0" smtClean="0"/>
              <a:t>the flow transfers </a:t>
            </a:r>
            <a:r>
              <a:rPr lang="en-US" dirty="0"/>
              <a:t>to the next statement following the </a:t>
            </a:r>
            <a:r>
              <a:rPr lang="en-US" dirty="0" smtClean="0"/>
              <a:t>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8.2 The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</a:t>
            </a:r>
            <a:r>
              <a:rPr lang="en-US" altLang="en-US" dirty="0" smtClean="0"/>
              <a:t>Loop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Pre-test </a:t>
            </a:r>
            <a:r>
              <a:rPr lang="en-US" b="1" dirty="0" smtClean="0"/>
              <a:t>loop</a:t>
            </a:r>
          </a:p>
          <a:p>
            <a:endParaRPr lang="en-US" dirty="0"/>
          </a:p>
          <a:p>
            <a:r>
              <a:rPr lang="en-US" b="1" dirty="0" smtClean="0"/>
              <a:t>Syntax</a:t>
            </a:r>
            <a:endParaRPr lang="en-US" b="1" dirty="0"/>
          </a:p>
          <a:p>
            <a:pPr marL="457200" lvl="1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while ( &lt;condition&gt; )</a:t>
            </a:r>
          </a:p>
          <a:p>
            <a:pPr marL="457200" lvl="1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	&lt;action&gt;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action</a:t>
            </a:r>
            <a:r>
              <a:rPr lang="en-US" dirty="0"/>
              <a:t>, or body, will continue to execute while the condition remains true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the body needs to include multiple statements, surround </a:t>
            </a:r>
            <a:r>
              <a:rPr lang="en-US" dirty="0" smtClean="0"/>
              <a:t>them with </a:t>
            </a:r>
            <a:r>
              <a:rPr lang="en-US" dirty="0"/>
              <a:t>curly braces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8.2 The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 – </a:t>
            </a:r>
            <a:r>
              <a:rPr lang="en-US" altLang="en-US" dirty="0" smtClean="0"/>
              <a:t>Intentional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Sometimes see a loop written </a:t>
            </a:r>
            <a:r>
              <a:rPr lang="en-US" dirty="0" smtClean="0"/>
              <a:t>as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while ( 1 ) { ... }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numeric literal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is treated as a true condition and never </a:t>
            </a:r>
            <a:r>
              <a:rPr lang="en-US" dirty="0" smtClean="0"/>
              <a:t>changes, causing </a:t>
            </a:r>
            <a:r>
              <a:rPr lang="en-US" dirty="0"/>
              <a:t>an infinite </a:t>
            </a:r>
            <a:r>
              <a:rPr lang="en-US" dirty="0" smtClean="0"/>
              <a:t>loop</a:t>
            </a:r>
          </a:p>
          <a:p>
            <a:endParaRPr lang="en-US" dirty="0" smtClean="0"/>
          </a:p>
          <a:p>
            <a:r>
              <a:rPr lang="en-US" dirty="0"/>
              <a:t>Requires additional statement within the body of the loop to terminate it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Although </a:t>
            </a:r>
            <a:r>
              <a:rPr lang="en-US" dirty="0"/>
              <a:t>there are reasons to use this type of loop, it should only be used by experienced programmers and then only with due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0872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8.2 The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 – </a:t>
            </a:r>
            <a:r>
              <a:rPr lang="en-US" altLang="en-US" dirty="0" smtClean="0"/>
              <a:t>Priming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Priming </a:t>
            </a:r>
            <a:r>
              <a:rPr lang="en-US" b="1" dirty="0" smtClean="0"/>
              <a:t>read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prompt prior to encountering a loop</a:t>
            </a:r>
          </a:p>
          <a:p>
            <a:endParaRPr lang="en-US" dirty="0" smtClean="0"/>
          </a:p>
          <a:p>
            <a:r>
              <a:rPr lang="en-US" dirty="0" smtClean="0"/>
              <a:t>Ensures </a:t>
            </a:r>
            <a:r>
              <a:rPr lang="en-US" dirty="0"/>
              <a:t>the control variable has a user provided value before evaluating the condition </a:t>
            </a:r>
          </a:p>
          <a:p>
            <a:endParaRPr lang="en-US" dirty="0"/>
          </a:p>
          <a:p>
            <a:r>
              <a:rPr lang="en-US" dirty="0" smtClean="0"/>
              <a:t>There must </a:t>
            </a:r>
            <a:r>
              <a:rPr lang="en-US" dirty="0"/>
              <a:t>be a corresponding prompt as the last statement in the body of the loop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8.2 The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 </a:t>
            </a:r>
            <a:r>
              <a:rPr lang="en-US" altLang="en-US" dirty="0" smtClean="0"/>
              <a:t>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again 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'\0'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operand1 = 0, operand2 = 0;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6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nDo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you wish to multiply two numbers (y/n)?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again;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Priming read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again ==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'y'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|| again ==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'Y'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Notice no semicolon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Start of the loop body (action)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first number: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operand1;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second number: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operand2;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"Result: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operand1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*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operand2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=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operand1 * operand2 &lt;&lt; endl;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6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nDo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you wish to multiply two more numbers (y/n)?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again;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Don’t forget to change the control variable 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End of the loop body (action)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End"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131</TotalTime>
  <Words>1035</Words>
  <Application>Microsoft Office PowerPoint</Application>
  <PresentationFormat>Widescreen</PresentationFormat>
  <Paragraphs>272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Visio</vt:lpstr>
      <vt:lpstr>Microsoft Visio 2003-2010 Drawing</vt:lpstr>
      <vt:lpstr>Chapter 8  Repetition Statements</vt:lpstr>
      <vt:lpstr>8.1 General Repetition Concepts – Definitions</vt:lpstr>
      <vt:lpstr>8.1 General Repetition Concepts – Flowchart</vt:lpstr>
      <vt:lpstr>8.1 General Repetition Concepts – Rules</vt:lpstr>
      <vt:lpstr>8.1 General Repetition Concepts – More Definitions</vt:lpstr>
      <vt:lpstr>8.2 The while Loop – Syntax</vt:lpstr>
      <vt:lpstr>8.2 The while Loop – Intentional Infinite Loop</vt:lpstr>
      <vt:lpstr>8.2 The while Loop – Priming Read</vt:lpstr>
      <vt:lpstr>8.2 The while Loop – Example</vt:lpstr>
      <vt:lpstr>8.3 The do while Loop – Syntax</vt:lpstr>
      <vt:lpstr>8.3 The do while Loop – Example</vt:lpstr>
      <vt:lpstr>8.4 The for Loop – Syntax</vt:lpstr>
      <vt:lpstr>8.4 The for Loop – Execution Order</vt:lpstr>
      <vt:lpstr>8.4 The for Loop – Common Error</vt:lpstr>
      <vt:lpstr>8.4 The for Loop – Flowchart</vt:lpstr>
      <vt:lpstr>8.4 The for Loop – Example 1</vt:lpstr>
      <vt:lpstr>8.4 The for Loop – Example 2</vt:lpstr>
      <vt:lpstr>8.4 The for Loop – Example 3</vt:lpstr>
      <vt:lpstr>8.4.1 Nested for Loops – Definition</vt:lpstr>
      <vt:lpstr>8.4.1 Nested for Loops – Flowchart</vt:lpstr>
      <vt:lpstr>8.4.1 Nested for Loops – Example</vt:lpstr>
      <vt:lpstr>8.5 Conditional Breakpoint – Definition</vt:lpstr>
      <vt:lpstr>8.5 Conditional Breakpoint – Popup</vt:lpstr>
      <vt:lpstr>8.5 Conditional Breakpoint – Setting Condition</vt:lpstr>
      <vt:lpstr>8.7 C The Differences – for Loop</vt:lpstr>
      <vt:lpstr>8.7 C The Differences – for Loop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23</cp:revision>
  <dcterms:created xsi:type="dcterms:W3CDTF">2019-08-02T21:21:58Z</dcterms:created>
  <dcterms:modified xsi:type="dcterms:W3CDTF">2019-08-02T23:37:31Z</dcterms:modified>
</cp:coreProperties>
</file>