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12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313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309" r:id="rId35"/>
    <p:sldId id="290" r:id="rId36"/>
    <p:sldId id="291" r:id="rId37"/>
    <p:sldId id="292" r:id="rId38"/>
    <p:sldId id="293" r:id="rId39"/>
    <p:sldId id="294" r:id="rId40"/>
    <p:sldId id="296" r:id="rId41"/>
    <p:sldId id="311" r:id="rId42"/>
    <p:sldId id="310" r:id="rId43"/>
    <p:sldId id="297" r:id="rId44"/>
    <p:sldId id="300" r:id="rId45"/>
    <p:sldId id="299" r:id="rId46"/>
    <p:sldId id="301" r:id="rId47"/>
    <p:sldId id="302" r:id="rId48"/>
    <p:sldId id="314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907" autoAdjust="0"/>
  </p:normalViewPr>
  <p:slideViewPr>
    <p:cSldViewPr snapToGrid="0">
      <p:cViewPr varScale="1">
        <p:scale>
          <a:sx n="101" d="100"/>
          <a:sy n="101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1C4F7-B991-4FF1-8D1C-C2EC0ED0618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6ED7F-D6F9-461C-A452-5CAE8FD1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1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is legal in the parameter list to only have the data types of the parameters, however, if the names of the parameters are specified, it would give a more meaningful clue as to what the parameters are used for.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6ED7F-D6F9-461C-A452-5CAE8FD1B9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69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 signature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method for identifying a specific function based upon its name, the order and number of parameters it takes.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6ED7F-D6F9-461C-A452-5CAE8FD1B9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 generate the following warning:  not all control paths return a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6ED7F-D6F9-461C-A452-5CAE8FD1B9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5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  <a:r>
              <a:rPr lang="en-US" dirty="0" smtClean="0"/>
              <a:t> Example shows a predefined function call passing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6ED7F-D6F9-461C-A452-5CAE8FD1B9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33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6ED7F-D6F9-461C-A452-5CAE8FD1B92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Chapter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Title 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Troy</a:t>
            </a:r>
            <a:r>
              <a:rPr lang="en-US" sz="2400" baseline="0" dirty="0" smtClean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 smtClean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7744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9.2.1 Function </a:t>
            </a:r>
            <a:r>
              <a:rPr lang="en-US" altLang="en-US" dirty="0" smtClean="0"/>
              <a:t>Declaration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Function </a:t>
            </a:r>
            <a:r>
              <a:rPr lang="en-US" b="1" dirty="0" smtClean="0"/>
              <a:t>declaration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compiler with information so it can verify the existence of the function name and the required parameters </a:t>
            </a:r>
            <a:endParaRPr lang="en-US" dirty="0" smtClean="0"/>
          </a:p>
          <a:p>
            <a:pPr lvl="1"/>
            <a:r>
              <a:rPr lang="en-US" dirty="0" smtClean="0"/>
              <a:t>Also</a:t>
            </a:r>
            <a:r>
              <a:rPr lang="en-US" dirty="0" smtClean="0"/>
              <a:t>, sometimes called function prototype</a:t>
            </a:r>
          </a:p>
          <a:p>
            <a:pPr lvl="1"/>
            <a:endParaRPr lang="en-US" dirty="0"/>
          </a:p>
          <a:p>
            <a:r>
              <a:rPr lang="en-US" dirty="0"/>
              <a:t>Should be placed above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making them </a:t>
            </a:r>
            <a:r>
              <a:rPr lang="en-US" dirty="0" smtClean="0"/>
              <a:t>global</a:t>
            </a:r>
            <a:endParaRPr lang="en-US" dirty="0"/>
          </a:p>
          <a:p>
            <a:pPr lvl="1"/>
            <a:r>
              <a:rPr lang="en-US" dirty="0" smtClean="0"/>
              <a:t>Provides </a:t>
            </a:r>
            <a:r>
              <a:rPr lang="en-US" dirty="0"/>
              <a:t>each function the ability to call any other </a:t>
            </a:r>
            <a:r>
              <a:rPr lang="en-US" dirty="0" smtClean="0"/>
              <a:t>function</a:t>
            </a:r>
          </a:p>
          <a:p>
            <a:pPr lvl="1"/>
            <a:endParaRPr lang="en-US" dirty="0"/>
          </a:p>
          <a:p>
            <a:r>
              <a:rPr lang="en-US" b="1" dirty="0"/>
              <a:t>Function prototype</a:t>
            </a:r>
            <a:r>
              <a:rPr lang="en-US" dirty="0"/>
              <a:t> and </a:t>
            </a:r>
            <a:r>
              <a:rPr lang="en-US" b="1" dirty="0"/>
              <a:t>function declaration</a:t>
            </a:r>
            <a:r>
              <a:rPr lang="en-US" dirty="0"/>
              <a:t> often used interchangeably in </a:t>
            </a:r>
            <a:r>
              <a:rPr lang="en-US" dirty="0" smtClean="0"/>
              <a:t>C++ although prototype is usually a C term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9.2.1 Function Declaration </a:t>
            </a:r>
            <a:r>
              <a:rPr lang="en-US" altLang="en-US" dirty="0" smtClean="0"/>
              <a:t>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dirty="0" smtClean="0"/>
              <a:t>Syntax</a:t>
            </a:r>
            <a:endParaRPr lang="en-US" altLang="en-US" sz="1600" dirty="0" smtClean="0"/>
          </a:p>
          <a:p>
            <a:pPr marL="457200" lvl="1" indent="0" eaLnBrk="1" hangingPunct="1">
              <a:buNone/>
            </a:pPr>
            <a:r>
              <a:rPr lang="en-US" altLang="en-US" sz="28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&lt;return-type</a:t>
            </a:r>
            <a:r>
              <a:rPr lang="en-US" altLang="en-US" sz="2800" dirty="0">
                <a:solidFill>
                  <a:schemeClr val="tx1"/>
                </a:solidFill>
                <a:latin typeface="Courier New" panose="02070309020205020404" pitchFamily="49" charset="0"/>
              </a:rPr>
              <a:t>&gt; &lt;function-name&gt; ( &lt;parameter-list&gt; </a:t>
            </a:r>
            <a:r>
              <a:rPr lang="en-US" altLang="en-US" sz="28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pPr marL="457200" lvl="1" indent="0" eaLnBrk="1" hangingPunct="1">
              <a:buNone/>
            </a:pPr>
            <a:endParaRPr lang="en-US" altLang="en-US" sz="2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&lt;return-type&gt;</a:t>
            </a:r>
            <a:r>
              <a:rPr lang="en-US" altLang="en-US" b="1" dirty="0">
                <a:cs typeface="Courier New" panose="02070309020205020404" pitchFamily="49" charset="0"/>
              </a:rPr>
              <a:t> </a:t>
            </a:r>
            <a:r>
              <a:rPr lang="en-US" altLang="en-US" dirty="0"/>
              <a:t>specifies data type of value returned from the function</a:t>
            </a:r>
          </a:p>
          <a:p>
            <a:pPr lvl="2" eaLnBrk="1" hangingPunct="1"/>
            <a:r>
              <a:rPr lang="en-US" altLang="en-US" dirty="0"/>
              <a:t>If no value returned, the function must be specified as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oid</a:t>
            </a:r>
            <a:r>
              <a:rPr lang="en-US" altLang="en-US" dirty="0" smtClean="0"/>
              <a:t>, in </a:t>
            </a:r>
            <a:r>
              <a:rPr lang="en-US" altLang="en-US" dirty="0"/>
              <a:t>C and C++ literally means </a:t>
            </a:r>
            <a:r>
              <a:rPr lang="en-US" altLang="en-US" b="1" dirty="0" smtClean="0"/>
              <a:t>nothing</a:t>
            </a:r>
          </a:p>
          <a:p>
            <a:pPr lvl="2" eaLnBrk="1" hangingPunct="1"/>
            <a:endParaRPr lang="en-US" altLang="en-US" dirty="0" smtClean="0"/>
          </a:p>
          <a:p>
            <a:pPr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&lt;function-name&gt;</a:t>
            </a:r>
            <a:r>
              <a:rPr lang="en-US" altLang="en-US" b="1" dirty="0">
                <a:cs typeface="Courier New" panose="02070309020205020404" pitchFamily="49" charset="0"/>
              </a:rPr>
              <a:t> </a:t>
            </a:r>
            <a:r>
              <a:rPr lang="en-US" altLang="en-US" dirty="0"/>
              <a:t>represents a valid identifier name</a:t>
            </a:r>
          </a:p>
          <a:p>
            <a:pPr lvl="1" eaLnBrk="1" hangingPunct="1"/>
            <a:r>
              <a:rPr lang="en-US" altLang="en-US" dirty="0"/>
              <a:t>Must adhere to all naming rules as defined for variable </a:t>
            </a:r>
            <a:r>
              <a:rPr lang="en-US" altLang="en-US" dirty="0" smtClean="0"/>
              <a:t>names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Function name should begin with a strong </a:t>
            </a:r>
            <a:r>
              <a:rPr lang="en-US" altLang="en-US" b="1" dirty="0"/>
              <a:t>verb</a:t>
            </a:r>
            <a:r>
              <a:rPr lang="en-US" altLang="en-US" dirty="0"/>
              <a:t> signifying what task the function will perform (read, write, calculate, etc.) </a:t>
            </a:r>
          </a:p>
        </p:txBody>
      </p:sp>
    </p:spTree>
    <p:extLst>
      <p:ext uri="{BB962C8B-B14F-4D97-AF65-F5344CB8AC3E}">
        <p14:creationId xmlns:p14="http://schemas.microsoft.com/office/powerpoint/2010/main" val="164006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9.2.1 Function Declaration </a:t>
            </a:r>
            <a:r>
              <a:rPr lang="en-US" altLang="en-US" dirty="0" smtClean="0"/>
              <a:t>– Parameter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&lt;parameter-list&gt;</a:t>
            </a:r>
            <a:r>
              <a:rPr lang="en-US" dirty="0"/>
              <a:t> represents a comma delimited list of the variables passed to the </a:t>
            </a:r>
            <a:r>
              <a:rPr lang="en-US" dirty="0" smtClean="0"/>
              <a:t>function</a:t>
            </a:r>
          </a:p>
          <a:p>
            <a:endParaRPr lang="en-US" dirty="0"/>
          </a:p>
          <a:p>
            <a:r>
              <a:rPr lang="en-US" dirty="0"/>
              <a:t>If no parameters are passed to the function, place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 keyword in the parentheses OR to leave the parentheses </a:t>
            </a:r>
            <a:r>
              <a:rPr lang="en-US" dirty="0" smtClean="0"/>
              <a:t>empty</a:t>
            </a:r>
          </a:p>
          <a:p>
            <a:pPr lvl="1"/>
            <a:r>
              <a:rPr lang="en-US" dirty="0"/>
              <a:t>In C++, empty parentheses are generally used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C, standard is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 smtClean="0"/>
              <a:t> (as empty </a:t>
            </a:r>
            <a:r>
              <a:rPr lang="en-US" dirty="0"/>
              <a:t>parentheses</a:t>
            </a:r>
            <a:r>
              <a:rPr lang="en-US" dirty="0" smtClean="0"/>
              <a:t> mean the function will take any number of arguments)</a:t>
            </a:r>
          </a:p>
        </p:txBody>
      </p:sp>
    </p:spTree>
    <p:extLst>
      <p:ext uri="{BB962C8B-B14F-4D97-AF65-F5344CB8AC3E}">
        <p14:creationId xmlns:p14="http://schemas.microsoft.com/office/powerpoint/2010/main" val="29920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9.2.1 Function </a:t>
            </a:r>
            <a:r>
              <a:rPr lang="en-US" altLang="en-US" dirty="0" smtClean="0"/>
              <a:t>Declaration – </a:t>
            </a:r>
            <a:r>
              <a:rPr lang="en-US" alt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Returns nothing, is passed nothing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DisplayMenu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Returns nothing, is passed nothing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PrintInstructions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Returns an integer and is passed nothing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ReadData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Returns an integer and is passed two integers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FindMaximum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value1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value2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Returns nothing and is passed a float, a double and a bool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DisplayResults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9.2.2 Function </a:t>
            </a:r>
            <a:r>
              <a:rPr lang="en-US" altLang="en-US" dirty="0" smtClean="0"/>
              <a:t>Definition –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Function </a:t>
            </a:r>
            <a:r>
              <a:rPr lang="en-US" b="1" dirty="0" smtClean="0"/>
              <a:t>definition</a:t>
            </a:r>
          </a:p>
          <a:p>
            <a:pPr lvl="1"/>
            <a:r>
              <a:rPr lang="en-US" dirty="0" smtClean="0"/>
              <a:t>Defines </a:t>
            </a:r>
            <a:r>
              <a:rPr lang="en-US" dirty="0"/>
              <a:t>what the function </a:t>
            </a:r>
            <a:r>
              <a:rPr lang="en-US" dirty="0" smtClean="0"/>
              <a:t>does</a:t>
            </a:r>
          </a:p>
          <a:p>
            <a:pPr lvl="1"/>
            <a:endParaRPr lang="en-US" dirty="0"/>
          </a:p>
          <a:p>
            <a:r>
              <a:rPr lang="en-US" dirty="0"/>
              <a:t>Two </a:t>
            </a:r>
            <a:r>
              <a:rPr lang="en-US" dirty="0" smtClean="0"/>
              <a:t>components</a:t>
            </a:r>
            <a:endParaRPr lang="en-US" dirty="0"/>
          </a:p>
          <a:p>
            <a:pPr lvl="1"/>
            <a:r>
              <a:rPr lang="en-US" b="1" dirty="0" smtClean="0"/>
              <a:t>Function header</a:t>
            </a:r>
          </a:p>
          <a:p>
            <a:pPr lvl="2"/>
            <a:r>
              <a:rPr lang="en-US" dirty="0" smtClean="0"/>
              <a:t>Start </a:t>
            </a:r>
            <a:r>
              <a:rPr lang="en-US" dirty="0"/>
              <a:t>of the function </a:t>
            </a:r>
            <a:r>
              <a:rPr lang="en-US" dirty="0" smtClean="0"/>
              <a:t>definition</a:t>
            </a:r>
            <a:endParaRPr lang="en-US" dirty="0"/>
          </a:p>
          <a:p>
            <a:pPr lvl="2"/>
            <a:r>
              <a:rPr lang="en-US" dirty="0"/>
              <a:t>Exactly like the </a:t>
            </a:r>
            <a:r>
              <a:rPr lang="en-US" b="1" dirty="0"/>
              <a:t>function declaration</a:t>
            </a:r>
            <a:r>
              <a:rPr lang="en-US" dirty="0"/>
              <a:t>, </a:t>
            </a:r>
            <a:r>
              <a:rPr lang="en-US" b="1" dirty="0"/>
              <a:t>minus </a:t>
            </a:r>
            <a:r>
              <a:rPr lang="en-US" b="1" dirty="0" smtClean="0"/>
              <a:t>semicolon</a:t>
            </a:r>
            <a:r>
              <a:rPr lang="en-US" dirty="0" smtClean="0"/>
              <a:t> (although parameter names are </a:t>
            </a:r>
            <a:r>
              <a:rPr lang="en-US" b="1" dirty="0" smtClean="0"/>
              <a:t>required</a:t>
            </a:r>
            <a:r>
              <a:rPr lang="en-US" dirty="0" smtClean="0"/>
              <a:t> here)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Function body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tatements </a:t>
            </a:r>
            <a:r>
              <a:rPr lang="en-US" dirty="0"/>
              <a:t>that will be executed when the function is </a:t>
            </a:r>
            <a:r>
              <a:rPr lang="en-US" dirty="0" smtClean="0"/>
              <a:t>invoked</a:t>
            </a:r>
          </a:p>
          <a:p>
            <a:pPr lvl="2"/>
            <a:r>
              <a:rPr lang="en-US" altLang="en-US" dirty="0"/>
              <a:t>When </a:t>
            </a:r>
            <a:r>
              <a:rPr lang="en-US" altLang="en-US" dirty="0" smtClean="0"/>
              <a:t>finished </a:t>
            </a:r>
            <a:r>
              <a:rPr lang="en-US" altLang="en-US" dirty="0"/>
              <a:t>program flow is returned to the place where the function was invoked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9.2.2 Function Definition –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Returns nothing, is passed nothing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PrintInstructions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Function header - no ';'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  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Beginning of function body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"Staple all 3 pages of your loan application.\n"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"In addition, date and sign your form!\n\n"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"\t\t\t ***** Have a great day ****"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  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End of function body</a:t>
            </a:r>
          </a:p>
          <a:p>
            <a:endParaRPr lang="en-US" dirty="0"/>
          </a:p>
          <a:p>
            <a:r>
              <a:rPr lang="en-US" b="1" dirty="0"/>
              <a:t>Must be placed outside of any other function</a:t>
            </a:r>
          </a:p>
          <a:p>
            <a:endParaRPr lang="en-US" dirty="0" smtClean="0"/>
          </a:p>
          <a:p>
            <a:r>
              <a:rPr lang="en-US" dirty="0" smtClean="0"/>
              <a:t>Syntactically </a:t>
            </a:r>
            <a:r>
              <a:rPr lang="en-US" dirty="0"/>
              <a:t>incorrect to define a function within another </a:t>
            </a:r>
            <a:r>
              <a:rPr lang="en-US" dirty="0" smtClean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11990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9.2.3 Function </a:t>
            </a:r>
            <a:r>
              <a:rPr lang="en-US" altLang="en-US" dirty="0" smtClean="0"/>
              <a:t>Call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Function </a:t>
            </a:r>
            <a:r>
              <a:rPr lang="en-US" b="1" dirty="0" smtClean="0"/>
              <a:t>call</a:t>
            </a:r>
          </a:p>
          <a:p>
            <a:pPr lvl="1"/>
            <a:r>
              <a:rPr lang="en-US" dirty="0" smtClean="0"/>
              <a:t>Transfers </a:t>
            </a:r>
            <a:r>
              <a:rPr lang="en-US" dirty="0"/>
              <a:t>control of the program to a specific function</a:t>
            </a:r>
          </a:p>
          <a:p>
            <a:endParaRPr lang="en-US" dirty="0"/>
          </a:p>
          <a:p>
            <a:r>
              <a:rPr lang="en-US" dirty="0"/>
              <a:t>If a function returns a value, immediately assign it to a variable or use it in an </a:t>
            </a:r>
            <a:r>
              <a:rPr lang="en-US" dirty="0" smtClean="0"/>
              <a:t>expression, if </a:t>
            </a:r>
            <a:r>
              <a:rPr lang="en-US" dirty="0" smtClean="0"/>
              <a:t>not </a:t>
            </a:r>
            <a:r>
              <a:rPr lang="en-US" dirty="0"/>
              <a:t>it will be lost</a:t>
            </a:r>
          </a:p>
        </p:txBody>
      </p:sp>
    </p:spTree>
    <p:extLst>
      <p:ext uri="{BB962C8B-B14F-4D97-AF65-F5344CB8AC3E}">
        <p14:creationId xmlns:p14="http://schemas.microsoft.com/office/powerpoint/2010/main" val="9039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9.2.3 Function Call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1 – function returns no value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PrintInstructions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2 – function returns an integer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"Maximum number is: 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FindMaximum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val_1, val_2 );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3 – function returns an integer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max_value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FindMaximum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val_1, val_2 );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4 – function returns an integer but value is </a:t>
            </a:r>
            <a:r>
              <a:rPr lang="en-US" sz="24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not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used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FindMaximum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val_1, val_2 );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5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9.3 Return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predefined math functions gave a value back after doing the calculations ( i.e., </a:t>
            </a:r>
            <a:r>
              <a:rPr lang="en-US" b="1" dirty="0"/>
              <a:t>function returned a value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In both the function header and </a:t>
            </a:r>
            <a:r>
              <a:rPr lang="en-US" dirty="0" smtClean="0"/>
              <a:t>declaration, </a:t>
            </a:r>
            <a:r>
              <a:rPr lang="en-US" dirty="0"/>
              <a:t>a return type other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 specifies the function will </a:t>
            </a:r>
            <a:r>
              <a:rPr lang="en-US" b="1" dirty="0"/>
              <a:t>return a </a:t>
            </a:r>
            <a:r>
              <a:rPr lang="en-US" b="1" dirty="0" smtClean="0"/>
              <a:t>value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immediately </a:t>
            </a:r>
            <a:r>
              <a:rPr lang="en-US" dirty="0"/>
              <a:t>ends execution of the function and sends the value back to where it was </a:t>
            </a:r>
            <a:r>
              <a:rPr lang="en-US" dirty="0" smtClean="0"/>
              <a:t>called</a:t>
            </a:r>
          </a:p>
          <a:p>
            <a:endParaRPr lang="en-US" dirty="0" smtClean="0"/>
          </a:p>
          <a:p>
            <a:r>
              <a:rPr lang="en-US" altLang="en-US" dirty="0"/>
              <a:t>If a function returns a value, all paths through the function must have a </a:t>
            </a:r>
            <a:r>
              <a:rPr lang="en-US" altLang="en-US" b="1" dirty="0">
                <a:latin typeface="Courier New" panose="02070309020205020404" pitchFamily="49" charset="0"/>
              </a:rPr>
              <a:t>return</a:t>
            </a:r>
            <a:r>
              <a:rPr lang="en-US" altLang="en-US" dirty="0"/>
              <a:t> statement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9.3</a:t>
            </a:r>
            <a:r>
              <a:rPr lang="en-US" altLang="en-US" dirty="0"/>
              <a:t> Return </a:t>
            </a:r>
            <a:r>
              <a:rPr lang="en-US" altLang="en-US" dirty="0" smtClean="0"/>
              <a:t>– Unreachable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DisplayLogoffMsg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done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"Staple all 3 pages </a:t>
            </a:r>
            <a:r>
              <a:rPr lang="en-US" sz="28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8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8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your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loan application.\n"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if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done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else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</a:t>
            </a: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false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//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Unreachable code!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"\t\t * Have a great day *\n\n"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 </a:t>
            </a:r>
            <a:endParaRPr lang="en-US" sz="2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9.1 What are Functions</a:t>
            </a:r>
            <a:r>
              <a:rPr lang="en-US" altLang="en-US" dirty="0" smtClean="0"/>
              <a:t>? –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Function</a:t>
            </a:r>
            <a:endParaRPr lang="en-US" dirty="0"/>
          </a:p>
          <a:p>
            <a:pPr lvl="1"/>
            <a:r>
              <a:rPr lang="en-US" dirty="0" smtClean="0"/>
              <a:t>Group </a:t>
            </a:r>
            <a:r>
              <a:rPr lang="en-US" dirty="0"/>
              <a:t>of related statements that perform a specific task or </a:t>
            </a:r>
            <a:r>
              <a:rPr lang="en-US" dirty="0" smtClean="0"/>
              <a:t>job</a:t>
            </a:r>
          </a:p>
          <a:p>
            <a:pPr lvl="1"/>
            <a:endParaRPr lang="en-US" dirty="0"/>
          </a:p>
          <a:p>
            <a:r>
              <a:rPr lang="en-US" b="1" dirty="0"/>
              <a:t>Function </a:t>
            </a:r>
            <a:r>
              <a:rPr lang="en-US" b="1" dirty="0" smtClean="0"/>
              <a:t>header</a:t>
            </a:r>
          </a:p>
          <a:p>
            <a:pPr lvl="1"/>
            <a:r>
              <a:rPr lang="en-US" dirty="0" smtClean="0"/>
              <a:t>Start </a:t>
            </a:r>
            <a:r>
              <a:rPr lang="en-US" dirty="0"/>
              <a:t>of the function</a:t>
            </a:r>
          </a:p>
          <a:p>
            <a:endParaRPr lang="en-US" dirty="0" smtClean="0"/>
          </a:p>
          <a:p>
            <a:r>
              <a:rPr lang="en-US" b="1" dirty="0" smtClean="0"/>
              <a:t>Function call</a:t>
            </a:r>
          </a:p>
          <a:p>
            <a:pPr lvl="1"/>
            <a:r>
              <a:rPr lang="en-US" dirty="0" smtClean="0"/>
              <a:t>Act </a:t>
            </a:r>
            <a:r>
              <a:rPr lang="en-US" dirty="0"/>
              <a:t>of invoking the function</a:t>
            </a:r>
          </a:p>
          <a:p>
            <a:endParaRPr lang="en-US" dirty="0" smtClean="0"/>
          </a:p>
          <a:p>
            <a:r>
              <a:rPr lang="en-US" b="1" dirty="0" smtClean="0"/>
              <a:t>Parameters</a:t>
            </a:r>
          </a:p>
          <a:p>
            <a:pPr lvl="1"/>
            <a:r>
              <a:rPr lang="en-US" dirty="0" smtClean="0"/>
              <a:t>Variables </a:t>
            </a:r>
            <a:r>
              <a:rPr lang="en-US" dirty="0"/>
              <a:t>that provide information to a function</a:t>
            </a:r>
          </a:p>
          <a:p>
            <a:endParaRPr lang="en-US" dirty="0" smtClean="0"/>
          </a:p>
          <a:p>
            <a:r>
              <a:rPr lang="en-US" b="1" dirty="0" smtClean="0"/>
              <a:t>Return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value returned from a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9.3</a:t>
            </a:r>
            <a:r>
              <a:rPr lang="en-US" altLang="en-US" dirty="0"/>
              <a:t> Return </a:t>
            </a:r>
            <a:r>
              <a:rPr lang="en-US" altLang="en-US" dirty="0" smtClean="0"/>
              <a:t>– Control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DetermineHonorRollStatus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3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gpa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2.4;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3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3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gpa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 3.50 )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{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</a:t>
            </a:r>
            <a:r>
              <a:rPr lang="en-US" sz="3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"Excellent Work"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3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3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3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gpa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&gt;= 3.0 )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{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</a:t>
            </a:r>
            <a:r>
              <a:rPr lang="en-US" sz="3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"Nice job"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3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{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</a:t>
            </a:r>
            <a:r>
              <a:rPr lang="en-US" sz="3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"Keep Trying"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3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false</a:t>
            </a: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lang="en-US" sz="3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}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25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9.3 Return </a:t>
            </a:r>
            <a:r>
              <a:rPr lang="en-US" altLang="en-US" dirty="0" smtClean="0"/>
              <a:t>–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Legal to put a </a:t>
            </a:r>
            <a:r>
              <a:rPr lang="en-US" altLang="en-US" b="1" dirty="0">
                <a:latin typeface="Courier New" panose="02070309020205020404" pitchFamily="49" charset="0"/>
              </a:rPr>
              <a:t>return</a:t>
            </a:r>
            <a:r>
              <a:rPr lang="en-US" altLang="en-US" dirty="0"/>
              <a:t> in the body of a loop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be used without an actual value to return</a:t>
            </a:r>
          </a:p>
          <a:p>
            <a:pPr lvl="1" eaLnBrk="1" hangingPunct="1"/>
            <a:r>
              <a:rPr lang="en-US" altLang="en-US" dirty="0"/>
              <a:t>Generally used to abnormally terminate the </a:t>
            </a:r>
            <a:r>
              <a:rPr lang="en-US" altLang="en-US" dirty="0" smtClean="0"/>
              <a:t>function</a:t>
            </a:r>
          </a:p>
          <a:p>
            <a:pPr lvl="1" eaLnBrk="1" hangingPunct="1"/>
            <a:endParaRPr lang="en-US" altLang="en-US" dirty="0" smtClean="0"/>
          </a:p>
          <a:p>
            <a:pPr eaLnBrk="1" hangingPunct="1">
              <a:buClr>
                <a:srgbClr val="007A77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Avoid </a:t>
            </a:r>
            <a:r>
              <a:rPr lang="en-US" altLang="en-US" dirty="0">
                <a:solidFill>
                  <a:srgbClr val="FF0000"/>
                </a:solidFill>
              </a:rPr>
              <a:t>both of these usages of the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return</a:t>
            </a:r>
            <a:endParaRPr lang="en-US" alt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9.3 Return </a:t>
            </a:r>
            <a:r>
              <a:rPr lang="en-US" altLang="en-US" dirty="0" smtClean="0"/>
              <a:t>– Good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SumTheValues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sum = 0, value = 0;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5;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</a:t>
            </a:r>
            <a:r>
              <a:rPr lang="en-US" sz="28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value "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+ 1 &lt;&lt; </a:t>
            </a:r>
            <a:r>
              <a:rPr lang="en-US" sz="28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": "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&gt;&gt; value;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sum += value;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 sum;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9.3 Return –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necessary to return a value from a function</a:t>
            </a:r>
          </a:p>
          <a:p>
            <a:pPr lvl="1"/>
            <a:r>
              <a:rPr lang="en-US" dirty="0"/>
              <a:t>Without a return the function will end </a:t>
            </a:r>
            <a:r>
              <a:rPr lang="en-US" dirty="0" smtClean="0"/>
              <a:t>anyway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Flow </a:t>
            </a:r>
            <a:r>
              <a:rPr lang="en-US" dirty="0"/>
              <a:t>transfers back to where called from when last statement in the body has executed</a:t>
            </a:r>
          </a:p>
          <a:p>
            <a:endParaRPr lang="en-US" dirty="0"/>
          </a:p>
          <a:p>
            <a:r>
              <a:rPr lang="en-US" dirty="0"/>
              <a:t>Signature of this type of function will have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 as its return type</a:t>
            </a:r>
          </a:p>
        </p:txBody>
      </p:sp>
    </p:spTree>
    <p:extLst>
      <p:ext uri="{BB962C8B-B14F-4D97-AF65-F5344CB8AC3E}">
        <p14:creationId xmlns:p14="http://schemas.microsoft.com/office/powerpoint/2010/main" val="25816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9.4 Passing </a:t>
            </a:r>
            <a:r>
              <a:rPr lang="en-US" altLang="en-US" dirty="0" smtClean="0"/>
              <a:t>Parameters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Passing a value or </a:t>
            </a:r>
            <a:r>
              <a:rPr lang="en-US" b="1" dirty="0" smtClean="0"/>
              <a:t>parameter</a:t>
            </a:r>
          </a:p>
          <a:p>
            <a:pPr lvl="1"/>
            <a:r>
              <a:rPr lang="en-US" dirty="0" smtClean="0"/>
              <a:t>Giving </a:t>
            </a:r>
            <a:r>
              <a:rPr lang="en-US" dirty="0"/>
              <a:t>a value to a </a:t>
            </a:r>
            <a:r>
              <a:rPr lang="en-US" dirty="0" smtClean="0"/>
              <a:t>function</a:t>
            </a:r>
          </a:p>
          <a:p>
            <a:pPr lvl="1"/>
            <a:endParaRPr lang="en-US" dirty="0"/>
          </a:p>
          <a:p>
            <a:r>
              <a:rPr lang="en-US" dirty="0"/>
              <a:t>Calling function provides information to the called function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Value </a:t>
            </a:r>
            <a:r>
              <a:rPr lang="en-US" dirty="0" smtClean="0"/>
              <a:t>to be sent </a:t>
            </a:r>
            <a:r>
              <a:rPr lang="en-US" dirty="0"/>
              <a:t>is placed within the function call’s </a:t>
            </a:r>
            <a:r>
              <a:rPr lang="en-US" dirty="0" smtClean="0"/>
              <a:t>parentheses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var_x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3.0,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var_y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4.0,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var_z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...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var_z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pow (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var_x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var_y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 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Calling pow </a:t>
            </a: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function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9.4 Passing Parameters – Parameter Order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Every value in the call has a corresponding value in the function header and declaration</a:t>
            </a:r>
          </a:p>
          <a:p>
            <a:endParaRPr lang="en-US" dirty="0"/>
          </a:p>
          <a:p>
            <a:r>
              <a:rPr lang="en-US" dirty="0"/>
              <a:t>First parameter caught in the first parameter in the header, second parameter caught in the second parameter, and so on</a:t>
            </a:r>
          </a:p>
          <a:p>
            <a:endParaRPr lang="en-US" dirty="0"/>
          </a:p>
          <a:p>
            <a:r>
              <a:rPr lang="en-US" b="1" dirty="0"/>
              <a:t>Data types of parameters must all match</a:t>
            </a:r>
          </a:p>
          <a:p>
            <a:endParaRPr lang="en-US" dirty="0"/>
          </a:p>
          <a:p>
            <a:r>
              <a:rPr lang="en-US" dirty="0"/>
              <a:t>Order of parameters determines where values go, not the name of individual parameters</a:t>
            </a:r>
          </a:p>
          <a:p>
            <a:endParaRPr lang="en-US" dirty="0"/>
          </a:p>
          <a:p>
            <a:r>
              <a:rPr lang="en-US" dirty="0"/>
              <a:t>Could call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/>
              <a:t> and pass the values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, in the function header, you could catch those values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4413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9.4 Passing Parameters </a:t>
            </a:r>
            <a:r>
              <a:rPr lang="en-US" altLang="en-US" dirty="0" smtClean="0"/>
              <a:t>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Declaration/Prototype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CalculateBoxVolume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width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height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main ( 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length = 3, width = 4;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...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Call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box_volume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CalculateBoxVolume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length, width, 2 );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...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0;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Definition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CalculateBoxVolume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width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height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*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width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*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height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7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9.4.1 Formal and Actual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Formal </a:t>
            </a:r>
            <a:r>
              <a:rPr lang="en-US" b="1" dirty="0" smtClean="0"/>
              <a:t>parameters</a:t>
            </a:r>
          </a:p>
          <a:p>
            <a:pPr lvl="1"/>
            <a:r>
              <a:rPr lang="en-US" dirty="0" smtClean="0"/>
              <a:t>Appear </a:t>
            </a:r>
            <a:r>
              <a:rPr lang="en-US" dirty="0"/>
              <a:t>in function header</a:t>
            </a:r>
          </a:p>
          <a:p>
            <a:endParaRPr lang="en-US" dirty="0"/>
          </a:p>
          <a:p>
            <a:r>
              <a:rPr lang="en-US" b="1" dirty="0"/>
              <a:t>Actual </a:t>
            </a:r>
            <a:r>
              <a:rPr lang="en-US" b="1" dirty="0" smtClean="0"/>
              <a:t>parameters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ppear </a:t>
            </a:r>
            <a:r>
              <a:rPr lang="en-US" dirty="0"/>
              <a:t>in function call</a:t>
            </a:r>
          </a:p>
          <a:p>
            <a:endParaRPr lang="en-US" dirty="0"/>
          </a:p>
          <a:p>
            <a:r>
              <a:rPr lang="en-US" dirty="0"/>
              <a:t>Names of actual parameters do not have to match names in function prototype or the formal </a:t>
            </a:r>
            <a:r>
              <a:rPr lang="en-US" dirty="0" smtClean="0"/>
              <a:t>parameters, but </a:t>
            </a:r>
            <a:r>
              <a:rPr lang="en-US" dirty="0"/>
              <a:t>the data types should match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9.4.2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Scope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efers </a:t>
            </a:r>
            <a:r>
              <a:rPr lang="en-US" dirty="0"/>
              <a:t>to where within a program an identifier can be seen</a:t>
            </a:r>
          </a:p>
          <a:p>
            <a:endParaRPr lang="en-US" dirty="0"/>
          </a:p>
          <a:p>
            <a:r>
              <a:rPr lang="en-US" b="1" dirty="0" smtClean="0"/>
              <a:t>Local variables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ariables </a:t>
            </a:r>
            <a:r>
              <a:rPr lang="en-US" dirty="0"/>
              <a:t>declared within the body of a specific function</a:t>
            </a:r>
          </a:p>
          <a:p>
            <a:pPr lvl="1"/>
            <a:r>
              <a:rPr lang="en-US" dirty="0"/>
              <a:t>Visibility is only within that particular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Lifetime </a:t>
            </a:r>
            <a:r>
              <a:rPr lang="en-US" dirty="0"/>
              <a:t>limited to only that </a:t>
            </a:r>
            <a:r>
              <a:rPr lang="en-US" dirty="0" smtClean="0"/>
              <a:t>function</a:t>
            </a:r>
          </a:p>
          <a:p>
            <a:endParaRPr lang="en-US" dirty="0"/>
          </a:p>
          <a:p>
            <a:r>
              <a:rPr lang="en-US" b="1" dirty="0" smtClean="0"/>
              <a:t>Global variables</a:t>
            </a:r>
          </a:p>
          <a:p>
            <a:pPr lvl="1"/>
            <a:r>
              <a:rPr lang="en-US" dirty="0" smtClean="0"/>
              <a:t>Variable </a:t>
            </a:r>
            <a:r>
              <a:rPr lang="en-US" dirty="0"/>
              <a:t>declared outside of any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9.4.3 Passing by </a:t>
            </a:r>
            <a:r>
              <a:rPr lang="en-US" altLang="en-US" dirty="0" smtClean="0"/>
              <a:t>Value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Passing by </a:t>
            </a:r>
            <a:r>
              <a:rPr lang="en-US" b="1" dirty="0" smtClean="0"/>
              <a:t>value</a:t>
            </a:r>
          </a:p>
          <a:p>
            <a:pPr lvl="1"/>
            <a:r>
              <a:rPr lang="en-US" dirty="0" smtClean="0"/>
              <a:t>A </a:t>
            </a:r>
            <a:r>
              <a:rPr lang="en-US" b="1" dirty="0"/>
              <a:t>copy of the value</a:t>
            </a:r>
            <a:r>
              <a:rPr lang="en-US" dirty="0"/>
              <a:t> is made and passed to the </a:t>
            </a:r>
            <a:r>
              <a:rPr lang="en-US" dirty="0" smtClean="0"/>
              <a:t>function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Function </a:t>
            </a:r>
            <a:r>
              <a:rPr lang="en-US" b="1" dirty="0"/>
              <a:t>manipulates the copy</a:t>
            </a:r>
            <a:r>
              <a:rPr lang="en-US" dirty="0"/>
              <a:t>, not the </a:t>
            </a:r>
            <a:r>
              <a:rPr lang="en-US" dirty="0" smtClean="0"/>
              <a:t>original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called function is done, function's actual parameter </a:t>
            </a:r>
            <a:r>
              <a:rPr lang="en-US" b="1" dirty="0"/>
              <a:t>retains original value</a:t>
            </a:r>
          </a:p>
        </p:txBody>
      </p:sp>
    </p:spTree>
    <p:extLst>
      <p:ext uri="{BB962C8B-B14F-4D97-AF65-F5344CB8AC3E}">
        <p14:creationId xmlns:p14="http://schemas.microsoft.com/office/powerpoint/2010/main" val="41104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9.1 What are Functions? – </a:t>
            </a:r>
            <a:r>
              <a:rPr lang="en-US" alt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7A77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Functions can be treated as a “</a:t>
            </a:r>
            <a:r>
              <a:rPr lang="en-US" b="1" dirty="0"/>
              <a:t>black box</a:t>
            </a:r>
            <a:r>
              <a:rPr lang="en-US" dirty="0"/>
              <a:t>”</a:t>
            </a:r>
          </a:p>
          <a:p>
            <a:r>
              <a:rPr lang="en-US" dirty="0" smtClean="0"/>
              <a:t>Black box, implies </a:t>
            </a:r>
            <a:r>
              <a:rPr lang="en-US" dirty="0"/>
              <a:t>we can regard this function as a standalone unit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predefined functions, </a:t>
            </a:r>
            <a:r>
              <a:rPr lang="en-US" dirty="0" smtClean="0"/>
              <a:t>we don’t </a:t>
            </a:r>
            <a:r>
              <a:rPr lang="en-US" dirty="0"/>
              <a:t>need to understand </a:t>
            </a:r>
            <a:r>
              <a:rPr lang="en-US" dirty="0" smtClean="0"/>
              <a:t>their </a:t>
            </a:r>
            <a:r>
              <a:rPr lang="en-US" dirty="0" smtClean="0"/>
              <a:t>implementation, just </a:t>
            </a:r>
            <a:r>
              <a:rPr lang="en-US" dirty="0" smtClean="0"/>
              <a:t>their </a:t>
            </a:r>
            <a:r>
              <a:rPr lang="en-US" dirty="0"/>
              <a:t>purpose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705094" y="2628208"/>
            <a:ext cx="4794250" cy="1828800"/>
            <a:chOff x="3705094" y="2628208"/>
            <a:chExt cx="4794250" cy="182880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705094" y="2932350"/>
              <a:ext cx="1669985" cy="1220517"/>
            </a:xfrm>
            <a:prstGeom prst="rightArrow">
              <a:avLst>
                <a:gd name="adj1" fmla="val 50000"/>
                <a:gd name="adj2" fmla="val 48544"/>
              </a:avLst>
            </a:prstGeom>
            <a:solidFill>
              <a:srgbClr val="FFFFFF"/>
            </a:solidFill>
            <a:ln w="19050">
              <a:solidFill>
                <a:srgbClr val="007A7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007A77"/>
                  </a:solidFill>
                  <a:cs typeface="Times New Roman" panose="02020603050405020304" pitchFamily="18" charset="0"/>
                </a:rPr>
                <a:t>    Inputs</a:t>
              </a:r>
              <a:endParaRPr lang="en-US" altLang="en-US" b="1">
                <a:solidFill>
                  <a:srgbClr val="007A77"/>
                </a:solidFill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6829359" y="2932350"/>
              <a:ext cx="1669985" cy="1220517"/>
            </a:xfrm>
            <a:prstGeom prst="rightArrow">
              <a:avLst>
                <a:gd name="adj1" fmla="val 50000"/>
                <a:gd name="adj2" fmla="val 48544"/>
              </a:avLst>
            </a:prstGeom>
            <a:solidFill>
              <a:srgbClr val="FFFFFF"/>
            </a:solidFill>
            <a:ln w="19050">
              <a:solidFill>
                <a:srgbClr val="007A7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007A77"/>
                  </a:solidFill>
                  <a:cs typeface="Times New Roman" panose="02020603050405020304" pitchFamily="18" charset="0"/>
                </a:rPr>
                <a:t>   Output</a:t>
              </a:r>
              <a:endParaRPr lang="en-US" altLang="en-US" b="1">
                <a:solidFill>
                  <a:srgbClr val="007A77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375079" y="2628208"/>
              <a:ext cx="1461237" cy="1828800"/>
            </a:xfrm>
            <a:prstGeom prst="rect">
              <a:avLst/>
            </a:prstGeom>
            <a:solidFill>
              <a:schemeClr val="tx1"/>
            </a:solidFill>
            <a:ln w="34925">
              <a:solidFill>
                <a:srgbClr val="007A77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 b="1" dirty="0">
                <a:solidFill>
                  <a:srgbClr val="007A77"/>
                </a:solidFill>
                <a:cs typeface="Times New Roman" panose="02020603050405020304" pitchFamily="18" charset="0"/>
              </a:endParaRPr>
            </a:p>
            <a:p>
              <a:pPr algn="ctr"/>
              <a:r>
                <a:rPr lang="en-US" altLang="en-US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Magic</a:t>
              </a:r>
              <a:endParaRPr lang="en-US" altLang="en-US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en-US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Happens</a:t>
              </a:r>
              <a:endParaRPr lang="en-US" altLang="en-US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en-US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Here</a:t>
              </a:r>
              <a:endParaRPr lang="en-US" alt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83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9.4.3 Passing by Value – </a:t>
            </a:r>
            <a:r>
              <a:rPr lang="en-US" altLang="en-US" dirty="0" smtClean="0"/>
              <a:t>Diagram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6102219" y="1317591"/>
            <a:ext cx="5906278" cy="272111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CalcDays</a:t>
            </a: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function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CalcDays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age)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days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// Since Ralph lied </a:t>
            </a:r>
            <a:r>
              <a:rPr lang="en-US" sz="1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about his </a:t>
            </a: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age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age += 35;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days = age * DAYS_IN_YEAR;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days;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5"/>
          </p:nvPr>
        </p:nvSpPr>
        <p:spPr>
          <a:xfrm>
            <a:off x="83975" y="1317590"/>
            <a:ext cx="5906278" cy="2723493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Declaration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CalcDays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800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age );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main()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age = 20;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days = 0;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days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CalcDays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(age);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grpSp>
        <p:nvGrpSpPr>
          <p:cNvPr id="26" name="Group 57"/>
          <p:cNvGrpSpPr>
            <a:grpSpLocks/>
          </p:cNvGrpSpPr>
          <p:nvPr/>
        </p:nvGrpSpPr>
        <p:grpSpPr bwMode="auto">
          <a:xfrm>
            <a:off x="1295400" y="4210783"/>
            <a:ext cx="2438400" cy="1938338"/>
            <a:chOff x="672" y="2514"/>
            <a:chExt cx="1536" cy="1221"/>
          </a:xfrm>
        </p:grpSpPr>
        <p:sp>
          <p:nvSpPr>
            <p:cNvPr id="27" name="Rectangle 58"/>
            <p:cNvSpPr>
              <a:spLocks noChangeArrowheads="1"/>
            </p:cNvSpPr>
            <p:nvPr/>
          </p:nvSpPr>
          <p:spPr bwMode="auto">
            <a:xfrm>
              <a:off x="1008" y="3168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8" name="Rectangle 59"/>
            <p:cNvSpPr>
              <a:spLocks noChangeArrowheads="1"/>
            </p:cNvSpPr>
            <p:nvPr/>
          </p:nvSpPr>
          <p:spPr bwMode="auto">
            <a:xfrm>
              <a:off x="1488" y="3168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9" name="Text Box 60"/>
            <p:cNvSpPr txBox="1">
              <a:spLocks noChangeArrowheads="1"/>
            </p:cNvSpPr>
            <p:nvPr/>
          </p:nvSpPr>
          <p:spPr bwMode="auto">
            <a:xfrm>
              <a:off x="960" y="2928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30" name="Text Box 61"/>
            <p:cNvSpPr txBox="1">
              <a:spLocks noChangeArrowheads="1"/>
            </p:cNvSpPr>
            <p:nvPr/>
          </p:nvSpPr>
          <p:spPr bwMode="auto">
            <a:xfrm>
              <a:off x="1392" y="2928"/>
              <a:ext cx="48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days</a:t>
              </a:r>
            </a:p>
          </p:txBody>
        </p:sp>
        <p:sp>
          <p:nvSpPr>
            <p:cNvPr id="31" name="Text Box 62"/>
            <p:cNvSpPr txBox="1">
              <a:spLocks noChangeArrowheads="1"/>
            </p:cNvSpPr>
            <p:nvPr/>
          </p:nvSpPr>
          <p:spPr bwMode="auto">
            <a:xfrm>
              <a:off x="864" y="3504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1000</a:t>
              </a:r>
            </a:p>
          </p:txBody>
        </p:sp>
        <p:sp>
          <p:nvSpPr>
            <p:cNvPr id="32" name="Text Box 63"/>
            <p:cNvSpPr txBox="1">
              <a:spLocks noChangeArrowheads="1"/>
            </p:cNvSpPr>
            <p:nvPr/>
          </p:nvSpPr>
          <p:spPr bwMode="auto">
            <a:xfrm>
              <a:off x="1344" y="3504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1004</a:t>
              </a:r>
            </a:p>
          </p:txBody>
        </p:sp>
        <p:sp>
          <p:nvSpPr>
            <p:cNvPr id="33" name="AutoShape 64"/>
            <p:cNvSpPr>
              <a:spLocks/>
            </p:cNvSpPr>
            <p:nvPr/>
          </p:nvSpPr>
          <p:spPr bwMode="auto">
            <a:xfrm rot="5400000">
              <a:off x="1272" y="2438"/>
              <a:ext cx="240" cy="864"/>
            </a:xfrm>
            <a:prstGeom prst="leftBrace">
              <a:avLst>
                <a:gd name="adj1" fmla="val 30000"/>
                <a:gd name="adj2" fmla="val 50000"/>
              </a:avLst>
            </a:prstGeom>
            <a:noFill/>
            <a:ln w="19050">
              <a:solidFill>
                <a:srgbClr val="2248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672" y="2514"/>
              <a:ext cx="15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main</a:t>
              </a:r>
              <a:r>
                <a:rPr lang="en-US" altLang="en-US" sz="2000" dirty="0">
                  <a:solidFill>
                    <a:srgbClr val="007A77"/>
                  </a:solidFill>
                  <a:latin typeface="+mn-lt"/>
                </a:rPr>
                <a:t> </a:t>
              </a:r>
              <a:r>
                <a:rPr lang="en-US" altLang="en-US" sz="2000" dirty="0">
                  <a:solidFill>
                    <a:srgbClr val="FF0000"/>
                  </a:solidFill>
                  <a:latin typeface="+mn-lt"/>
                </a:rPr>
                <a:t>Before</a:t>
              </a:r>
              <a:r>
                <a:rPr lang="en-US" altLang="en-US" sz="2000" dirty="0">
                  <a:solidFill>
                    <a:srgbClr val="007A77"/>
                  </a:solidFill>
                  <a:latin typeface="+mn-lt"/>
                </a:rPr>
                <a:t> Call</a:t>
              </a:r>
            </a:p>
          </p:txBody>
        </p:sp>
      </p:grp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152400" y="5783262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Addresses</a:t>
            </a: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8" name="AutoShape 66"/>
          <p:cNvCxnSpPr>
            <a:cxnSpLocks noChangeShapeType="1"/>
          </p:cNvCxnSpPr>
          <p:nvPr/>
        </p:nvCxnSpPr>
        <p:spPr bwMode="auto">
          <a:xfrm>
            <a:off x="1295400" y="5951537"/>
            <a:ext cx="228600" cy="7938"/>
          </a:xfrm>
          <a:prstGeom prst="straightConnector1">
            <a:avLst/>
          </a:prstGeom>
          <a:noFill/>
          <a:ln w="12700">
            <a:solidFill>
              <a:srgbClr val="007A77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0" name="Group 39"/>
          <p:cNvGrpSpPr/>
          <p:nvPr/>
        </p:nvGrpSpPr>
        <p:grpSpPr>
          <a:xfrm>
            <a:off x="3657600" y="4207771"/>
            <a:ext cx="2925926" cy="2274152"/>
            <a:chOff x="2903374" y="4191000"/>
            <a:chExt cx="2925926" cy="2274152"/>
          </a:xfrm>
        </p:grpSpPr>
        <p:sp>
          <p:nvSpPr>
            <p:cNvPr id="41" name="Rectangle 81"/>
            <p:cNvSpPr>
              <a:spLocks noChangeArrowheads="1"/>
            </p:cNvSpPr>
            <p:nvPr/>
          </p:nvSpPr>
          <p:spPr bwMode="auto">
            <a:xfrm>
              <a:off x="3810000" y="51816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55</a:t>
              </a:r>
            </a:p>
          </p:txBody>
        </p:sp>
        <p:sp>
          <p:nvSpPr>
            <p:cNvPr id="42" name="Rectangle 82"/>
            <p:cNvSpPr>
              <a:spLocks noChangeArrowheads="1"/>
            </p:cNvSpPr>
            <p:nvPr/>
          </p:nvSpPr>
          <p:spPr bwMode="auto">
            <a:xfrm>
              <a:off x="4495800" y="5181600"/>
              <a:ext cx="6096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20075</a:t>
              </a:r>
            </a:p>
          </p:txBody>
        </p:sp>
        <p:sp>
          <p:nvSpPr>
            <p:cNvPr id="43" name="Text Box 83"/>
            <p:cNvSpPr txBox="1">
              <a:spLocks noChangeArrowheads="1"/>
            </p:cNvSpPr>
            <p:nvPr/>
          </p:nvSpPr>
          <p:spPr bwMode="auto">
            <a:xfrm>
              <a:off x="3657600" y="4800600"/>
              <a:ext cx="762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  <a:r>
                <a:rPr lang="en-US" altLang="en-US" sz="1800" b="1" dirty="0">
                  <a:solidFill>
                    <a:srgbClr val="007A77"/>
                  </a:solidFill>
                </a:rPr>
                <a:t>*</a:t>
              </a:r>
            </a:p>
          </p:txBody>
        </p:sp>
        <p:sp>
          <p:nvSpPr>
            <p:cNvPr id="44" name="Text Box 84"/>
            <p:cNvSpPr txBox="1">
              <a:spLocks noChangeArrowheads="1"/>
            </p:cNvSpPr>
            <p:nvPr/>
          </p:nvSpPr>
          <p:spPr bwMode="auto">
            <a:xfrm>
              <a:off x="4354675" y="4800600"/>
              <a:ext cx="8813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days</a:t>
              </a:r>
              <a:r>
                <a:rPr lang="en-US" altLang="en-US" sz="1800" dirty="0">
                  <a:solidFill>
                    <a:srgbClr val="007A77"/>
                  </a:solidFill>
                </a:rPr>
                <a:t>*</a:t>
              </a:r>
            </a:p>
          </p:txBody>
        </p:sp>
        <p:sp>
          <p:nvSpPr>
            <p:cNvPr id="45" name="Text Box 85"/>
            <p:cNvSpPr txBox="1">
              <a:spLocks noChangeArrowheads="1"/>
            </p:cNvSpPr>
            <p:nvPr/>
          </p:nvSpPr>
          <p:spPr bwMode="auto">
            <a:xfrm>
              <a:off x="3581400" y="5760243"/>
              <a:ext cx="914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2000</a:t>
              </a:r>
            </a:p>
          </p:txBody>
        </p:sp>
        <p:sp>
          <p:nvSpPr>
            <p:cNvPr id="46" name="Text Box 86"/>
            <p:cNvSpPr txBox="1">
              <a:spLocks noChangeArrowheads="1"/>
            </p:cNvSpPr>
            <p:nvPr/>
          </p:nvSpPr>
          <p:spPr bwMode="auto">
            <a:xfrm>
              <a:off x="4354676" y="5736328"/>
              <a:ext cx="914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2004</a:t>
              </a:r>
            </a:p>
          </p:txBody>
        </p:sp>
        <p:sp>
          <p:nvSpPr>
            <p:cNvPr id="47" name="AutoShape 87"/>
            <p:cNvSpPr>
              <a:spLocks/>
            </p:cNvSpPr>
            <p:nvPr/>
          </p:nvSpPr>
          <p:spPr bwMode="auto">
            <a:xfrm rot="5400000">
              <a:off x="4267200" y="4038600"/>
              <a:ext cx="381000" cy="1447800"/>
            </a:xfrm>
            <a:prstGeom prst="leftBrace">
              <a:avLst>
                <a:gd name="adj1" fmla="val 316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8" name="Text Box 95"/>
            <p:cNvSpPr txBox="1">
              <a:spLocks noChangeArrowheads="1"/>
            </p:cNvSpPr>
            <p:nvPr/>
          </p:nvSpPr>
          <p:spPr bwMode="auto">
            <a:xfrm>
              <a:off x="2903374" y="6065042"/>
              <a:ext cx="29259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007A77"/>
                  </a:solidFill>
                  <a:latin typeface="+mn-lt"/>
                </a:rPr>
                <a:t>* Values after calculations</a:t>
              </a:r>
            </a:p>
          </p:txBody>
        </p:sp>
        <p:sp>
          <p:nvSpPr>
            <p:cNvPr id="49" name="Text Box 96"/>
            <p:cNvSpPr txBox="1">
              <a:spLocks noChangeArrowheads="1"/>
            </p:cNvSpPr>
            <p:nvPr/>
          </p:nvSpPr>
          <p:spPr bwMode="auto">
            <a:xfrm>
              <a:off x="3276600" y="4191000"/>
              <a:ext cx="2438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 err="1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CalcDays</a:t>
              </a:r>
              <a:endParaRPr lang="en-US" altLang="en-US" sz="1800" dirty="0">
                <a:solidFill>
                  <a:srgbClr val="007A77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147252" y="4218553"/>
            <a:ext cx="2438400" cy="1934801"/>
            <a:chOff x="5791200" y="4232739"/>
            <a:chExt cx="2438400" cy="1934801"/>
          </a:xfrm>
        </p:grpSpPr>
        <p:sp>
          <p:nvSpPr>
            <p:cNvPr id="51" name="Rectangle 88"/>
            <p:cNvSpPr>
              <a:spLocks noChangeArrowheads="1"/>
            </p:cNvSpPr>
            <p:nvPr/>
          </p:nvSpPr>
          <p:spPr bwMode="auto">
            <a:xfrm>
              <a:off x="6324600" y="52578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2" name="Rectangle 89"/>
            <p:cNvSpPr>
              <a:spLocks noChangeArrowheads="1"/>
            </p:cNvSpPr>
            <p:nvPr/>
          </p:nvSpPr>
          <p:spPr bwMode="auto">
            <a:xfrm>
              <a:off x="7086600" y="5257800"/>
              <a:ext cx="6096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20075</a:t>
              </a:r>
            </a:p>
          </p:txBody>
        </p:sp>
        <p:sp>
          <p:nvSpPr>
            <p:cNvPr id="53" name="Text Box 90"/>
            <p:cNvSpPr txBox="1">
              <a:spLocks noChangeArrowheads="1"/>
            </p:cNvSpPr>
            <p:nvPr/>
          </p:nvSpPr>
          <p:spPr bwMode="auto">
            <a:xfrm>
              <a:off x="6248400" y="487680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54" name="Text Box 91"/>
            <p:cNvSpPr txBox="1">
              <a:spLocks noChangeArrowheads="1"/>
            </p:cNvSpPr>
            <p:nvPr/>
          </p:nvSpPr>
          <p:spPr bwMode="auto">
            <a:xfrm>
              <a:off x="7010400" y="48768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days</a:t>
              </a:r>
            </a:p>
          </p:txBody>
        </p:sp>
        <p:sp>
          <p:nvSpPr>
            <p:cNvPr id="55" name="Text Box 92"/>
            <p:cNvSpPr txBox="1">
              <a:spLocks noChangeArrowheads="1"/>
            </p:cNvSpPr>
            <p:nvPr/>
          </p:nvSpPr>
          <p:spPr bwMode="auto">
            <a:xfrm>
              <a:off x="6096000" y="5791200"/>
              <a:ext cx="914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1000</a:t>
              </a:r>
            </a:p>
          </p:txBody>
        </p:sp>
        <p:sp>
          <p:nvSpPr>
            <p:cNvPr id="56" name="Text Box 93"/>
            <p:cNvSpPr txBox="1">
              <a:spLocks noChangeArrowheads="1"/>
            </p:cNvSpPr>
            <p:nvPr/>
          </p:nvSpPr>
          <p:spPr bwMode="auto">
            <a:xfrm>
              <a:off x="6934200" y="5800827"/>
              <a:ext cx="914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1004</a:t>
              </a:r>
            </a:p>
          </p:txBody>
        </p:sp>
        <p:sp>
          <p:nvSpPr>
            <p:cNvPr id="57" name="AutoShape 94"/>
            <p:cNvSpPr>
              <a:spLocks/>
            </p:cNvSpPr>
            <p:nvPr/>
          </p:nvSpPr>
          <p:spPr bwMode="auto">
            <a:xfrm rot="5400000">
              <a:off x="6819900" y="4028119"/>
              <a:ext cx="381000" cy="1524000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" name="Text Box 97"/>
            <p:cNvSpPr txBox="1">
              <a:spLocks noChangeArrowheads="1"/>
            </p:cNvSpPr>
            <p:nvPr/>
          </p:nvSpPr>
          <p:spPr bwMode="auto">
            <a:xfrm>
              <a:off x="5791200" y="4232739"/>
              <a:ext cx="2438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main</a:t>
              </a:r>
              <a:r>
                <a:rPr lang="en-US" altLang="en-US" sz="2000" dirty="0">
                  <a:solidFill>
                    <a:srgbClr val="007A77"/>
                  </a:solidFill>
                </a:rPr>
                <a:t> </a:t>
              </a:r>
              <a:r>
                <a:rPr lang="en-US" altLang="en-US" sz="2000" dirty="0">
                  <a:solidFill>
                    <a:srgbClr val="FF0000"/>
                  </a:solidFill>
                  <a:latin typeface="+mn-lt"/>
                </a:rPr>
                <a:t>After</a:t>
              </a:r>
              <a:r>
                <a:rPr lang="en-US" altLang="en-US" sz="2000" dirty="0">
                  <a:solidFill>
                    <a:srgbClr val="007A77"/>
                  </a:solidFill>
                  <a:latin typeface="+mn-lt"/>
                </a:rPr>
                <a:t> Call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97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9.4.3 Passing by Value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altLang="en-US" dirty="0"/>
              <a:t>Following functions have all of their parameters passed by value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83974" y="2038559"/>
            <a:ext cx="12036489" cy="238873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CalcAverage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first_val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second_val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FindTestTotal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test1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test2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test3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FindLetterGrade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overall_score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9.4.4 Passing by </a:t>
            </a:r>
            <a:r>
              <a:rPr lang="en-US" altLang="en-US" dirty="0" smtClean="0"/>
              <a:t>Reference </a:t>
            </a:r>
            <a:r>
              <a:rPr lang="en-US" altLang="en-US" dirty="0" smtClean="0"/>
              <a:t>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Passing by </a:t>
            </a:r>
            <a:r>
              <a:rPr lang="en-US" b="1" dirty="0" smtClean="0"/>
              <a:t>reference</a:t>
            </a:r>
          </a:p>
          <a:p>
            <a:pPr lvl="1"/>
            <a:r>
              <a:rPr lang="en-US" dirty="0" smtClean="0"/>
              <a:t>Pass </a:t>
            </a:r>
            <a:r>
              <a:rPr lang="en-US" dirty="0"/>
              <a:t>an </a:t>
            </a:r>
            <a:r>
              <a:rPr lang="en-US" b="1" dirty="0"/>
              <a:t>alias that directly references the </a:t>
            </a:r>
            <a:r>
              <a:rPr lang="en-US" b="1" dirty="0" smtClean="0"/>
              <a:t>variable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Changes </a:t>
            </a:r>
            <a:r>
              <a:rPr lang="en-US" b="1" dirty="0"/>
              <a:t>made to formal parameter are reflected in the actual parameter</a:t>
            </a:r>
            <a:r>
              <a:rPr lang="en-US" dirty="0"/>
              <a:t> when the function is </a:t>
            </a:r>
            <a:r>
              <a:rPr lang="en-US" dirty="0" smtClean="0"/>
              <a:t>done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pass by reference place an ampersand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) after the formal parameter’s data </a:t>
            </a:r>
            <a:r>
              <a:rPr lang="en-US" dirty="0" smtClean="0"/>
              <a:t>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6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9.4.4 </a:t>
            </a:r>
            <a:r>
              <a:rPr lang="en-US" altLang="en-US" dirty="0"/>
              <a:t>Passing by </a:t>
            </a:r>
            <a:r>
              <a:rPr lang="en-US" altLang="en-US" dirty="0" smtClean="0"/>
              <a:t>Reference </a:t>
            </a:r>
            <a:r>
              <a:rPr lang="en-US" altLang="en-US" dirty="0"/>
              <a:t>– </a:t>
            </a:r>
            <a:r>
              <a:rPr lang="en-US" altLang="en-US" dirty="0" smtClean="0"/>
              <a:t>Diagram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6102219" y="1317591"/>
            <a:ext cx="5906278" cy="2754348"/>
          </a:xfrm>
        </p:spPr>
        <p:txBody>
          <a:bodyPr>
            <a:noAutofit/>
          </a:bodyPr>
          <a:lstStyle/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itchFamily="18" charset="0"/>
                <a:cs typeface="Courier New" pitchFamily="49" charset="0"/>
              </a:rPr>
              <a:t>// 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CalcDays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function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Times New Roman" pitchFamily="18" charset="0"/>
              <a:cs typeface="Courier New" panose="02070309020205020404" pitchFamily="49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CalcDays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&amp; age )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  <a:r>
              <a:rPr lang="en-US" sz="1800" dirty="0">
                <a:solidFill>
                  <a:schemeClr val="bg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1800" dirty="0" err="1" smtClean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days;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// Since Ralph lied </a:t>
            </a:r>
            <a:r>
              <a:rPr lang="en-US" sz="1800" dirty="0" smtClean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about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his age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sz="1800" dirty="0">
                <a:solidFill>
                  <a:schemeClr val="bg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age += 35;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days= age * DAYS_IN_YEAR;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days;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5"/>
          </p:nvPr>
        </p:nvSpPr>
        <p:spPr>
          <a:xfrm>
            <a:off x="83975" y="1317591"/>
            <a:ext cx="5906278" cy="2754348"/>
          </a:xfrm>
        </p:spPr>
        <p:txBody>
          <a:bodyPr>
            <a:noAutofit/>
          </a:bodyPr>
          <a:lstStyle/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itchFamily="18" charset="0"/>
                <a:cs typeface="Courier New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Prototype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br>
              <a:rPr lang="en-US" sz="1800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CalcDays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1800" dirty="0">
                <a:solidFill>
                  <a:schemeClr val="bg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&amp; age );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main()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  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age = 20;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days = 0;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days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CalcDays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age );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76313" y="4171950"/>
            <a:ext cx="3657600" cy="1969532"/>
            <a:chOff x="152400" y="4191000"/>
            <a:chExt cx="3657600" cy="1969532"/>
          </a:xfrm>
        </p:grpSpPr>
        <p:sp>
          <p:nvSpPr>
            <p:cNvPr id="37" name="Text Box 56"/>
            <p:cNvSpPr txBox="1">
              <a:spLocks noChangeArrowheads="1"/>
            </p:cNvSpPr>
            <p:nvPr/>
          </p:nvSpPr>
          <p:spPr bwMode="auto">
            <a:xfrm>
              <a:off x="152400" y="5783262"/>
              <a:ext cx="1143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n-lt"/>
                </a:rPr>
                <a:t>Addresses</a:t>
              </a:r>
              <a:endPara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38" name="AutoShape 66"/>
            <p:cNvCxnSpPr>
              <a:cxnSpLocks noChangeShapeType="1"/>
            </p:cNvCxnSpPr>
            <p:nvPr/>
          </p:nvCxnSpPr>
          <p:spPr bwMode="auto">
            <a:xfrm>
              <a:off x="1295400" y="5951537"/>
              <a:ext cx="228600" cy="7938"/>
            </a:xfrm>
            <a:prstGeom prst="straightConnector1">
              <a:avLst/>
            </a:prstGeom>
            <a:noFill/>
            <a:ln w="12700">
              <a:solidFill>
                <a:srgbClr val="007A77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1845469" y="5257800"/>
              <a:ext cx="471488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7A7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39" name="Rectangle 15"/>
            <p:cNvSpPr>
              <a:spLocks noChangeArrowheads="1"/>
            </p:cNvSpPr>
            <p:nvPr/>
          </p:nvSpPr>
          <p:spPr bwMode="auto">
            <a:xfrm>
              <a:off x="2631281" y="5257800"/>
              <a:ext cx="471488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7A7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9" name="Text Box 16"/>
            <p:cNvSpPr txBox="1">
              <a:spLocks noChangeArrowheads="1"/>
            </p:cNvSpPr>
            <p:nvPr/>
          </p:nvSpPr>
          <p:spPr bwMode="auto">
            <a:xfrm>
              <a:off x="1766888" y="4876800"/>
              <a:ext cx="628650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60" name="Text Box 17"/>
            <p:cNvSpPr txBox="1">
              <a:spLocks noChangeArrowheads="1"/>
            </p:cNvSpPr>
            <p:nvPr/>
          </p:nvSpPr>
          <p:spPr bwMode="auto">
            <a:xfrm>
              <a:off x="2471737" y="4876800"/>
              <a:ext cx="785813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days</a:t>
              </a:r>
            </a:p>
          </p:txBody>
        </p:sp>
        <p:sp>
          <p:nvSpPr>
            <p:cNvPr id="61" name="Text Box 18"/>
            <p:cNvSpPr txBox="1">
              <a:spLocks noChangeArrowheads="1"/>
            </p:cNvSpPr>
            <p:nvPr/>
          </p:nvSpPr>
          <p:spPr bwMode="auto">
            <a:xfrm>
              <a:off x="1609725" y="5791200"/>
              <a:ext cx="9429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1000</a:t>
              </a:r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2395538" y="5791200"/>
              <a:ext cx="9429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1004</a:t>
              </a:r>
            </a:p>
          </p:txBody>
        </p:sp>
        <p:sp>
          <p:nvSpPr>
            <p:cNvPr id="63" name="AutoShape 20"/>
            <p:cNvSpPr>
              <a:spLocks/>
            </p:cNvSpPr>
            <p:nvPr/>
          </p:nvSpPr>
          <p:spPr bwMode="auto">
            <a:xfrm rot="5400000">
              <a:off x="2283619" y="4055269"/>
              <a:ext cx="381000" cy="1414463"/>
            </a:xfrm>
            <a:prstGeom prst="leftBrace">
              <a:avLst>
                <a:gd name="adj1" fmla="val 3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4" name="Text Box 21"/>
            <p:cNvSpPr txBox="1">
              <a:spLocks noChangeArrowheads="1"/>
            </p:cNvSpPr>
            <p:nvPr/>
          </p:nvSpPr>
          <p:spPr bwMode="auto">
            <a:xfrm>
              <a:off x="1295400" y="4191000"/>
              <a:ext cx="2514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main</a:t>
              </a:r>
              <a:r>
                <a:rPr lang="en-US" altLang="en-US" sz="2000" dirty="0">
                  <a:solidFill>
                    <a:srgbClr val="007A77"/>
                  </a:solidFill>
                  <a:latin typeface="+mn-lt"/>
                </a:rPr>
                <a:t> </a:t>
              </a:r>
              <a:r>
                <a:rPr lang="en-US" altLang="en-US" sz="2000" dirty="0">
                  <a:solidFill>
                    <a:srgbClr val="FF0000"/>
                  </a:solidFill>
                  <a:latin typeface="+mn-lt"/>
                </a:rPr>
                <a:t>Before</a:t>
              </a:r>
              <a:r>
                <a:rPr lang="en-US" altLang="en-US" sz="2000" dirty="0">
                  <a:solidFill>
                    <a:srgbClr val="007A77"/>
                  </a:solidFill>
                  <a:latin typeface="+mn-lt"/>
                </a:rPr>
                <a:t> Call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362450" y="4176388"/>
            <a:ext cx="5376863" cy="2381310"/>
            <a:chOff x="4324350" y="3829050"/>
            <a:chExt cx="5376863" cy="2381310"/>
          </a:xfrm>
        </p:grpSpPr>
        <p:sp>
          <p:nvSpPr>
            <p:cNvPr id="66" name="Rectangle 22" descr="Wide upward diagonal"/>
            <p:cNvSpPr>
              <a:spLocks noChangeArrowheads="1"/>
            </p:cNvSpPr>
            <p:nvPr/>
          </p:nvSpPr>
          <p:spPr bwMode="auto">
            <a:xfrm>
              <a:off x="5281613" y="4895850"/>
              <a:ext cx="457200" cy="457200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19050">
              <a:solidFill>
                <a:srgbClr val="007A7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 sz="1800">
                <a:solidFill>
                  <a:srgbClr val="007A77"/>
                </a:solidFill>
              </a:endParaRPr>
            </a:p>
          </p:txBody>
        </p:sp>
        <p:sp>
          <p:nvSpPr>
            <p:cNvPr id="67" name="Rectangle 23"/>
            <p:cNvSpPr>
              <a:spLocks noChangeArrowheads="1"/>
            </p:cNvSpPr>
            <p:nvPr/>
          </p:nvSpPr>
          <p:spPr bwMode="auto">
            <a:xfrm>
              <a:off x="5967413" y="4895850"/>
              <a:ext cx="6096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7A7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20075</a:t>
              </a:r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5129213" y="4514850"/>
              <a:ext cx="762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  <a:r>
                <a:rPr lang="en-US" altLang="en-US" sz="1800" dirty="0">
                  <a:solidFill>
                    <a:srgbClr val="007A77"/>
                  </a:solidFill>
                </a:rPr>
                <a:t>*</a:t>
              </a:r>
            </a:p>
          </p:txBody>
        </p:sp>
        <p:sp>
          <p:nvSpPr>
            <p:cNvPr id="69" name="Text Box 25"/>
            <p:cNvSpPr txBox="1">
              <a:spLocks noChangeArrowheads="1"/>
            </p:cNvSpPr>
            <p:nvPr/>
          </p:nvSpPr>
          <p:spPr bwMode="auto">
            <a:xfrm>
              <a:off x="5795964" y="4514850"/>
              <a:ext cx="9334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days</a:t>
              </a:r>
              <a:r>
                <a:rPr lang="en-US" altLang="en-US" sz="1800" dirty="0">
                  <a:solidFill>
                    <a:srgbClr val="007A77"/>
                  </a:solidFill>
                </a:rPr>
                <a:t>*</a:t>
              </a:r>
            </a:p>
          </p:txBody>
        </p:sp>
        <p:sp>
          <p:nvSpPr>
            <p:cNvPr id="70" name="Text Box 26"/>
            <p:cNvSpPr txBox="1">
              <a:spLocks noChangeArrowheads="1"/>
            </p:cNvSpPr>
            <p:nvPr/>
          </p:nvSpPr>
          <p:spPr bwMode="auto">
            <a:xfrm>
              <a:off x="5053013" y="5429250"/>
              <a:ext cx="914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2000</a:t>
              </a:r>
            </a:p>
          </p:txBody>
        </p:sp>
        <p:sp>
          <p:nvSpPr>
            <p:cNvPr id="71" name="Text Box 27"/>
            <p:cNvSpPr txBox="1">
              <a:spLocks noChangeArrowheads="1"/>
            </p:cNvSpPr>
            <p:nvPr/>
          </p:nvSpPr>
          <p:spPr bwMode="auto">
            <a:xfrm>
              <a:off x="5815013" y="5429250"/>
              <a:ext cx="914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2004</a:t>
              </a:r>
            </a:p>
          </p:txBody>
        </p:sp>
        <p:sp>
          <p:nvSpPr>
            <p:cNvPr id="72" name="AutoShape 28"/>
            <p:cNvSpPr>
              <a:spLocks/>
            </p:cNvSpPr>
            <p:nvPr/>
          </p:nvSpPr>
          <p:spPr bwMode="auto">
            <a:xfrm rot="5400000">
              <a:off x="5700713" y="3710312"/>
              <a:ext cx="381000" cy="1371600"/>
            </a:xfrm>
            <a:prstGeom prst="leftBrace">
              <a:avLst>
                <a:gd name="adj1" fmla="val 3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3" name="Text Box 29"/>
            <p:cNvSpPr txBox="1">
              <a:spLocks noChangeArrowheads="1"/>
            </p:cNvSpPr>
            <p:nvPr/>
          </p:nvSpPr>
          <p:spPr bwMode="auto">
            <a:xfrm>
              <a:off x="4324350" y="5810250"/>
              <a:ext cx="29384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007A77"/>
                  </a:solidFill>
                  <a:latin typeface="+mn-lt"/>
                </a:rPr>
                <a:t>* Values after calculations</a:t>
              </a:r>
            </a:p>
          </p:txBody>
        </p:sp>
        <p:sp>
          <p:nvSpPr>
            <p:cNvPr id="74" name="Text Box 30"/>
            <p:cNvSpPr txBox="1">
              <a:spLocks noChangeArrowheads="1"/>
            </p:cNvSpPr>
            <p:nvPr/>
          </p:nvSpPr>
          <p:spPr bwMode="auto">
            <a:xfrm>
              <a:off x="4748213" y="3829050"/>
              <a:ext cx="2438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 err="1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CalcDays</a:t>
              </a:r>
              <a:endParaRPr lang="en-US" altLang="en-US" sz="1800" dirty="0">
                <a:solidFill>
                  <a:srgbClr val="007A77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5" name="Rectangle 31"/>
            <p:cNvSpPr>
              <a:spLocks noChangeArrowheads="1"/>
            </p:cNvSpPr>
            <p:nvPr/>
          </p:nvSpPr>
          <p:spPr bwMode="auto">
            <a:xfrm>
              <a:off x="7796213" y="4895850"/>
              <a:ext cx="4572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7A7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55</a:t>
              </a:r>
            </a:p>
          </p:txBody>
        </p:sp>
        <p:sp>
          <p:nvSpPr>
            <p:cNvPr id="76" name="Rectangle 32"/>
            <p:cNvSpPr>
              <a:spLocks noChangeArrowheads="1"/>
            </p:cNvSpPr>
            <p:nvPr/>
          </p:nvSpPr>
          <p:spPr bwMode="auto">
            <a:xfrm>
              <a:off x="8558213" y="4895850"/>
              <a:ext cx="6096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7A7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</a:rPr>
                <a:t>20075</a:t>
              </a:r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7720013" y="451485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78" name="Text Box 34"/>
            <p:cNvSpPr txBox="1">
              <a:spLocks noChangeArrowheads="1"/>
            </p:cNvSpPr>
            <p:nvPr/>
          </p:nvSpPr>
          <p:spPr bwMode="auto">
            <a:xfrm>
              <a:off x="8482013" y="451485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days</a:t>
              </a:r>
            </a:p>
          </p:txBody>
        </p:sp>
        <p:sp>
          <p:nvSpPr>
            <p:cNvPr id="79" name="Text Box 35"/>
            <p:cNvSpPr txBox="1">
              <a:spLocks noChangeArrowheads="1"/>
            </p:cNvSpPr>
            <p:nvPr/>
          </p:nvSpPr>
          <p:spPr bwMode="auto">
            <a:xfrm>
              <a:off x="7567613" y="5429250"/>
              <a:ext cx="914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1000</a:t>
              </a:r>
            </a:p>
          </p:txBody>
        </p:sp>
        <p:sp>
          <p:nvSpPr>
            <p:cNvPr id="80" name="Text Box 36"/>
            <p:cNvSpPr txBox="1">
              <a:spLocks noChangeArrowheads="1"/>
            </p:cNvSpPr>
            <p:nvPr/>
          </p:nvSpPr>
          <p:spPr bwMode="auto">
            <a:xfrm>
              <a:off x="8405813" y="5429250"/>
              <a:ext cx="914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1004</a:t>
              </a:r>
            </a:p>
          </p:txBody>
        </p:sp>
        <p:sp>
          <p:nvSpPr>
            <p:cNvPr id="81" name="AutoShape 37"/>
            <p:cNvSpPr>
              <a:spLocks/>
            </p:cNvSpPr>
            <p:nvPr/>
          </p:nvSpPr>
          <p:spPr bwMode="auto">
            <a:xfrm rot="5400000">
              <a:off x="8253413" y="3672212"/>
              <a:ext cx="381000" cy="1447800"/>
            </a:xfrm>
            <a:prstGeom prst="leftBrace">
              <a:avLst>
                <a:gd name="adj1" fmla="val 316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Text Box 38"/>
            <p:cNvSpPr txBox="1">
              <a:spLocks noChangeArrowheads="1"/>
            </p:cNvSpPr>
            <p:nvPr/>
          </p:nvSpPr>
          <p:spPr bwMode="auto">
            <a:xfrm>
              <a:off x="7262813" y="3829050"/>
              <a:ext cx="2438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007A77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main</a:t>
              </a:r>
              <a:r>
                <a:rPr lang="en-US" altLang="en-US" sz="2000" dirty="0">
                  <a:solidFill>
                    <a:srgbClr val="007A77"/>
                  </a:solidFill>
                  <a:latin typeface="+mn-lt"/>
                </a:rPr>
                <a:t> </a:t>
              </a:r>
              <a:r>
                <a:rPr lang="en-US" altLang="en-US" sz="2000" dirty="0">
                  <a:solidFill>
                    <a:srgbClr val="FF0000"/>
                  </a:solidFill>
                  <a:latin typeface="+mn-lt"/>
                </a:rPr>
                <a:t>After</a:t>
              </a:r>
              <a:r>
                <a:rPr lang="en-US" altLang="en-US" sz="2000" dirty="0">
                  <a:solidFill>
                    <a:srgbClr val="007A77"/>
                  </a:solidFill>
                  <a:latin typeface="+mn-lt"/>
                </a:rPr>
                <a:t> Call</a:t>
              </a:r>
            </a:p>
          </p:txBody>
        </p:sp>
        <p:cxnSp>
          <p:nvCxnSpPr>
            <p:cNvPr id="83" name="AutoShape 41"/>
            <p:cNvCxnSpPr>
              <a:cxnSpLocks noChangeShapeType="1"/>
              <a:stCxn id="66" idx="2"/>
              <a:endCxn id="75" idx="2"/>
            </p:cNvCxnSpPr>
            <p:nvPr/>
          </p:nvCxnSpPr>
          <p:spPr bwMode="auto">
            <a:xfrm rot="16200000" flipH="1">
              <a:off x="6766719" y="4106069"/>
              <a:ext cx="1588" cy="2514600"/>
            </a:xfrm>
            <a:prstGeom prst="curvedConnector3">
              <a:avLst>
                <a:gd name="adj1" fmla="val 909943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169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9.4.4 Passing by Reference </a:t>
            </a:r>
            <a:r>
              <a:rPr lang="en-US" altLang="en-US" dirty="0" smtClean="0"/>
              <a:t>– 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5071805"/>
          </a:xfrm>
        </p:spPr>
        <p:txBody>
          <a:bodyPr/>
          <a:lstStyle/>
          <a:p>
            <a:r>
              <a:rPr lang="en-US" dirty="0"/>
              <a:t>Following </a:t>
            </a:r>
            <a:r>
              <a:rPr lang="en-US" dirty="0" smtClean="0"/>
              <a:t>examples </a:t>
            </a:r>
            <a:r>
              <a:rPr lang="en-US" dirty="0"/>
              <a:t>passes parameters both </a:t>
            </a:r>
            <a:r>
              <a:rPr lang="en-US" b="1" dirty="0"/>
              <a:t>by value </a:t>
            </a:r>
            <a:r>
              <a:rPr lang="en-US" dirty="0"/>
              <a:t>and </a:t>
            </a:r>
            <a:r>
              <a:rPr lang="en-US" b="1" dirty="0"/>
              <a:t>by </a:t>
            </a:r>
            <a:r>
              <a:rPr lang="en-US" b="1" dirty="0" smtClean="0"/>
              <a:t>reference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Example 1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Swap (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2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FindAverage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average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3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EnterData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id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code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9.4.4 Passing by Reference </a:t>
            </a:r>
            <a:r>
              <a:rPr lang="en-US" altLang="en-US" dirty="0" smtClean="0"/>
              <a:t>–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 smtClean="0"/>
              <a:t>pass by reference</a:t>
            </a:r>
            <a:r>
              <a:rPr lang="en-US" dirty="0" smtClean="0"/>
              <a:t> only </a:t>
            </a:r>
            <a:r>
              <a:rPr lang="en-US" dirty="0"/>
              <a:t>if the original value needs to be changed</a:t>
            </a:r>
          </a:p>
          <a:p>
            <a:pPr lvl="1"/>
            <a:r>
              <a:rPr lang="en-US" dirty="0"/>
              <a:t>Use </a:t>
            </a:r>
            <a:r>
              <a:rPr lang="en-US" b="1" dirty="0"/>
              <a:t>pass by value</a:t>
            </a:r>
            <a:r>
              <a:rPr lang="en-US" dirty="0"/>
              <a:t> for all other occasions</a:t>
            </a:r>
          </a:p>
          <a:p>
            <a:endParaRPr lang="en-US" dirty="0"/>
          </a:p>
          <a:p>
            <a:r>
              <a:rPr lang="en-US" dirty="0"/>
              <a:t>Regardless how arguments are passed into the function, the call statement remains the </a:t>
            </a:r>
            <a:r>
              <a:rPr lang="en-US" dirty="0" smtClean="0"/>
              <a:t>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9.5 Default </a:t>
            </a:r>
            <a:r>
              <a:rPr lang="en-US" altLang="en-US" dirty="0" smtClean="0"/>
              <a:t>Arguments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b="1" dirty="0"/>
              <a:t>Default </a:t>
            </a:r>
            <a:r>
              <a:rPr lang="en-US" sz="2300" b="1" dirty="0" smtClean="0"/>
              <a:t>argument</a:t>
            </a:r>
          </a:p>
          <a:p>
            <a:pPr lvl="1"/>
            <a:r>
              <a:rPr lang="en-US" sz="2300" dirty="0"/>
              <a:t>V</a:t>
            </a:r>
            <a:r>
              <a:rPr lang="en-US" sz="2300" dirty="0" smtClean="0"/>
              <a:t>alue </a:t>
            </a:r>
            <a:r>
              <a:rPr lang="en-US" sz="2300" dirty="0"/>
              <a:t>the programmer provides that will automatically be inserted if no value is provided for that specific parameter in the function </a:t>
            </a:r>
            <a:r>
              <a:rPr lang="en-US" sz="2300" dirty="0" smtClean="0"/>
              <a:t>call</a:t>
            </a:r>
          </a:p>
          <a:p>
            <a:pPr lvl="1"/>
            <a:r>
              <a:rPr lang="en-US" altLang="en-US" sz="2300" dirty="0" smtClean="0"/>
              <a:t>Put default </a:t>
            </a:r>
            <a:r>
              <a:rPr lang="en-US" altLang="en-US" sz="2300" dirty="0"/>
              <a:t>values only in the </a:t>
            </a:r>
            <a:r>
              <a:rPr lang="en-US" altLang="en-US" sz="2300" dirty="0" smtClean="0"/>
              <a:t>function declaration </a:t>
            </a:r>
            <a:r>
              <a:rPr lang="en-US" altLang="en-US" sz="2300" dirty="0"/>
              <a:t>or </a:t>
            </a:r>
            <a:r>
              <a:rPr lang="en-US" altLang="en-US" sz="2300" dirty="0" smtClean="0"/>
              <a:t>prototype, do </a:t>
            </a:r>
            <a:r>
              <a:rPr lang="en-US" altLang="en-US" sz="2300" b="1" dirty="0"/>
              <a:t>NOT</a:t>
            </a:r>
            <a:r>
              <a:rPr lang="en-US" altLang="en-US" sz="2300" dirty="0"/>
              <a:t> include them in the function </a:t>
            </a:r>
            <a:r>
              <a:rPr lang="en-US" altLang="en-US" sz="2300" dirty="0" smtClean="0"/>
              <a:t>header</a:t>
            </a:r>
          </a:p>
          <a:p>
            <a:endParaRPr lang="en-US" sz="2300" dirty="0"/>
          </a:p>
          <a:p>
            <a:r>
              <a:rPr lang="en-US" sz="2300" dirty="0"/>
              <a:t>Two types of arguments or </a:t>
            </a:r>
            <a:r>
              <a:rPr lang="en-US" sz="2300" dirty="0" smtClean="0"/>
              <a:t>parameters</a:t>
            </a:r>
          </a:p>
          <a:p>
            <a:pPr lvl="1"/>
            <a:r>
              <a:rPr lang="en-US" sz="2300" b="1" dirty="0" smtClean="0"/>
              <a:t>Mandatory</a:t>
            </a:r>
          </a:p>
          <a:p>
            <a:pPr lvl="2"/>
            <a:r>
              <a:rPr lang="en-US" altLang="en-US" sz="2300" dirty="0" smtClean="0"/>
              <a:t>Must </a:t>
            </a:r>
            <a:r>
              <a:rPr lang="en-US" altLang="en-US" sz="2300" dirty="0"/>
              <a:t>be specified in the function </a:t>
            </a:r>
            <a:r>
              <a:rPr lang="en-US" altLang="en-US" sz="2300" dirty="0" smtClean="0"/>
              <a:t>call</a:t>
            </a:r>
          </a:p>
          <a:p>
            <a:pPr lvl="2"/>
            <a:r>
              <a:rPr lang="en-US" altLang="en-US" sz="2300" dirty="0" smtClean="0"/>
              <a:t>Mandatory </a:t>
            </a:r>
            <a:r>
              <a:rPr lang="en-US" altLang="en-US" sz="2300" dirty="0"/>
              <a:t>arguments must come before any default arguments in the parameter list</a:t>
            </a:r>
          </a:p>
          <a:p>
            <a:pPr eaLnBrk="1" hangingPunct="1"/>
            <a:endParaRPr lang="en-US" sz="2300" dirty="0" smtClean="0"/>
          </a:p>
          <a:p>
            <a:pPr lvl="1"/>
            <a:r>
              <a:rPr lang="en-US" sz="2300" b="1" dirty="0"/>
              <a:t>D</a:t>
            </a:r>
            <a:r>
              <a:rPr lang="en-US" sz="2300" b="1" dirty="0" smtClean="0"/>
              <a:t>efault</a:t>
            </a:r>
            <a:endParaRPr lang="en-US" sz="2300" b="1" dirty="0"/>
          </a:p>
          <a:p>
            <a:pPr lvl="2" eaLnBrk="1" hangingPunct="1"/>
            <a:r>
              <a:rPr lang="en-US" altLang="en-US" sz="2300" dirty="0"/>
              <a:t>Provided starting with the rightmost variable in parameter list</a:t>
            </a:r>
          </a:p>
          <a:p>
            <a:pPr lvl="2" eaLnBrk="1" hangingPunct="1"/>
            <a:r>
              <a:rPr lang="en-US" altLang="en-US" sz="2300" dirty="0"/>
              <a:t>Default values can continue from right to left, but once stopped, </a:t>
            </a:r>
            <a:r>
              <a:rPr lang="en-US" altLang="en-US" sz="2300" dirty="0" smtClean="0"/>
              <a:t>cannot </a:t>
            </a:r>
            <a:r>
              <a:rPr lang="en-US" altLang="en-US" sz="2300" dirty="0"/>
              <a:t>start again later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5338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9.5 Default Arguments </a:t>
            </a:r>
            <a:r>
              <a:rPr lang="en-US" altLang="en-US" dirty="0" smtClean="0"/>
              <a:t>–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1 – Function prototype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DisplayMenu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2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times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1 );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2 - Function prototype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PrintInstructions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2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length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height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7 );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3 - Function prototype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ReadData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2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records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units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45.5, </a:t>
            </a:r>
            <a:r>
              <a:rPr lang="en-US" sz="22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size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11 );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Examples of different calling options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DisplayMenu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times );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DisplayMenu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DisplayMenu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( 3 );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PrintInstructins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( 5, 10 );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PrintInstructions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( 7 );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ReadData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records );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ReadData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records, 50.5 );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ReadData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records, 50.2, 11 );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8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9.6 Putting It All </a:t>
            </a:r>
            <a:r>
              <a:rPr lang="en-US" altLang="en-US" dirty="0" smtClean="0"/>
              <a:t>Together </a:t>
            </a:r>
            <a:r>
              <a:rPr lang="en-US" altLang="en-US" dirty="0" smtClean="0"/>
              <a:t>– Code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974" y="1233745"/>
            <a:ext cx="3592675" cy="5288353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Chapter 9 - Section 9.6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&lt;iostream&gt;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cmath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::cout;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::endl;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Fun1 (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Fun2 (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Fun3(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PrintOutput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main ( )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 = 2, b = 5;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PrintOutput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a, b 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a = Fun1 ( a, b 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a &lt;&lt;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"\t"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b </a:t>
            </a:r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Fun2 ( a, b 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PrintOutput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a, b 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0;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3676649" y="1233745"/>
            <a:ext cx="3810001" cy="5288354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PrintOutput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a &lt;&lt;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"\t"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b </a:t>
            </a:r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&lt;&lt;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Fun1 (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 =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--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"\t"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"\t"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 &lt;&lt; endl;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81875" y="1233745"/>
            <a:ext cx="473858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Fun2 (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double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temp = 0.0;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+= 5;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temp = pow(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static_cast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&gt;(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), 2);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static_cast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&gt;(temp);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PrintOutput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Fun3 (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PrintOutput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Fun3 (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25;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10;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PrintOutput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3375" y="4885603"/>
            <a:ext cx="21621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2       5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3       4       7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7       5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12      144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25      10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25      10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25      5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9.7 </a:t>
            </a:r>
            <a:r>
              <a:rPr lang="en-US" altLang="en-US" dirty="0" smtClean="0"/>
              <a:t>Call Stack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Call Stack </a:t>
            </a:r>
            <a:r>
              <a:rPr lang="en-US" b="1" dirty="0" smtClean="0"/>
              <a:t>window</a:t>
            </a:r>
          </a:p>
          <a:p>
            <a:pPr lvl="1"/>
            <a:r>
              <a:rPr lang="en-US" dirty="0" smtClean="0"/>
              <a:t>Shows where </a:t>
            </a:r>
            <a:r>
              <a:rPr lang="en-US" dirty="0"/>
              <a:t>in the hierarchy of function calls the current line of execution is </a:t>
            </a:r>
            <a:r>
              <a:rPr lang="en-US" dirty="0" smtClean="0"/>
              <a:t>located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To </a:t>
            </a:r>
            <a:r>
              <a:rPr lang="en-US" altLang="en-US" dirty="0" smtClean="0"/>
              <a:t>view </a:t>
            </a:r>
            <a:r>
              <a:rPr lang="en-US" altLang="en-US" dirty="0" smtClean="0"/>
              <a:t>the Call Stack window</a:t>
            </a:r>
            <a:r>
              <a:rPr lang="en-US" altLang="en-US" dirty="0" smtClean="0"/>
              <a:t>, </a:t>
            </a:r>
            <a:r>
              <a:rPr lang="en-US" altLang="en-US" dirty="0"/>
              <a:t>while debugging access the following menu items</a:t>
            </a:r>
          </a:p>
          <a:p>
            <a:pPr lvl="2" eaLnBrk="1" hangingPunct="1"/>
            <a:r>
              <a:rPr lang="en-US" altLang="en-US" dirty="0"/>
              <a:t>Debug →</a:t>
            </a:r>
            <a:r>
              <a:rPr lang="en-US" altLang="en-US" dirty="0" smtClean="0"/>
              <a:t> </a:t>
            </a:r>
            <a:r>
              <a:rPr lang="en-US" altLang="en-US" dirty="0"/>
              <a:t>Windows </a:t>
            </a:r>
            <a:r>
              <a:rPr lang="en-US" altLang="en-US" dirty="0" smtClean="0"/>
              <a:t>→ </a:t>
            </a:r>
            <a:r>
              <a:rPr lang="en-US" altLang="en-US" dirty="0"/>
              <a:t>Call Stack</a:t>
            </a:r>
          </a:p>
          <a:p>
            <a:pPr marL="914400" lvl="2" indent="0" eaLnBrk="1" hangingPunct="1">
              <a:buNone/>
            </a:pPr>
            <a:r>
              <a:rPr lang="en-US" altLang="en-US" dirty="0" smtClean="0"/>
              <a:t>	OR</a:t>
            </a:r>
          </a:p>
          <a:p>
            <a:pPr lvl="2" eaLnBrk="1" hangingPunct="1"/>
            <a:r>
              <a:rPr lang="en-US" altLang="en-US" b="1" dirty="0" smtClean="0"/>
              <a:t>Ctrl </a:t>
            </a:r>
            <a:r>
              <a:rPr lang="en-US" altLang="en-US" b="1" dirty="0"/>
              <a:t>+ Alt + C </a:t>
            </a:r>
            <a:endParaRPr lang="en-US" alt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9.1.1 Advantages </a:t>
            </a:r>
            <a:r>
              <a:rPr lang="en-US" altLang="en-US" dirty="0" smtClean="0"/>
              <a:t>and Disadvantages –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Modularization</a:t>
            </a:r>
            <a:r>
              <a:rPr lang="en-US" dirty="0"/>
              <a:t> aids in the process of step-wise refinement</a:t>
            </a:r>
          </a:p>
          <a:p>
            <a:endParaRPr lang="en-US" dirty="0"/>
          </a:p>
          <a:p>
            <a:r>
              <a:rPr lang="en-US" dirty="0"/>
              <a:t>By breaking code into individual components it becomes </a:t>
            </a:r>
            <a:r>
              <a:rPr lang="en-US" b="1" dirty="0"/>
              <a:t>easier to maintain</a:t>
            </a:r>
            <a:r>
              <a:rPr lang="en-US" dirty="0"/>
              <a:t> and understand by others</a:t>
            </a:r>
          </a:p>
          <a:p>
            <a:endParaRPr lang="en-US" dirty="0"/>
          </a:p>
          <a:p>
            <a:r>
              <a:rPr lang="en-US" dirty="0"/>
              <a:t>Focusing energies in a specific area results in a </a:t>
            </a:r>
            <a:r>
              <a:rPr lang="en-US" b="1" dirty="0"/>
              <a:t>shorter time to find and correct </a:t>
            </a:r>
            <a:r>
              <a:rPr lang="en-US" b="1" dirty="0" smtClean="0"/>
              <a:t>errors</a:t>
            </a:r>
          </a:p>
          <a:p>
            <a:endParaRPr lang="en-US" dirty="0" smtClean="0"/>
          </a:p>
          <a:p>
            <a:r>
              <a:rPr lang="en-US" dirty="0"/>
              <a:t>Once written, that </a:t>
            </a:r>
            <a:r>
              <a:rPr lang="en-US" b="1" dirty="0"/>
              <a:t>code can be used again</a:t>
            </a:r>
            <a:r>
              <a:rPr lang="en-US" dirty="0"/>
              <a:t> simply by calling</a:t>
            </a:r>
          </a:p>
          <a:p>
            <a:endParaRPr lang="en-US" dirty="0"/>
          </a:p>
          <a:p>
            <a:r>
              <a:rPr lang="en-US" dirty="0"/>
              <a:t>Provides the ability of </a:t>
            </a:r>
            <a:r>
              <a:rPr lang="en-US" b="1" dirty="0"/>
              <a:t>many programmers all writing key functions</a:t>
            </a:r>
            <a:r>
              <a:rPr lang="en-US" dirty="0"/>
              <a:t> and integrating these functions into a working and cohesive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0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9.7 Call Stack </a:t>
            </a:r>
            <a:r>
              <a:rPr lang="en-US" altLang="en-US" dirty="0" smtClean="0"/>
              <a:t>–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28098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Can see there are other functions that called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/>
              <a:t>Responsible for displaying the console window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Also </a:t>
            </a:r>
            <a:r>
              <a:rPr lang="en-US" altLang="en-US" dirty="0"/>
              <a:t>for loading the program into </a:t>
            </a:r>
            <a:r>
              <a:rPr lang="en-US" altLang="en-US" dirty="0" smtClean="0"/>
              <a:t>memory</a:t>
            </a:r>
            <a:endParaRPr lang="en-US" alt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417" y="3818748"/>
            <a:ext cx="5536996" cy="2159275"/>
          </a:xfrm>
        </p:spPr>
      </p:pic>
    </p:spTree>
    <p:extLst>
      <p:ext uri="{BB962C8B-B14F-4D97-AF65-F5344CB8AC3E}">
        <p14:creationId xmlns:p14="http://schemas.microsoft.com/office/powerpoint/2010/main" val="38387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9.7 Call Stack Window </a:t>
            </a:r>
            <a:r>
              <a:rPr lang="en-US" altLang="en-US" dirty="0" smtClean="0"/>
              <a:t>– Show Parameter Values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" t="1822" r="806" b="-68"/>
          <a:stretch/>
        </p:blipFill>
        <p:spPr>
          <a:xfrm>
            <a:off x="7347575" y="1400167"/>
            <a:ext cx="3837210" cy="4983326"/>
          </a:xfrm>
        </p:spPr>
      </p:pic>
      <p:sp>
        <p:nvSpPr>
          <p:cNvPr id="5" name="Content Placeholder 4"/>
          <p:cNvSpPr>
            <a:spLocks noGrp="1"/>
          </p:cNvSpPr>
          <p:nvPr>
            <p:ph sz="half" idx="15"/>
          </p:nvPr>
        </p:nvSpPr>
        <p:spPr>
          <a:xfrm>
            <a:off x="83975" y="1296956"/>
            <a:ext cx="5906278" cy="4880010"/>
          </a:xfrm>
        </p:spPr>
        <p:txBody>
          <a:bodyPr>
            <a:normAutofit/>
          </a:bodyPr>
          <a:lstStyle/>
          <a:p>
            <a:r>
              <a:rPr lang="en-US" dirty="0"/>
              <a:t>Can show values of each of the parameters passed to the </a:t>
            </a:r>
            <a:r>
              <a:rPr lang="en-US" dirty="0" smtClean="0"/>
              <a:t>function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longer default state in Visual </a:t>
            </a:r>
            <a:r>
              <a:rPr lang="en-US" dirty="0" smtClean="0"/>
              <a:t>Studio</a:t>
            </a:r>
          </a:p>
          <a:p>
            <a:endParaRPr lang="en-US" dirty="0" smtClean="0"/>
          </a:p>
          <a:p>
            <a:r>
              <a:rPr lang="en-US" dirty="0" smtClean="0"/>
              <a:t>Right </a:t>
            </a:r>
            <a:r>
              <a:rPr lang="en-US" dirty="0"/>
              <a:t>click any where in the Call Stack window and choose Show Parameter Values</a:t>
            </a:r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521568" y="5591175"/>
            <a:ext cx="1717682" cy="295275"/>
          </a:xfrm>
          <a:prstGeom prst="ellipse">
            <a:avLst/>
          </a:prstGeom>
          <a:noFill/>
          <a:ln w="31750">
            <a:solidFill>
              <a:srgbClr val="007A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9.8 More Predefined </a:t>
            </a:r>
            <a:r>
              <a:rPr lang="en-US" alt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6 discussed some of the predefined mathematical </a:t>
            </a:r>
            <a:r>
              <a:rPr lang="en-US" dirty="0" smtClean="0"/>
              <a:t>functions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following functions manipulate </a:t>
            </a:r>
            <a:r>
              <a:rPr lang="en-US" b="1" dirty="0"/>
              <a:t>individual</a:t>
            </a:r>
            <a:r>
              <a:rPr lang="en-US" dirty="0"/>
              <a:t> </a:t>
            </a:r>
            <a:r>
              <a:rPr lang="en-US" dirty="0" smtClean="0"/>
              <a:t>characters</a:t>
            </a:r>
          </a:p>
          <a:p>
            <a:endParaRPr lang="en-US" dirty="0" smtClean="0"/>
          </a:p>
          <a:p>
            <a:r>
              <a:rPr lang="en-US" dirty="0" smtClean="0"/>
              <a:t>All of these functions require the header file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cctype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9.8.1 Character Case – </a:t>
            </a:r>
            <a:r>
              <a:rPr lang="en-US" alt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Change the case of a single character</a:t>
            </a:r>
          </a:p>
          <a:p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dirty="0"/>
              <a:t>declarations</a:t>
            </a:r>
          </a:p>
          <a:p>
            <a:pPr marR="9525" indent="0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	int</a:t>
            </a:r>
            <a:r>
              <a:rPr lang="en-US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toupper (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c );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9525" indent="0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	int</a:t>
            </a:r>
            <a:r>
              <a:rPr lang="en-US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tolower (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c</a:t>
            </a:r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);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pass a character and catch it as an integer because this would be a </a:t>
            </a:r>
            <a:r>
              <a:rPr lang="en-US" b="1" dirty="0"/>
              <a:t>widening conversion</a:t>
            </a:r>
            <a:r>
              <a:rPr lang="en-US" dirty="0"/>
              <a:t>, no type casting is </a:t>
            </a:r>
            <a:r>
              <a:rPr lang="en-US" dirty="0" smtClean="0"/>
              <a:t>needed</a:t>
            </a:r>
          </a:p>
          <a:p>
            <a:endParaRPr lang="en-US" dirty="0"/>
          </a:p>
          <a:p>
            <a:r>
              <a:rPr lang="en-US" dirty="0"/>
              <a:t>These functions are passed an integer </a:t>
            </a:r>
            <a:r>
              <a:rPr lang="en-US" b="1" dirty="0"/>
              <a:t>by value</a:t>
            </a:r>
            <a:r>
              <a:rPr lang="en-US" dirty="0"/>
              <a:t> and return an integer</a:t>
            </a:r>
          </a:p>
          <a:p>
            <a:pPr lvl="1" eaLnBrk="1" hangingPunct="1"/>
            <a:r>
              <a:rPr lang="en-US" altLang="en-US" dirty="0"/>
              <a:t>Original parameter is </a:t>
            </a:r>
            <a:r>
              <a:rPr lang="en-US" altLang="en-US" b="1" dirty="0"/>
              <a:t>not </a:t>
            </a:r>
            <a:r>
              <a:rPr lang="en-US" altLang="en-US" dirty="0"/>
              <a:t>changed</a:t>
            </a:r>
          </a:p>
          <a:p>
            <a:pPr lvl="1" eaLnBrk="1" hangingPunct="1"/>
            <a:r>
              <a:rPr lang="en-US" altLang="en-US" dirty="0"/>
              <a:t>Converted value is </a:t>
            </a:r>
            <a:r>
              <a:rPr lang="en-US" altLang="en-US" dirty="0" smtClean="0"/>
              <a:t>returned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Like </a:t>
            </a:r>
            <a:r>
              <a:rPr lang="en-US" altLang="en-US" dirty="0"/>
              <a:t>mathematical functions, </a:t>
            </a:r>
            <a:r>
              <a:rPr lang="en-US" altLang="en-US" b="1" dirty="0">
                <a:latin typeface="Courier New" panose="02070309020205020404" pitchFamily="49" charset="0"/>
              </a:rPr>
              <a:t>toupper</a:t>
            </a:r>
            <a:r>
              <a:rPr lang="en-US" altLang="en-US" dirty="0"/>
              <a:t> and </a:t>
            </a:r>
            <a:r>
              <a:rPr lang="en-US" altLang="en-US" b="1" dirty="0">
                <a:latin typeface="Courier New" panose="02070309020205020404" pitchFamily="49" charset="0"/>
              </a:rPr>
              <a:t>tolower</a:t>
            </a:r>
            <a:r>
              <a:rPr lang="en-US" altLang="en-US" dirty="0"/>
              <a:t> are not in a </a:t>
            </a:r>
            <a:r>
              <a:rPr lang="en-US" altLang="en-US" dirty="0" smtClean="0"/>
              <a:t>namespace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77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9.8.1 Character Case – </a:t>
            </a:r>
            <a:r>
              <a:rPr lang="en-US" alt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 </a:t>
            </a:r>
            <a:r>
              <a:rPr lang="en-US" sz="23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3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cctype</a:t>
            </a:r>
            <a:r>
              <a:rPr lang="en-US" sz="23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...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again;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3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lang="en-US" sz="23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nDo</a:t>
            </a:r>
            <a:r>
              <a:rPr lang="en-US" sz="23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you wish to multiply two numbers (y/n)? "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again;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Notice the function call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while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toupper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again ) == </a:t>
            </a:r>
            <a:r>
              <a:rPr lang="en-US" sz="23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'Y'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...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3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lang="en-US" sz="23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nDo</a:t>
            </a:r>
            <a:r>
              <a:rPr lang="en-US" sz="23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you wish to multiply two more numbers (y/n)? "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again;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4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9.8.2 The “</a:t>
            </a:r>
            <a:r>
              <a:rPr lang="en-US" altLang="en-US" dirty="0">
                <a:latin typeface="Courier New" panose="02070309020205020404" pitchFamily="49" charset="0"/>
              </a:rPr>
              <a:t>is</a:t>
            </a:r>
            <a:r>
              <a:rPr lang="en-US" altLang="en-US" dirty="0"/>
              <a:t>” </a:t>
            </a:r>
            <a:r>
              <a:rPr lang="en-US" altLang="en-US" dirty="0" smtClean="0"/>
              <a:t>Functions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Group of functions to test characters to determine what classification the character fits </a:t>
            </a:r>
            <a:r>
              <a:rPr lang="en-US" altLang="en-US" dirty="0" smtClean="0"/>
              <a:t>into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 smtClean="0"/>
              <a:t>Example</a:t>
            </a:r>
            <a:r>
              <a:rPr lang="en-US" altLang="en-US" dirty="0" smtClean="0"/>
              <a:t> </a:t>
            </a:r>
          </a:p>
          <a:p>
            <a:pPr lvl="1" eaLnBrk="1" hangingPunct="1"/>
            <a:r>
              <a:rPr lang="en-US" altLang="en-US" b="1" dirty="0" err="1" smtClean="0">
                <a:latin typeface="Courier New" panose="02070309020205020404" pitchFamily="49" charset="0"/>
              </a:rPr>
              <a:t>ispunct</a:t>
            </a:r>
            <a:endParaRPr lang="en-US" altLang="en-US" b="1" dirty="0" smtClean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altLang="en-US" dirty="0" smtClean="0"/>
              <a:t>Determines </a:t>
            </a:r>
            <a:r>
              <a:rPr lang="en-US" altLang="en-US" dirty="0"/>
              <a:t>if the character is </a:t>
            </a:r>
            <a:r>
              <a:rPr lang="en-US" altLang="en-US" dirty="0" smtClean="0"/>
              <a:t>punctuation</a:t>
            </a:r>
          </a:p>
          <a:p>
            <a:pPr lvl="2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All </a:t>
            </a:r>
            <a:r>
              <a:rPr lang="en-US" altLang="en-US" dirty="0"/>
              <a:t>have the following syntax: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 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 &lt;is-function&gt;(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 c 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9.8.2 The “</a:t>
            </a:r>
            <a:r>
              <a:rPr lang="en-US" altLang="en-US" dirty="0">
                <a:latin typeface="Courier New" panose="02070309020205020404" pitchFamily="49" charset="0"/>
              </a:rPr>
              <a:t>is</a:t>
            </a:r>
            <a:r>
              <a:rPr lang="en-US" altLang="en-US" dirty="0"/>
              <a:t>” Functions – </a:t>
            </a:r>
            <a:r>
              <a:rPr lang="en-US" altLang="en-US" dirty="0" smtClean="0"/>
              <a:t>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006012"/>
              </p:ext>
            </p:extLst>
          </p:nvPr>
        </p:nvGraphicFramePr>
        <p:xfrm>
          <a:off x="1152814" y="2126213"/>
          <a:ext cx="9898809" cy="29619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17127">
                  <a:extLst>
                    <a:ext uri="{9D8B030D-6E8A-4147-A177-3AD203B41FA5}">
                      <a16:colId xmlns:a16="http://schemas.microsoft.com/office/drawing/2014/main" val="1498474560"/>
                    </a:ext>
                  </a:extLst>
                </a:gridCol>
                <a:gridCol w="8181682">
                  <a:extLst>
                    <a:ext uri="{9D8B030D-6E8A-4147-A177-3AD203B41FA5}">
                      <a16:colId xmlns:a16="http://schemas.microsoft.com/office/drawing/2014/main" val="3046261626"/>
                    </a:ext>
                  </a:extLst>
                </a:gridCol>
              </a:tblGrid>
              <a:tr h="4225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Function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72384"/>
                  </a:ext>
                </a:extLst>
              </a:tr>
              <a:tr h="422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isalnum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 the character alphanumeric? (A-Z, a-z, 0-9)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1578"/>
                  </a:ext>
                </a:extLst>
              </a:tr>
              <a:tr h="422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isalpha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 the character a letter? (A-Z, a-z)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890518"/>
                  </a:ext>
                </a:extLst>
              </a:tr>
              <a:tr h="422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iscntrl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 the character a control character? (ASCII values 0-31 and 127)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832886"/>
                  </a:ext>
                </a:extLst>
              </a:tr>
              <a:tr h="422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isdigit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 the character a digit? (0-9)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74717"/>
                  </a:ext>
                </a:extLst>
              </a:tr>
              <a:tr h="422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ispunct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 the character punctuation?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90893"/>
                  </a:ext>
                </a:extLst>
              </a:tr>
              <a:tr h="422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isspace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 the character whitespace? (ASCII values 9-13 and 32)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43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2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9.8.2 The “</a:t>
            </a:r>
            <a:r>
              <a:rPr lang="en-US" altLang="en-US" dirty="0">
                <a:latin typeface="Courier New" panose="02070309020205020404" pitchFamily="49" charset="0"/>
              </a:rPr>
              <a:t>is</a:t>
            </a:r>
            <a:r>
              <a:rPr lang="en-US" altLang="en-US" dirty="0"/>
              <a:t>” Functions –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isalpha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grade ) == 0 )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3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"Error: Not a letter grade!"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2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!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isalpha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grade ) )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3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"Error: Not a letter grade!"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All of the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/>
              <a:t>” functions can be used in a similar manner as shown </a:t>
            </a:r>
            <a:r>
              <a:rPr lang="en-US" dirty="0" smtClean="0"/>
              <a:t>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9.9 Structure </a:t>
            </a:r>
            <a:r>
              <a:rPr lang="en-US" altLang="en-US" dirty="0" smtClean="0"/>
              <a:t>Charts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Structure </a:t>
            </a:r>
            <a:r>
              <a:rPr lang="en-US" b="1" dirty="0" smtClean="0"/>
              <a:t>Chart</a:t>
            </a:r>
          </a:p>
          <a:p>
            <a:pPr lvl="1"/>
            <a:r>
              <a:rPr lang="en-US" dirty="0" smtClean="0"/>
              <a:t>Design tool </a:t>
            </a:r>
            <a:r>
              <a:rPr lang="en-US" dirty="0"/>
              <a:t>to help </a:t>
            </a:r>
            <a:r>
              <a:rPr lang="en-US" b="1" dirty="0"/>
              <a:t>better visualize</a:t>
            </a:r>
            <a:r>
              <a:rPr lang="en-US" dirty="0"/>
              <a:t> the organization of our solution or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Hierarchical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Like a flowchart, uses symbols and connectors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Higher level approach versus flowchart</a:t>
            </a:r>
          </a:p>
          <a:p>
            <a:endParaRPr lang="en-US" dirty="0"/>
          </a:p>
          <a:p>
            <a:r>
              <a:rPr lang="en-US" b="1" dirty="0"/>
              <a:t>Graphically shows the tasks or functions</a:t>
            </a:r>
            <a:r>
              <a:rPr lang="en-US" dirty="0"/>
              <a:t> needed as well as the </a:t>
            </a:r>
            <a:r>
              <a:rPr lang="en-US" b="1" dirty="0"/>
              <a:t>relationship</a:t>
            </a:r>
            <a:r>
              <a:rPr lang="en-US" dirty="0"/>
              <a:t> of these tasks to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5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9.9 Structure Charts – </a:t>
            </a:r>
            <a:r>
              <a:rPr lang="en-US" alt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83975" y="3906973"/>
            <a:ext cx="12036489" cy="22699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Allows visualizing which functions a </a:t>
            </a:r>
            <a:r>
              <a:rPr lang="en-US" dirty="0" smtClean="0"/>
              <a:t>specific function </a:t>
            </a:r>
            <a:r>
              <a:rPr lang="en-US" dirty="0"/>
              <a:t>calls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symbol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PrintOutput</a:t>
            </a:r>
            <a:r>
              <a:rPr lang="en-US" dirty="0"/>
              <a:t> was used to show </a:t>
            </a:r>
            <a:r>
              <a:rPr lang="en-US" dirty="0" smtClean="0"/>
              <a:t>that the function is called </a:t>
            </a:r>
            <a:r>
              <a:rPr lang="en-US" dirty="0"/>
              <a:t>from more than one </a:t>
            </a:r>
            <a:r>
              <a:rPr lang="en-US" dirty="0" smtClean="0"/>
              <a:t>function</a:t>
            </a:r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arameters </a:t>
            </a:r>
            <a:r>
              <a:rPr lang="en-US" dirty="0"/>
              <a:t>are NOT </a:t>
            </a:r>
            <a:r>
              <a:rPr lang="en-US" dirty="0" smtClean="0"/>
              <a:t>shown</a:t>
            </a:r>
            <a:endParaRPr lang="en-US" dirty="0"/>
          </a:p>
        </p:txBody>
      </p: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3910006" y="1285554"/>
            <a:ext cx="4387041" cy="2334280"/>
            <a:chOff x="471767" y="35999"/>
            <a:chExt cx="4222349" cy="1969847"/>
          </a:xfrm>
        </p:grpSpPr>
        <p:sp>
          <p:nvSpPr>
            <p:cNvPr id="25" name="AutoShape 32"/>
            <p:cNvSpPr>
              <a:spLocks noChangeArrowheads="1"/>
            </p:cNvSpPr>
            <p:nvPr/>
          </p:nvSpPr>
          <p:spPr bwMode="auto">
            <a:xfrm>
              <a:off x="471767" y="606674"/>
              <a:ext cx="1142391" cy="353684"/>
            </a:xfrm>
            <a:prstGeom prst="foldedCorner">
              <a:avLst>
                <a:gd name="adj" fmla="val 12500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PrintOutput</a:t>
              </a:r>
              <a:endPara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843732" y="35999"/>
              <a:ext cx="914400" cy="34226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main</a:t>
              </a:r>
              <a:endParaRPr lang="en-US" sz="24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843732" y="607181"/>
              <a:ext cx="914400" cy="34226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Fun1</a:t>
              </a:r>
              <a:endPara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101032" y="607181"/>
              <a:ext cx="914400" cy="34226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Fun2</a:t>
              </a:r>
              <a:endPara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672532" y="1178364"/>
              <a:ext cx="914400" cy="34226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Fun3</a:t>
              </a:r>
              <a:endPara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AutoShape 37"/>
            <p:cNvSpPr>
              <a:spLocks noChangeArrowheads="1"/>
            </p:cNvSpPr>
            <p:nvPr/>
          </p:nvSpPr>
          <p:spPr bwMode="auto">
            <a:xfrm>
              <a:off x="2325106" y="1178261"/>
              <a:ext cx="1118217" cy="343747"/>
            </a:xfrm>
            <a:prstGeom prst="foldedCorner">
              <a:avLst>
                <a:gd name="adj" fmla="val 12500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PrintOutput</a:t>
              </a:r>
              <a:endPara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AutoShape 38"/>
            <p:cNvSpPr>
              <a:spLocks noChangeArrowheads="1"/>
            </p:cNvSpPr>
            <p:nvPr/>
          </p:nvSpPr>
          <p:spPr bwMode="auto">
            <a:xfrm>
              <a:off x="3575051" y="1634156"/>
              <a:ext cx="1119065" cy="371690"/>
            </a:xfrm>
            <a:prstGeom prst="foldedCorner">
              <a:avLst>
                <a:gd name="adj" fmla="val 12500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PrintOutput</a:t>
              </a:r>
              <a:endPara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2" name="AutoShape 39"/>
            <p:cNvCxnSpPr>
              <a:cxnSpLocks noChangeShapeType="1"/>
              <a:stCxn id="28" idx="2"/>
              <a:endCxn id="27" idx="0"/>
            </p:cNvCxnSpPr>
            <p:nvPr/>
          </p:nvCxnSpPr>
          <p:spPr bwMode="auto">
            <a:xfrm rot="5400000">
              <a:off x="1557716" y="-136542"/>
              <a:ext cx="228411" cy="1258024"/>
            </a:xfrm>
            <a:prstGeom prst="bentConnector3">
              <a:avLst>
                <a:gd name="adj1" fmla="val 5000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40"/>
            <p:cNvCxnSpPr>
              <a:cxnSpLocks noChangeShapeType="1"/>
              <a:stCxn id="28" idx="2"/>
              <a:endCxn id="29" idx="0"/>
            </p:cNvCxnSpPr>
            <p:nvPr/>
          </p:nvCxnSpPr>
          <p:spPr bwMode="auto">
            <a:xfrm rot="5400000">
              <a:off x="2186854" y="492341"/>
              <a:ext cx="228918" cy="76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41"/>
            <p:cNvCxnSpPr>
              <a:cxnSpLocks noChangeShapeType="1"/>
              <a:stCxn id="28" idx="2"/>
              <a:endCxn id="30" idx="0"/>
            </p:cNvCxnSpPr>
            <p:nvPr/>
          </p:nvCxnSpPr>
          <p:spPr bwMode="auto">
            <a:xfrm rot="16200000" flipH="1">
              <a:off x="2814742" y="-135557"/>
              <a:ext cx="228918" cy="1257300"/>
            </a:xfrm>
            <a:prstGeom prst="bentConnector3">
              <a:avLst>
                <a:gd name="adj1" fmla="val 49722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42"/>
            <p:cNvCxnSpPr>
              <a:cxnSpLocks noChangeShapeType="1"/>
              <a:stCxn id="30" idx="2"/>
              <a:endCxn id="32" idx="0"/>
            </p:cNvCxnSpPr>
            <p:nvPr/>
          </p:nvCxnSpPr>
          <p:spPr bwMode="auto">
            <a:xfrm rot="5400000">
              <a:off x="3106817" y="726844"/>
              <a:ext cx="228815" cy="674018"/>
            </a:xfrm>
            <a:prstGeom prst="bentConnector3">
              <a:avLst>
                <a:gd name="adj1" fmla="val 5000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43"/>
            <p:cNvCxnSpPr>
              <a:cxnSpLocks noChangeShapeType="1"/>
              <a:stCxn id="30" idx="2"/>
              <a:endCxn id="31" idx="0"/>
            </p:cNvCxnSpPr>
            <p:nvPr/>
          </p:nvCxnSpPr>
          <p:spPr bwMode="auto">
            <a:xfrm rot="16200000" flipH="1">
              <a:off x="3729142" y="778525"/>
              <a:ext cx="228918" cy="571500"/>
            </a:xfrm>
            <a:prstGeom prst="bentConnector3">
              <a:avLst>
                <a:gd name="adj1" fmla="val 49861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44"/>
            <p:cNvCxnSpPr>
              <a:cxnSpLocks noChangeShapeType="1"/>
              <a:stCxn id="31" idx="2"/>
              <a:endCxn id="33" idx="0"/>
            </p:cNvCxnSpPr>
            <p:nvPr/>
          </p:nvCxnSpPr>
          <p:spPr bwMode="auto">
            <a:xfrm>
              <a:off x="4129733" y="1520628"/>
              <a:ext cx="4851" cy="1135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812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9.1.1 Advantages and Disadvantages </a:t>
            </a:r>
            <a:r>
              <a:rPr lang="en-US" altLang="en-US" dirty="0" smtClean="0"/>
              <a:t>–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a function has a little cost in relation to </a:t>
            </a:r>
            <a:r>
              <a:rPr lang="en-US" dirty="0" smtClean="0"/>
              <a:t>performance (only disadvantage)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When called, flow of the program is transferred to that function </a:t>
            </a:r>
          </a:p>
          <a:p>
            <a:endParaRPr lang="en-US" dirty="0"/>
          </a:p>
          <a:p>
            <a:r>
              <a:rPr lang="en-US" dirty="0"/>
              <a:t>When completed, </a:t>
            </a:r>
            <a:r>
              <a:rPr lang="en-US" b="1" dirty="0"/>
              <a:t>control returns to where the function was called</a:t>
            </a:r>
          </a:p>
        </p:txBody>
      </p:sp>
    </p:spTree>
    <p:extLst>
      <p:ext uri="{BB962C8B-B14F-4D97-AF65-F5344CB8AC3E}">
        <p14:creationId xmlns:p14="http://schemas.microsoft.com/office/powerpoint/2010/main" val="38952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9.11 C </a:t>
            </a:r>
            <a:r>
              <a:rPr lang="en-US" altLang="en-US" dirty="0" smtClean="0">
                <a:solidFill>
                  <a:srgbClr val="0070C0"/>
                </a:solidFill>
              </a:rPr>
              <a:t>The Differences – </a:t>
            </a:r>
            <a:r>
              <a:rPr lang="en-US" alt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C++, there is a difference between a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 parameter and an empty parameter </a:t>
            </a:r>
            <a:r>
              <a:rPr lang="en-US" dirty="0" smtClean="0"/>
              <a:t>list</a:t>
            </a:r>
          </a:p>
          <a:p>
            <a:endParaRPr lang="en-US" dirty="0" smtClean="0"/>
          </a:p>
          <a:p>
            <a:pPr lvl="1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 smtClean="0"/>
              <a:t> </a:t>
            </a:r>
            <a:r>
              <a:rPr lang="en-US" dirty="0"/>
              <a:t>parameter list specifies there are no parameters passed to the </a:t>
            </a:r>
            <a:r>
              <a:rPr lang="en-US" dirty="0" smtClean="0"/>
              <a:t>function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Empty </a:t>
            </a:r>
            <a:r>
              <a:rPr lang="en-US" dirty="0"/>
              <a:t>parameter list specifies an indeterminate number of parameters that could be passed to a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6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9.11 C The Differences </a:t>
            </a:r>
            <a:r>
              <a:rPr lang="en-US" altLang="en-US" dirty="0" smtClean="0">
                <a:solidFill>
                  <a:srgbClr val="0070C0"/>
                </a:solidFill>
              </a:rPr>
              <a:t>–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</a:t>
            </a:r>
            <a:r>
              <a:rPr lang="en-US" dirty="0"/>
              <a:t>specify default arguments in </a:t>
            </a:r>
            <a:r>
              <a:rPr lang="en-US" dirty="0" smtClean="0"/>
              <a:t>C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functionality of passing by reference is accomplished in a much different manner called passing by </a:t>
            </a:r>
            <a:r>
              <a:rPr lang="en-US" dirty="0" smtClean="0"/>
              <a:t>pointer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Since </a:t>
            </a:r>
            <a:r>
              <a:rPr lang="en-US" dirty="0"/>
              <a:t>this is covered in Chapter 12, refer to </a:t>
            </a:r>
            <a:r>
              <a:rPr lang="en-US" dirty="0" smtClean="0"/>
              <a:t>that chapter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C, </a:t>
            </a:r>
            <a:r>
              <a:rPr lang="en-US" b="1" dirty="0"/>
              <a:t>passing by pointer</a:t>
            </a:r>
            <a:r>
              <a:rPr lang="en-US" dirty="0"/>
              <a:t> is </a:t>
            </a:r>
            <a:r>
              <a:rPr lang="en-US" dirty="0" smtClean="0"/>
              <a:t>called </a:t>
            </a:r>
            <a:r>
              <a:rPr lang="en-US" b="1" dirty="0"/>
              <a:t>passing by reference</a:t>
            </a:r>
          </a:p>
        </p:txBody>
      </p:sp>
    </p:spTree>
    <p:extLst>
      <p:ext uri="{BB962C8B-B14F-4D97-AF65-F5344CB8AC3E}">
        <p14:creationId xmlns:p14="http://schemas.microsoft.com/office/powerpoint/2010/main" val="64999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9.1.1 Advantages and Disadvantages </a:t>
            </a:r>
            <a:r>
              <a:rPr lang="en-US" altLang="en-US" dirty="0" smtClean="0"/>
              <a:t>– Return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does the computer know where to go back </a:t>
            </a:r>
            <a:r>
              <a:rPr lang="en-US" altLang="en-US" dirty="0" smtClean="0"/>
              <a:t>to?</a:t>
            </a:r>
          </a:p>
          <a:p>
            <a:pPr eaLnBrk="1" hangingPunct="1"/>
            <a:r>
              <a:rPr lang="en-US" altLang="en-US" dirty="0"/>
              <a:t>H</a:t>
            </a:r>
            <a:r>
              <a:rPr lang="en-US" altLang="en-US" dirty="0" smtClean="0"/>
              <a:t>ow </a:t>
            </a:r>
            <a:r>
              <a:rPr lang="en-US" altLang="en-US" dirty="0"/>
              <a:t>does it maintain the state of all of the variables when the function was called? 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This </a:t>
            </a:r>
            <a:r>
              <a:rPr lang="en-US" altLang="en-US" dirty="0"/>
              <a:t>information is </a:t>
            </a:r>
            <a:r>
              <a:rPr lang="en-US" altLang="en-US" b="1" dirty="0"/>
              <a:t>saved prior to the flow being transferred</a:t>
            </a:r>
            <a:r>
              <a:rPr lang="en-US" altLang="en-US" dirty="0"/>
              <a:t> to the function and </a:t>
            </a:r>
            <a:r>
              <a:rPr lang="en-US" altLang="en-US" b="1" dirty="0"/>
              <a:t>restored when control is returned to the calling </a:t>
            </a:r>
            <a:r>
              <a:rPr lang="en-US" altLang="en-US" b="1" dirty="0" smtClean="0"/>
              <a:t>function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This </a:t>
            </a:r>
            <a:r>
              <a:rPr lang="en-US" dirty="0" smtClean="0"/>
              <a:t>causes the minimal overhead of </a:t>
            </a:r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9.1.1 Advantages and Disadvantages </a:t>
            </a:r>
            <a:r>
              <a:rPr lang="en-US" altLang="en-US" dirty="0" smtClean="0"/>
              <a:t>–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</a:t>
            </a:r>
            <a:r>
              <a:rPr lang="en-US" dirty="0" smtClean="0"/>
              <a:t>the overhead </a:t>
            </a:r>
            <a:r>
              <a:rPr lang="en-US" dirty="0"/>
              <a:t>costs, don’t write functions that are one or two lines long unless it is going to be </a:t>
            </a:r>
            <a:r>
              <a:rPr lang="en-US" b="1" dirty="0"/>
              <a:t>reused repeatedly</a:t>
            </a:r>
          </a:p>
          <a:p>
            <a:endParaRPr lang="en-US" dirty="0"/>
          </a:p>
          <a:p>
            <a:r>
              <a:rPr lang="en-US" dirty="0"/>
              <a:t>If short and not going to be called again, the overhead would be detrimental to the program’s  performance</a:t>
            </a:r>
          </a:p>
          <a:p>
            <a:endParaRPr lang="en-US" dirty="0"/>
          </a:p>
          <a:p>
            <a:r>
              <a:rPr lang="en-US" dirty="0"/>
              <a:t>Expense of using functions is minor in comparison to the benefits they provide (saving  developer time in debugging, maintaining, and extending the code)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9.1.2 What About </a:t>
            </a:r>
            <a:r>
              <a:rPr lang="en-US" altLang="en-US" dirty="0">
                <a:latin typeface="Courier New" panose="02070309020205020404" pitchFamily="49" charset="0"/>
              </a:rPr>
              <a:t>main</a:t>
            </a:r>
            <a:r>
              <a:rPr lang="en-US" altLang="en-US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Takes on the </a:t>
            </a:r>
            <a:r>
              <a:rPr lang="en-US" b="1" dirty="0"/>
              <a:t>role of the director</a:t>
            </a:r>
          </a:p>
          <a:p>
            <a:endParaRPr lang="en-US" dirty="0"/>
          </a:p>
          <a:p>
            <a:r>
              <a:rPr lang="en-US" dirty="0"/>
              <a:t>Controls flow of the </a:t>
            </a:r>
            <a:r>
              <a:rPr lang="en-US" dirty="0" smtClean="0"/>
              <a:t>program and </a:t>
            </a:r>
            <a:r>
              <a:rPr lang="en-US" dirty="0"/>
              <a:t>little else </a:t>
            </a:r>
          </a:p>
          <a:p>
            <a:endParaRPr lang="en-US" dirty="0"/>
          </a:p>
          <a:p>
            <a:r>
              <a:rPr lang="en-US" dirty="0"/>
              <a:t>Always the entry </a:t>
            </a:r>
            <a:r>
              <a:rPr lang="en-US" dirty="0" smtClean="0"/>
              <a:t>point</a:t>
            </a:r>
          </a:p>
          <a:p>
            <a:endParaRPr lang="en-US" dirty="0"/>
          </a:p>
          <a:p>
            <a:r>
              <a:rPr lang="en-US" dirty="0"/>
              <a:t>May have a conditional, a loop, and function calls, but that is </a:t>
            </a:r>
            <a:r>
              <a:rPr lang="en-US" dirty="0" smtClean="0"/>
              <a:t>all</a:t>
            </a:r>
            <a:endParaRPr lang="en-US" dirty="0"/>
          </a:p>
          <a:p>
            <a:endParaRPr lang="en-US" dirty="0"/>
          </a:p>
          <a:p>
            <a:r>
              <a:rPr lang="en-US" dirty="0"/>
              <a:t>Includes a minimum of processing</a:t>
            </a:r>
          </a:p>
          <a:p>
            <a:endParaRPr lang="en-US" dirty="0"/>
          </a:p>
          <a:p>
            <a:r>
              <a:rPr lang="en-US" dirty="0"/>
              <a:t>Physically place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as the </a:t>
            </a:r>
            <a:r>
              <a:rPr lang="en-US" b="1" dirty="0">
                <a:solidFill>
                  <a:srgbClr val="FF0000"/>
                </a:solidFill>
              </a:rPr>
              <a:t>first function within your source </a:t>
            </a:r>
            <a:r>
              <a:rPr lang="en-US" b="1" dirty="0" smtClean="0">
                <a:solidFill>
                  <a:srgbClr val="FF0000"/>
                </a:solidFill>
              </a:rPr>
              <a:t>code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9.2 </a:t>
            </a:r>
            <a:r>
              <a:rPr lang="en-US" altLang="en-US" dirty="0"/>
              <a:t>Function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Three components to every function (including predefined functions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Declaration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Definition (including the body)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Call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of the </a:t>
            </a:r>
            <a:r>
              <a:rPr lang="en-US" b="1" dirty="0"/>
              <a:t>predefined</a:t>
            </a:r>
            <a:r>
              <a:rPr lang="en-US" dirty="0"/>
              <a:t> function components, the declaration and definition, are hidden</a:t>
            </a:r>
          </a:p>
          <a:p>
            <a:pPr lvl="1"/>
            <a:r>
              <a:rPr lang="en-US" dirty="0"/>
              <a:t>Declaration exists in the header files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Definition is in the C++ library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Third </a:t>
            </a:r>
            <a:r>
              <a:rPr lang="en-US" dirty="0" smtClean="0"/>
              <a:t>component, the </a:t>
            </a:r>
            <a:r>
              <a:rPr lang="en-US" dirty="0"/>
              <a:t>function </a:t>
            </a:r>
            <a:r>
              <a:rPr lang="en-US" dirty="0" smtClean="0"/>
              <a:t>call, provided </a:t>
            </a:r>
            <a:r>
              <a:rPr lang="en-US" dirty="0"/>
              <a:t>by the programmer to invoke the function </a:t>
            </a:r>
          </a:p>
        </p:txBody>
      </p:sp>
    </p:spTree>
    <p:extLst>
      <p:ext uri="{BB962C8B-B14F-4D97-AF65-F5344CB8AC3E}">
        <p14:creationId xmlns:p14="http://schemas.microsoft.com/office/powerpoint/2010/main" val="6928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6F89A4E9-0225-4190-A526-62868E735162}"/>
    </a:ext>
  </a:extLst>
</a:theme>
</file>

<file path=ppt/theme/theme2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7B25E390-7EF8-4691-8F5B-257A91D2C1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414</TotalTime>
  <Words>2710</Words>
  <Application>Microsoft Office PowerPoint</Application>
  <PresentationFormat>Widescreen</PresentationFormat>
  <Paragraphs>656</Paragraphs>
  <Slides>51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Calibri Light</vt:lpstr>
      <vt:lpstr>Courier New</vt:lpstr>
      <vt:lpstr>Times New Roman</vt:lpstr>
      <vt:lpstr>C++ Learn By Doing Title Slide</vt:lpstr>
      <vt:lpstr>C++ Learn By Doing Slides</vt:lpstr>
      <vt:lpstr>Chapter 9  Functions</vt:lpstr>
      <vt:lpstr>9.1 What are Functions? – Definitions</vt:lpstr>
      <vt:lpstr>9.1 What are Functions? – Description</vt:lpstr>
      <vt:lpstr>9.1.1 Advantages and Disadvantages – Advantages</vt:lpstr>
      <vt:lpstr>9.1.1 Advantages and Disadvantages – Characteristics</vt:lpstr>
      <vt:lpstr>9.1.1 Advantages and Disadvantages – Return Address</vt:lpstr>
      <vt:lpstr>9.1.1 Advantages and Disadvantages – Tips</vt:lpstr>
      <vt:lpstr>9.1.2 What About main?</vt:lpstr>
      <vt:lpstr>9.2 Function Components</vt:lpstr>
      <vt:lpstr>9.2.1 Function Declaration – Description</vt:lpstr>
      <vt:lpstr>9.2.1 Function Declaration – Syntax</vt:lpstr>
      <vt:lpstr>9.2.1 Function Declaration – Parameter List</vt:lpstr>
      <vt:lpstr>9.2.1 Function Declaration – Examples</vt:lpstr>
      <vt:lpstr>9.2.2 Function Definition – Components</vt:lpstr>
      <vt:lpstr>9.2.2 Function Definition – Example</vt:lpstr>
      <vt:lpstr>9.2.3 Function Call – Description</vt:lpstr>
      <vt:lpstr>9.2.3 Function Call – Examples</vt:lpstr>
      <vt:lpstr>9.3 Return – Description</vt:lpstr>
      <vt:lpstr>9.3 Return – Unreachable Code</vt:lpstr>
      <vt:lpstr>9.3 Return – Control Paths</vt:lpstr>
      <vt:lpstr>9.3 Return – Style</vt:lpstr>
      <vt:lpstr>9.3 Return – Good Example</vt:lpstr>
      <vt:lpstr>9.3 Return – void Function</vt:lpstr>
      <vt:lpstr>9.4 Passing Parameters – Description</vt:lpstr>
      <vt:lpstr>9.4 Passing Parameters – Parameter Order</vt:lpstr>
      <vt:lpstr>9.4 Passing Parameters – Example</vt:lpstr>
      <vt:lpstr>9.4.1 Formal and Actual Parameters</vt:lpstr>
      <vt:lpstr>9.4.2 Scope</vt:lpstr>
      <vt:lpstr>9.4.3 Passing by Value – Definition</vt:lpstr>
      <vt:lpstr>9.4.3 Passing by Value – Diagram</vt:lpstr>
      <vt:lpstr>9.4.3 Passing by Value – Examples</vt:lpstr>
      <vt:lpstr>9.4.4 Passing by Reference – Definition</vt:lpstr>
      <vt:lpstr>9.4.4 Passing by Reference – Diagram</vt:lpstr>
      <vt:lpstr>9.4.4 Passing by Reference – Examples</vt:lpstr>
      <vt:lpstr>9.4.4 Passing by Reference – Tips</vt:lpstr>
      <vt:lpstr>9.5 Default Arguments – Definition</vt:lpstr>
      <vt:lpstr>9.5 Default Arguments – Examples</vt:lpstr>
      <vt:lpstr>9.6 Putting It All Together – Code</vt:lpstr>
      <vt:lpstr>9.7 Call Stack – Description</vt:lpstr>
      <vt:lpstr>9.7 Call Stack – Window</vt:lpstr>
      <vt:lpstr>9.7 Call Stack Window – Show Parameter Values</vt:lpstr>
      <vt:lpstr>9.8 More Predefined Functions</vt:lpstr>
      <vt:lpstr>9.8.1 Character Case – Syntax</vt:lpstr>
      <vt:lpstr>9.8.1 Character Case – Example</vt:lpstr>
      <vt:lpstr>9.8.2 The “is” Functions – Description</vt:lpstr>
      <vt:lpstr>9.8.2 The “is” Functions – Options</vt:lpstr>
      <vt:lpstr>9.8.2 The “is” Functions – Examples</vt:lpstr>
      <vt:lpstr>9.9 Structure Charts – Description</vt:lpstr>
      <vt:lpstr>9.9 Structure Charts – Example</vt:lpstr>
      <vt:lpstr>9.11 C The Differences – void</vt:lpstr>
      <vt:lpstr>9.11 C The Differences –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Breedlove</dc:creator>
  <cp:lastModifiedBy>Troy Scevers</cp:lastModifiedBy>
  <cp:revision>89</cp:revision>
  <dcterms:created xsi:type="dcterms:W3CDTF">2019-08-03T00:40:02Z</dcterms:created>
  <dcterms:modified xsi:type="dcterms:W3CDTF">2019-08-06T18:48:28Z</dcterms:modified>
</cp:coreProperties>
</file>