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1"/>
  </p:notesMasterIdLst>
  <p:sldIdLst>
    <p:sldId id="256" r:id="rId3"/>
    <p:sldId id="257" r:id="rId4"/>
    <p:sldId id="258" r:id="rId5"/>
    <p:sldId id="259" r:id="rId6"/>
    <p:sldId id="260" r:id="rId7"/>
    <p:sldId id="344" r:id="rId8"/>
    <p:sldId id="345" r:id="rId9"/>
    <p:sldId id="262" r:id="rId10"/>
    <p:sldId id="263" r:id="rId11"/>
    <p:sldId id="264" r:id="rId12"/>
    <p:sldId id="266" r:id="rId13"/>
    <p:sldId id="267" r:id="rId14"/>
    <p:sldId id="268" r:id="rId15"/>
    <p:sldId id="346" r:id="rId16"/>
    <p:sldId id="309" r:id="rId17"/>
    <p:sldId id="270" r:id="rId18"/>
    <p:sldId id="310" r:id="rId19"/>
    <p:sldId id="271" r:id="rId20"/>
    <p:sldId id="347" r:id="rId21"/>
    <p:sldId id="273" r:id="rId22"/>
    <p:sldId id="274" r:id="rId23"/>
    <p:sldId id="275" r:id="rId24"/>
    <p:sldId id="276" r:id="rId25"/>
    <p:sldId id="277" r:id="rId26"/>
    <p:sldId id="348" r:id="rId27"/>
    <p:sldId id="279" r:id="rId28"/>
    <p:sldId id="280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49" r:id="rId64"/>
    <p:sldId id="321" r:id="rId65"/>
    <p:sldId id="350" r:id="rId66"/>
    <p:sldId id="323" r:id="rId67"/>
    <p:sldId id="324" r:id="rId68"/>
    <p:sldId id="325" r:id="rId69"/>
    <p:sldId id="326" r:id="rId70"/>
    <p:sldId id="343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77"/>
    <a:srgbClr val="224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6047" autoAdjust="0"/>
  </p:normalViewPr>
  <p:slideViewPr>
    <p:cSldViewPr snapToGrid="0">
      <p:cViewPr varScale="1">
        <p:scale>
          <a:sx n="99" d="100"/>
          <a:sy n="99" d="100"/>
        </p:scale>
        <p:origin x="9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theme" Target="theme/theme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presProps" Target="presProps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7CD1F-7915-4CA9-AABE-95684554E452}" type="datetimeFigureOut">
              <a:rPr lang="en-US" smtClean="0"/>
              <a:t>08/06/19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C8FD2-4E3E-4A59-B42C-378C835B3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6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 for loop is generally used when you need to repeat statements a specific number of times.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C8FD2-4E3E-4A59-B42C-378C835B32B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088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When determining the amount of room you need to hold an array of cString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s,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you must add room for the null or terminating character in each respective row. Numeric arrays do not have this requirement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C8FD2-4E3E-4A59-B42C-378C835B32B3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97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Remember:</a:t>
            </a:r>
            <a:r>
              <a:rPr lang="en-US" b="0" baseline="0" dirty="0" smtClean="0"/>
              <a:t> For loops are used when a you know how many iterations are needed.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C8FD2-4E3E-4A59-B42C-378C835B32B3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41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When reading or printing arrays of cStrings, you are accessing one row of the two dimensional array. All other two-dimensional arrays must use two sets of brackets to access a specific element.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C8FD2-4E3E-4A59-B42C-378C835B32B3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536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All information belonging to a specific entity is called 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record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C8FD2-4E3E-4A59-B42C-378C835B32B3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3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Remember:</a:t>
            </a:r>
            <a:r>
              <a:rPr lang="en-US" dirty="0" smtClean="0"/>
              <a:t> whitespace is defined as a space, tab, or newline.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C8FD2-4E3E-4A59-B42C-378C835B32B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49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Note:</a:t>
            </a:r>
            <a:r>
              <a:rPr lang="en-US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Although not intuitive, .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sets a flag if it reads the maximum number of characters. If this happens, the .clear function call is required to reset any flags that may have been set by the .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function.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Using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allows us to read one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 a time. The .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getline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method allows us to read 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sentence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C8FD2-4E3E-4A59-B42C-378C835B32B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55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Note:</a:t>
            </a:r>
            <a:r>
              <a:rPr lang="en-US" dirty="0" smtClean="0"/>
              <a:t> The status of these functions is in a state of flux. Don’t be discouraged or disappointed about this. The functions discussed in this chapter are still widely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C8FD2-4E3E-4A59-B42C-378C835B32B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17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Warning:</a:t>
            </a:r>
            <a:r>
              <a:rPr lang="en-US" b="1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there is insufficient room in the destination, strncpy will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copy a null character.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C8FD2-4E3E-4A59-B42C-378C835B32B3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70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C8FD2-4E3E-4A59-B42C-378C835B32B3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81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Make sure the destination cString has the necessary room to hold all the characters from both cString parameters and the required terminating null.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C8FD2-4E3E-4A59-B42C-378C835B32B3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559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Definition: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Character by character comparison is often called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Lexical Analysis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C8FD2-4E3E-4A59-B42C-378C835B32B3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04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Note: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otice the impact of the comma used within string_3.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C8FD2-4E3E-4A59-B42C-378C835B32B3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73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330" y="365125"/>
            <a:ext cx="11969578" cy="5038897"/>
          </a:xfrm>
          <a:prstGeom prst="rect">
            <a:avLst/>
          </a:prstGeom>
        </p:spPr>
        <p:txBody>
          <a:bodyPr/>
          <a:lstStyle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600" b="1" kern="1200" baseline="0" dirty="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Chapter 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Title Here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9616498" y="5505061"/>
            <a:ext cx="2141838" cy="1200329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92D050"/>
                </a:solidFill>
              </a:rPr>
              <a:t>Todd Breedlove</a:t>
            </a:r>
          </a:p>
          <a:p>
            <a:r>
              <a:rPr lang="en-US" sz="2400" dirty="0" smtClean="0">
                <a:solidFill>
                  <a:srgbClr val="92D050"/>
                </a:solidFill>
              </a:rPr>
              <a:t>Troy</a:t>
            </a:r>
            <a:r>
              <a:rPr lang="en-US" sz="2400" baseline="0" dirty="0" smtClean="0">
                <a:solidFill>
                  <a:srgbClr val="92D050"/>
                </a:solidFill>
              </a:rPr>
              <a:t> Scevers</a:t>
            </a:r>
          </a:p>
          <a:p>
            <a:r>
              <a:rPr lang="en-US" sz="2400" baseline="0" dirty="0" smtClean="0">
                <a:solidFill>
                  <a:srgbClr val="92D050"/>
                </a:solidFill>
              </a:rPr>
              <a:t>Randal L. Albert</a:t>
            </a:r>
            <a:endParaRPr lang="en-US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519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0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975" y="1233745"/>
            <a:ext cx="5906278" cy="494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214186" y="1233744"/>
            <a:ext cx="5906278" cy="494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71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5" y="205274"/>
            <a:ext cx="12036489" cy="84908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5" y="1221047"/>
            <a:ext cx="59622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5" y="2078929"/>
            <a:ext cx="5962262" cy="41107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6158202" y="1221047"/>
            <a:ext cx="59622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4"/>
          </p:nvPr>
        </p:nvSpPr>
        <p:spPr>
          <a:xfrm>
            <a:off x="6158202" y="2078929"/>
            <a:ext cx="5962262" cy="41107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47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0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19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83975" y="1233745"/>
            <a:ext cx="5906278" cy="494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6214186" y="1233744"/>
            <a:ext cx="5906278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214186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91045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214186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5"/>
          </p:nvPr>
        </p:nvSpPr>
        <p:spPr>
          <a:xfrm>
            <a:off x="83975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93785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08/06/19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83975" y="3788229"/>
            <a:ext cx="12036489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851324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>
            <a:spLocks noChangeArrowheads="1"/>
          </p:cNvSpPr>
          <p:nvPr userDrawn="1"/>
        </p:nvSpPr>
        <p:spPr bwMode="auto">
          <a:xfrm>
            <a:off x="365125" y="5699125"/>
            <a:ext cx="2286000" cy="83185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A77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A77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A77"/>
              </a:buClr>
              <a:buSzPct val="110000"/>
              <a:buChar char="•"/>
              <a:defRPr sz="2400">
                <a:solidFill>
                  <a:srgbClr val="007A77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92D050"/>
                </a:solidFill>
                <a:latin typeface="Times New Roman" panose="02020603050405020304" pitchFamily="18" charset="0"/>
              </a:rPr>
              <a:t>C++: LEARN BY DOING</a:t>
            </a:r>
          </a:p>
        </p:txBody>
      </p:sp>
    </p:spTree>
    <p:extLst>
      <p:ext uri="{BB962C8B-B14F-4D97-AF65-F5344CB8AC3E}">
        <p14:creationId xmlns:p14="http://schemas.microsoft.com/office/powerpoint/2010/main" val="277447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alphaModFix amt="1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975" y="225161"/>
            <a:ext cx="12036489" cy="829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5" y="1191206"/>
            <a:ext cx="12036489" cy="4985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975" y="6356350"/>
            <a:ext cx="12518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65C50-87AF-427D-8B87-E93DE224520C}" type="datetimeFigureOut">
              <a:rPr lang="en-US" smtClean="0"/>
              <a:t>08/06/19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220" y="6356350"/>
            <a:ext cx="9134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7722" y="6356350"/>
            <a:ext cx="12627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02637"/>
            <a:ext cx="12192000" cy="0"/>
          </a:xfrm>
          <a:prstGeom prst="line">
            <a:avLst/>
          </a:prstGeom>
          <a:ln w="209550" cmpd="sng">
            <a:gradFill>
              <a:gsLst>
                <a:gs pos="0">
                  <a:srgbClr val="22481D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1122782"/>
            <a:ext cx="12192000" cy="0"/>
          </a:xfrm>
          <a:prstGeom prst="line">
            <a:avLst/>
          </a:prstGeom>
          <a:ln w="95250" cmpd="sng">
            <a:gradFill>
              <a:gsLst>
                <a:gs pos="0">
                  <a:srgbClr val="22481D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98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70" r:id="rId7"/>
    <p:sldLayoutId id="2147483671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latinLnBrk="0" hangingPunct="0">
        <a:lnSpc>
          <a:spcPct val="90000"/>
        </a:lnSpc>
        <a:spcBef>
          <a:spcPct val="0"/>
        </a:spcBef>
        <a:spcAft>
          <a:spcPct val="0"/>
        </a:spcAft>
        <a:buNone/>
        <a:defRPr lang="en-US" sz="4400" b="1" kern="1200" dirty="0">
          <a:solidFill>
            <a:srgbClr val="007A7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1pPr>
      <a:lvl2pPr marL="6858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>
          <a:solidFill>
            <a:srgbClr val="007A7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Arrays and cStrings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4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10.3 Using </a:t>
            </a:r>
            <a:r>
              <a:rPr lang="en-US" altLang="en-US" dirty="0" smtClean="0"/>
              <a:t>Arrays -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 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offset = 2</a:t>
            </a: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800" dirty="0">
              <a:solidFill>
                <a:schemeClr val="tx1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solidFill>
                <a:srgbClr val="008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</a:t>
            </a: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5 elements referenced 0 – 4</a:t>
            </a:r>
            <a:endParaRPr lang="en-US" sz="2800" dirty="0">
              <a:solidFill>
                <a:schemeClr val="tx1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test_scores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[5</a:t>
            </a: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];</a:t>
            </a:r>
            <a:endParaRPr lang="en-US" sz="2800" dirty="0">
              <a:solidFill>
                <a:schemeClr val="tx1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solidFill>
                <a:srgbClr val="008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</a:t>
            </a: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0 offset or first array element</a:t>
            </a: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test_scores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[0] = 94</a:t>
            </a: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solidFill>
                <a:srgbClr val="008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</a:t>
            </a: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 offset or second array element</a:t>
            </a: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test_scores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[1] = 89;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</a:t>
            </a:r>
            <a:endParaRPr lang="en-US" sz="28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solidFill>
                <a:srgbClr val="008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</a:t>
            </a: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 offset or third array element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test_scores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[offset] = 65;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32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10.3 Using Arrays – Going out of Bounds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50" y="1511116"/>
            <a:ext cx="10401300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25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10.3 Using Arrays – Going out of </a:t>
            </a:r>
            <a:r>
              <a:rPr lang="en-US" altLang="en-US" dirty="0" smtClean="0"/>
              <a:t>Bounds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 smtClean="0"/>
              <a:t>Incorrect </a:t>
            </a:r>
            <a:r>
              <a:rPr lang="en-US" altLang="en-US" dirty="0"/>
              <a:t>data can </a:t>
            </a:r>
            <a:r>
              <a:rPr lang="en-US" altLang="en-US" dirty="0" smtClean="0"/>
              <a:t>occur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Program could immediately terminate or crash with a runtime </a:t>
            </a:r>
            <a:r>
              <a:rPr lang="en-US" altLang="en-US" dirty="0" smtClean="0"/>
              <a:t>error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Program could crash upon </a:t>
            </a:r>
            <a:r>
              <a:rPr lang="en-US" altLang="en-US" dirty="0" smtClean="0"/>
              <a:t>exiting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dirty="0"/>
              <a:t>Malicious hackers will often exploit programs with these </a:t>
            </a:r>
            <a:r>
              <a:rPr lang="en-US" dirty="0" smtClean="0"/>
              <a:t>vulnerabilities </a:t>
            </a:r>
          </a:p>
          <a:p>
            <a:pPr lvl="1" eaLnBrk="1" hangingPunct="1"/>
            <a:r>
              <a:rPr lang="en-US" b="1" dirty="0" smtClean="0"/>
              <a:t>Buffer </a:t>
            </a:r>
            <a:r>
              <a:rPr lang="en-US" b="1" dirty="0"/>
              <a:t>overrun</a:t>
            </a:r>
            <a:r>
              <a:rPr lang="en-US" dirty="0"/>
              <a:t>, or </a:t>
            </a:r>
            <a:r>
              <a:rPr lang="en-US" b="1" dirty="0"/>
              <a:t>overflow</a:t>
            </a:r>
            <a:r>
              <a:rPr lang="en-US" dirty="0"/>
              <a:t>, security holes can allow hackers to write to special areas of memory to add malicious </a:t>
            </a:r>
            <a:r>
              <a:rPr lang="en-US" dirty="0" smtClean="0"/>
              <a:t>code</a:t>
            </a:r>
          </a:p>
          <a:p>
            <a:pPr lvl="1" eaLnBrk="1" hangingPunct="1"/>
            <a:endParaRPr lang="en-US" dirty="0"/>
          </a:p>
          <a:p>
            <a:pPr eaLnBrk="1" hangingPunct="1">
              <a:buClr>
                <a:srgbClr val="007A77"/>
              </a:buClr>
            </a:pPr>
            <a:r>
              <a:rPr lang="en-US" dirty="0" smtClean="0"/>
              <a:t>We </a:t>
            </a:r>
            <a:r>
              <a:rPr lang="en-US" dirty="0"/>
              <a:t>cannot stress strongly enough that it is critical to bounds check your </a:t>
            </a:r>
            <a:r>
              <a:rPr lang="en-US" dirty="0" smtClean="0"/>
              <a:t>arrays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172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10.4 </a:t>
            </a:r>
            <a:r>
              <a:rPr lang="en-US" altLang="en-US" dirty="0" smtClean="0"/>
              <a:t>Initialization –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Array initialization syntax</a:t>
            </a:r>
            <a:r>
              <a:rPr lang="en-US" dirty="0" smtClean="0"/>
              <a:t>:</a:t>
            </a:r>
            <a:endParaRPr lang="en-US" dirty="0"/>
          </a:p>
          <a:p>
            <a:pPr marL="971550" lvl="1" indent="-514350">
              <a:buClr>
                <a:srgbClr val="007A77"/>
              </a:buClr>
              <a:buFont typeface="+mj-lt"/>
              <a:buAutoNum type="arabicPeriod"/>
            </a:pPr>
            <a:r>
              <a:rPr lang="en-US" sz="26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data-type&gt; &lt;name&gt; [ &lt;number-elements&gt; ] = { val1, val2, … };</a:t>
            </a:r>
          </a:p>
          <a:p>
            <a:pPr marL="971550" lvl="1" indent="-514350">
              <a:buClr>
                <a:srgbClr val="007A77"/>
              </a:buClr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data-type&gt; &lt;name&gt; [ ] = { val1, val2, … };</a:t>
            </a:r>
          </a:p>
          <a:p>
            <a:pPr marL="971550" lvl="1" indent="-514350">
              <a:buClr>
                <a:srgbClr val="007A77"/>
              </a:buClr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data-type&gt; &lt;name&gt; [ &lt;number-elements&gt; ] { val1, val2, … };</a:t>
            </a:r>
          </a:p>
          <a:p>
            <a:pPr marL="971550" lvl="1" indent="-514350">
              <a:buClr>
                <a:srgbClr val="007A77"/>
              </a:buClr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data-type&gt; &lt;name&gt; [ ] { val1, val2, … </a:t>
            </a:r>
            <a:r>
              <a:rPr lang="en-US" sz="2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/>
              <a:t>First </a:t>
            </a:r>
            <a:r>
              <a:rPr lang="en-US" b="1" dirty="0" smtClean="0"/>
              <a:t>example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fewer values are provided than the number of elements, remaining elements will be allocated but hold unknown </a:t>
            </a:r>
            <a:r>
              <a:rPr lang="en-US" dirty="0" smtClean="0"/>
              <a:t>values</a:t>
            </a:r>
            <a:endParaRPr lang="en-US" dirty="0"/>
          </a:p>
          <a:p>
            <a:r>
              <a:rPr lang="en-US" b="1" dirty="0"/>
              <a:t>Second </a:t>
            </a:r>
            <a:r>
              <a:rPr lang="en-US" b="1" dirty="0" smtClean="0"/>
              <a:t>example</a:t>
            </a:r>
          </a:p>
          <a:p>
            <a:pPr lvl="1"/>
            <a:r>
              <a:rPr lang="en-US" dirty="0" smtClean="0"/>
              <a:t>Number </a:t>
            </a:r>
            <a:r>
              <a:rPr lang="en-US" dirty="0"/>
              <a:t>of values in the braces determines the size of the </a:t>
            </a:r>
            <a:r>
              <a:rPr lang="en-US" dirty="0" smtClean="0"/>
              <a:t>array, if </a:t>
            </a:r>
            <a:r>
              <a:rPr lang="en-US" dirty="0"/>
              <a:t>10 values, there will be 10 elements </a:t>
            </a:r>
            <a:r>
              <a:rPr lang="en-US" dirty="0" smtClean="0"/>
              <a:t>allocated</a:t>
            </a:r>
          </a:p>
          <a:p>
            <a:r>
              <a:rPr lang="en-US" b="1" dirty="0" smtClean="0"/>
              <a:t>Third and Fourth examples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the newer fully uniform type </a:t>
            </a:r>
            <a:r>
              <a:rPr lang="en-US" dirty="0" smtClean="0"/>
              <a:t>initialization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7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10.4 Initialization –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nums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[5] = { 0, 1, 2, 3, 4 };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float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reaction_times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[]{ 0.005F, 0.001F };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grades[5] = { </a:t>
            </a:r>
            <a:r>
              <a:rPr lang="en-US" sz="2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'A'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'B'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'C'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'D'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'F'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};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frequency_counts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[5]{ 1 </a:t>
            </a:r>
            <a:r>
              <a:rPr lang="en-US" sz="2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};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cs typeface="Courier New" panose="02070309020205020404" pitchFamily="49" charset="0"/>
            </a:endParaRP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frequency_counts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Uses a single value for initialization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First element initialized to 1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In </a:t>
            </a:r>
            <a:r>
              <a:rPr lang="en-US" dirty="0" smtClean="0">
                <a:cs typeface="Courier New" panose="02070309020205020404" pitchFamily="49" charset="0"/>
              </a:rPr>
              <a:t>most </a:t>
            </a:r>
            <a:r>
              <a:rPr lang="en-US" dirty="0">
                <a:cs typeface="Courier New" panose="02070309020205020404" pitchFamily="49" charset="0"/>
              </a:rPr>
              <a:t>environments remaining elements initialized to </a:t>
            </a:r>
            <a:r>
              <a:rPr lang="en-US" dirty="0" smtClean="0">
                <a:cs typeface="Courier New" panose="02070309020205020404" pitchFamily="49" charset="0"/>
              </a:rPr>
              <a:t>0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81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10.4 Initialization – </a:t>
            </a:r>
            <a:r>
              <a:rPr lang="en-US" altLang="en-US" dirty="0" smtClean="0"/>
              <a:t>Size Determination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5"/>
            <a:ext cx="12036489" cy="1157764"/>
          </a:xfrm>
        </p:spPr>
        <p:txBody>
          <a:bodyPr/>
          <a:lstStyle/>
          <a:p>
            <a:r>
              <a:rPr lang="en-US" dirty="0" smtClean="0"/>
              <a:t>You can determine the size of an array after it is declared as shown below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4"/>
          </p:nvPr>
        </p:nvSpPr>
        <p:spPr>
          <a:xfrm>
            <a:off x="83975" y="2570895"/>
            <a:ext cx="12036489" cy="3606070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test_scores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[] = { 85, 92, 83 };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No value specified for array size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num_elements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sizeof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test_scores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 / </a:t>
            </a: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sizeof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test_scores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[0] );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en-US" sz="200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num_elements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num_elements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r>
              <a:rPr lang="en-US" sz="2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sz="2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Output</a:t>
            </a:r>
            <a:r>
              <a:rPr lang="en-US" sz="2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sz="2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num_elements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3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77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10.5 Array </a:t>
            </a:r>
            <a:r>
              <a:rPr lang="en-US" altLang="en-US" dirty="0" smtClean="0"/>
              <a:t>Manipulation – Filling Entire Array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83975" y="1233745"/>
            <a:ext cx="12036489" cy="2248010"/>
          </a:xfrm>
        </p:spPr>
        <p:txBody>
          <a:bodyPr/>
          <a:lstStyle/>
          <a:p>
            <a:r>
              <a:rPr lang="en-US" dirty="0"/>
              <a:t>Read and write arrays one element at a time (with one exception)</a:t>
            </a:r>
          </a:p>
          <a:p>
            <a:r>
              <a:rPr lang="en-US" dirty="0"/>
              <a:t>Loops become crucial in performing array </a:t>
            </a:r>
            <a:r>
              <a:rPr lang="en-US" dirty="0" smtClean="0"/>
              <a:t>operations, especially </a:t>
            </a:r>
            <a:r>
              <a:rPr lang="en-US" dirty="0"/>
              <a:t>I/O</a:t>
            </a:r>
          </a:p>
          <a:p>
            <a:r>
              <a:rPr lang="en-US" dirty="0"/>
              <a:t>The loop </a:t>
            </a:r>
            <a:r>
              <a:rPr lang="en-US" dirty="0" smtClean="0"/>
              <a:t>below </a:t>
            </a:r>
            <a:r>
              <a:rPr lang="en-US" dirty="0"/>
              <a:t>requires user to enter 25 </a:t>
            </a:r>
            <a:r>
              <a:rPr lang="en-US" dirty="0" smtClean="0"/>
              <a:t>scores</a:t>
            </a:r>
          </a:p>
          <a:p>
            <a:r>
              <a:rPr lang="en-US" dirty="0" smtClean="0"/>
              <a:t>Notice the use of the </a:t>
            </a:r>
            <a:r>
              <a:rPr lang="en-US" b="1" dirty="0" smtClean="0"/>
              <a:t>constant to control the limits of the loop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4"/>
          </p:nvPr>
        </p:nvSpPr>
        <p:spPr>
          <a:xfrm>
            <a:off x="83975" y="3481755"/>
            <a:ext cx="12036489" cy="2695210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const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NUMBER_STUDENTS = 25;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test_scores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[NUMBER_STUDENTS]{ 0 };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0;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 NUMBER_STUDENTS;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++ )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"Enter Test Score #"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+ 1 &lt;&lt;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": "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&gt;&gt;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test_scores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67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10.5 Array </a:t>
            </a:r>
            <a:r>
              <a:rPr lang="en-US" altLang="en-US" dirty="0" smtClean="0"/>
              <a:t>Manipulation</a:t>
            </a:r>
            <a:r>
              <a:rPr lang="en-US" altLang="en-US" dirty="0"/>
              <a:t> – Filling </a:t>
            </a:r>
            <a:r>
              <a:rPr lang="en-US" altLang="en-US" dirty="0" smtClean="0"/>
              <a:t>Portion of </a:t>
            </a:r>
            <a:r>
              <a:rPr lang="en-US" altLang="en-US" dirty="0"/>
              <a:t>Array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83975" y="1233745"/>
            <a:ext cx="12036489" cy="117534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Terminates </a:t>
            </a:r>
            <a:r>
              <a:rPr lang="en-US" dirty="0"/>
              <a:t>when maximum number of values is entered or when user chooses to quit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num_values</a:t>
            </a:r>
            <a:r>
              <a:rPr lang="en-US" dirty="0"/>
              <a:t> </a:t>
            </a:r>
            <a:r>
              <a:rPr lang="en-US" dirty="0" smtClean="0"/>
              <a:t>will hold the number </a:t>
            </a:r>
            <a:r>
              <a:rPr lang="en-US" dirty="0"/>
              <a:t>of elements used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4"/>
          </p:nvPr>
        </p:nvSpPr>
        <p:spPr>
          <a:xfrm>
            <a:off x="83975" y="2409092"/>
            <a:ext cx="12036489" cy="3767873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values[MAX_VALUES] = { 0 };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num_values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0;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enter_another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'n</a:t>
            </a:r>
            <a:r>
              <a:rPr lang="en-US" sz="2000" dirty="0" smtClean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"Enter a value: 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&gt;&gt; values[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num_values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++];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"Enter another value (y/n)? 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&gt;&gt;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enter_another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while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toupper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enter_another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 ==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'Y'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&amp;&amp;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num_values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 MAX_VALUES 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altLang="en-US" sz="2000" noProof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sz="2000" noProof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noProof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000" noProof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noProof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noProof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noProof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= 0; i &lt; num_values; i++ )</a:t>
            </a:r>
          </a:p>
          <a:p>
            <a:pPr marL="0" indent="0" eaLnBrk="1" hangingPunct="1">
              <a:buNone/>
            </a:pPr>
            <a:r>
              <a:rPr lang="en-US" altLang="en-US" sz="2000" noProof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sum += values[i];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09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10.6 Passing Arrays to </a:t>
            </a:r>
            <a:r>
              <a:rPr lang="en-US" altLang="en-US" dirty="0" smtClean="0"/>
              <a:t>Functions – Passing by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007A77"/>
              </a:buClr>
            </a:pPr>
            <a:r>
              <a:rPr lang="en-US" dirty="0">
                <a:solidFill>
                  <a:srgbClr val="FF0000"/>
                </a:solidFill>
              </a:rPr>
              <a:t>Arrays are </a:t>
            </a:r>
            <a:r>
              <a:rPr lang="en-US" b="1" dirty="0">
                <a:solidFill>
                  <a:srgbClr val="FF0000"/>
                </a:solidFill>
              </a:rPr>
              <a:t>passed by </a:t>
            </a:r>
            <a:r>
              <a:rPr lang="en-US" b="1" dirty="0" smtClean="0">
                <a:solidFill>
                  <a:srgbClr val="FF0000"/>
                </a:solidFill>
              </a:rPr>
              <a:t>pointer</a:t>
            </a:r>
          </a:p>
          <a:p>
            <a:endParaRPr lang="en-US" dirty="0"/>
          </a:p>
          <a:p>
            <a:r>
              <a:rPr lang="en-US" b="1" dirty="0"/>
              <a:t>Passing by </a:t>
            </a:r>
            <a:r>
              <a:rPr lang="en-US" b="1" dirty="0" smtClean="0"/>
              <a:t>pointer</a:t>
            </a:r>
          </a:p>
          <a:p>
            <a:pPr lvl="1"/>
            <a:r>
              <a:rPr lang="en-US" dirty="0" smtClean="0"/>
              <a:t>Similar </a:t>
            </a:r>
            <a:r>
              <a:rPr lang="en-US" dirty="0"/>
              <a:t>to passing by reference (more in Chapter 12)</a:t>
            </a:r>
          </a:p>
          <a:p>
            <a:pPr lvl="1"/>
            <a:r>
              <a:rPr lang="en-US" dirty="0"/>
              <a:t>Changes made to the array inside function are permanent</a:t>
            </a:r>
          </a:p>
          <a:p>
            <a:endParaRPr lang="en-US" dirty="0" smtClean="0"/>
          </a:p>
          <a:p>
            <a:r>
              <a:rPr lang="en-US" dirty="0" smtClean="0"/>
              <a:t>Why passing </a:t>
            </a:r>
            <a:r>
              <a:rPr lang="en-US" dirty="0"/>
              <a:t>by </a:t>
            </a:r>
            <a:r>
              <a:rPr lang="en-US" dirty="0" smtClean="0"/>
              <a:t>pointer?</a:t>
            </a:r>
          </a:p>
          <a:p>
            <a:pPr lvl="1"/>
            <a:r>
              <a:rPr lang="en-US" dirty="0" smtClean="0"/>
              <a:t>Only </a:t>
            </a:r>
            <a:r>
              <a:rPr lang="en-US" dirty="0"/>
              <a:t>need pass the address (name) of the array </a:t>
            </a:r>
            <a:r>
              <a:rPr lang="en-US" dirty="0" smtClean="0"/>
              <a:t>(size of an address)</a:t>
            </a:r>
          </a:p>
          <a:p>
            <a:pPr lvl="1"/>
            <a:r>
              <a:rPr lang="en-US" dirty="0" smtClean="0"/>
              <a:t>Instead of </a:t>
            </a:r>
            <a:r>
              <a:rPr lang="en-US" dirty="0"/>
              <a:t>making a complete </a:t>
            </a:r>
            <a:r>
              <a:rPr lang="en-US" dirty="0" smtClean="0"/>
              <a:t>copy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Downside</a:t>
            </a:r>
            <a:endParaRPr lang="en-US" altLang="en-US" b="1" dirty="0"/>
          </a:p>
          <a:p>
            <a:pPr marL="1028700" lvl="2" eaLnBrk="1" hangingPunct="1"/>
            <a:r>
              <a:rPr lang="en-US" altLang="en-US" dirty="0"/>
              <a:t>Functions have the ability to change the </a:t>
            </a:r>
            <a:r>
              <a:rPr lang="en-US" altLang="en-US" dirty="0" smtClean="0"/>
              <a:t>array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97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10.6 Passing Arrays to Functions – Declarations and Calls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Function declarations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GetValues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3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values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[] );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float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CalculateMean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3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values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[], </a:t>
            </a:r>
            <a:r>
              <a:rPr lang="en-US" sz="3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num_values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FindMode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3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values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[], </a:t>
            </a:r>
            <a:r>
              <a:rPr lang="en-US" sz="3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num_values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Function calls passing arrays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num_values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en-US" sz="3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GetValues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values );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mean = </a:t>
            </a:r>
            <a:r>
              <a:rPr lang="en-US" sz="3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CalculateMean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values, </a:t>
            </a:r>
            <a:r>
              <a:rPr lang="en-US" sz="3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num_values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mode = </a:t>
            </a:r>
            <a:r>
              <a:rPr lang="en-US" sz="3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FindMode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values, </a:t>
            </a:r>
            <a:r>
              <a:rPr lang="en-US" sz="3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num_values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);</a:t>
            </a:r>
            <a:endParaRPr lang="en-US" sz="3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Although </a:t>
            </a:r>
            <a:r>
              <a:rPr lang="en-US" dirty="0"/>
              <a:t>legal to specify number of elements in the array within brackets of the function declaration, it usually isn’t </a:t>
            </a:r>
            <a:r>
              <a:rPr lang="en-US" dirty="0" smtClean="0"/>
              <a:t>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35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10.1 What Are Arrays</a:t>
            </a:r>
            <a:r>
              <a:rPr lang="en-US" altLang="en-US" dirty="0" smtClean="0"/>
              <a:t>? – 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Array</a:t>
            </a:r>
          </a:p>
          <a:p>
            <a:pPr lvl="1"/>
            <a:r>
              <a:rPr lang="en-US" b="1" dirty="0" smtClean="0"/>
              <a:t>Collection </a:t>
            </a:r>
            <a:r>
              <a:rPr lang="en-US" b="1" dirty="0"/>
              <a:t>of two or more contiguous memory cells </a:t>
            </a:r>
            <a:r>
              <a:rPr lang="en-US" b="1" dirty="0" smtClean="0"/>
              <a:t>of a </a:t>
            </a:r>
            <a:r>
              <a:rPr lang="en-US" b="1" dirty="0"/>
              <a:t>homogenous data type</a:t>
            </a:r>
          </a:p>
          <a:p>
            <a:pPr lvl="1"/>
            <a:r>
              <a:rPr lang="en-US" dirty="0"/>
              <a:t>Associates </a:t>
            </a:r>
            <a:r>
              <a:rPr lang="en-US" b="1" dirty="0"/>
              <a:t>multiple pieces of data</a:t>
            </a:r>
            <a:r>
              <a:rPr lang="en-US" dirty="0"/>
              <a:t> with one variable </a:t>
            </a:r>
            <a:r>
              <a:rPr lang="en-US" dirty="0" smtClean="0"/>
              <a:t>name</a:t>
            </a:r>
          </a:p>
          <a:p>
            <a:endParaRPr lang="en-US" dirty="0" smtClean="0"/>
          </a:p>
          <a:p>
            <a:r>
              <a:rPr lang="en-US" dirty="0" smtClean="0"/>
              <a:t>Three </a:t>
            </a:r>
            <a:r>
              <a:rPr lang="en-US" dirty="0"/>
              <a:t>key </a:t>
            </a:r>
            <a:r>
              <a:rPr lang="en-US" dirty="0" smtClean="0"/>
              <a:t>points</a:t>
            </a:r>
            <a:endParaRPr lang="en-US" dirty="0"/>
          </a:p>
          <a:p>
            <a:pPr lvl="1"/>
            <a:r>
              <a:rPr lang="en-US" dirty="0" smtClean="0"/>
              <a:t>Never </a:t>
            </a:r>
            <a:r>
              <a:rPr lang="en-US" dirty="0"/>
              <a:t>declare an </a:t>
            </a:r>
            <a:r>
              <a:rPr lang="en-US" dirty="0" smtClean="0"/>
              <a:t>array that </a:t>
            </a:r>
            <a:r>
              <a:rPr lang="en-US" dirty="0"/>
              <a:t>holds only a single piece of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element is physically </a:t>
            </a:r>
            <a:r>
              <a:rPr lang="en-US" dirty="0" smtClean="0"/>
              <a:t>adjacent to </a:t>
            </a:r>
            <a:r>
              <a:rPr lang="en-US" dirty="0"/>
              <a:t>each other in </a:t>
            </a:r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array can only contain a single type of </a:t>
            </a:r>
            <a:r>
              <a:rPr lang="en-US" dirty="0" smtClean="0"/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99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10.6 Passing Arrays to Functions – </a:t>
            </a:r>
            <a:r>
              <a:rPr lang="en-US" altLang="en-US" dirty="0" smtClean="0"/>
              <a:t>Passing One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if we only wanted to pass one element of the </a:t>
            </a:r>
            <a:r>
              <a:rPr lang="en-US" dirty="0" smtClean="0"/>
              <a:t>array?</a:t>
            </a:r>
          </a:p>
          <a:p>
            <a:pPr marL="0" indent="0">
              <a:buNone/>
            </a:pPr>
            <a:endParaRPr lang="en-US" dirty="0" smtClean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Function declarations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void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Fun1 ( </a:t>
            </a:r>
            <a:r>
              <a:rPr lang="en-US" sz="2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element_by_value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void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Fun2 ( </a:t>
            </a:r>
            <a:r>
              <a:rPr lang="en-US" sz="2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&amp;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element_by_reference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Function calls </a:t>
            </a:r>
            <a:r>
              <a:rPr lang="en-US" sz="28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passing one element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Fun1 ( values[0] );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Fun2 ( values[1] );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44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10.6 Passing Arrays to Functions – </a:t>
            </a:r>
            <a:r>
              <a:rPr lang="en-US" altLang="en-US" dirty="0" smtClean="0"/>
              <a:t>Complete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#include </a:t>
            </a:r>
            <a:r>
              <a:rPr lang="en-US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&lt;iostream&gt;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using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::cout;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using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cin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;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using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::endl;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MAX_VALUES{ 25 };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GetValues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( </a:t>
            </a:r>
            <a:r>
              <a:rPr lang="en-US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values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[] );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CalculateMean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( </a:t>
            </a:r>
            <a:r>
              <a:rPr lang="en-US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values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[], </a:t>
            </a:r>
            <a:r>
              <a:rPr lang="en-US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num_values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);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FindMode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( </a:t>
            </a:r>
            <a:r>
              <a:rPr lang="en-US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values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[], </a:t>
            </a:r>
            <a:r>
              <a:rPr lang="en-US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num_values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);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main ( )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{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   </a:t>
            </a:r>
            <a:r>
              <a:rPr lang="en-US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values[MAX_VALUES]{ 0 },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num_values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{ 0 }, mode{ 0 };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mean{ 0 };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num_values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GetValues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( values );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   mean =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CalculateMean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( values,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num_values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);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   mode =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FindMode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( values,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num_values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);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   cout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&lt;&lt;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"Mean = 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&lt;&lt;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mean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&lt;&lt;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endl;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   cout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&lt;&lt;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"Mode = 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&lt;&lt;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mode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&lt;&lt;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endl;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 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0;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}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52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10.6 Passing Arrays to Functions </a:t>
            </a:r>
            <a:r>
              <a:rPr lang="en-US" altLang="en-US" dirty="0" smtClean="0"/>
              <a:t>–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GetValues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GetValues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values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[] )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num_values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0;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enter_more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'n'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{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cout 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"Enter a value: 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values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num_values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++];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cout 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"Enter another value (y/n)? 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enter_more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}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while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toupper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enter_more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 ==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'Y'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&amp;&amp; </a:t>
            </a:r>
            <a:r>
              <a:rPr lang="en-US" sz="200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num_values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 MAX_VALUES );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num_values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65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10.6 Passing Arrays to Functions –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FindMode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values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[], </a:t>
            </a:r>
            <a:r>
              <a:rPr lang="en-US" sz="1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num_values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mode;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count,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oldcount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0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Searching through the array for the most commonly used number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0;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num_values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++ )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{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count = 1;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j =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+ 1; j &lt;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num_values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j++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{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values[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 ==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values[j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 )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  count++;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}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count &gt;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oldcount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{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mode =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values[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oldcount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count;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}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}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mode;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18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10.6 Passing Arrays to Functions –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CalculateMean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float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CalculateMean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values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[], </a:t>
            </a:r>
            <a:r>
              <a:rPr lang="en-US" sz="2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num_values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float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sum = 0;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0;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num_values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++ )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sum += 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values[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return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sum /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num_values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32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10.6 Passing Arrays to Functions – </a:t>
            </a:r>
            <a:r>
              <a:rPr lang="en-US" alt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en-US" sz="3600" dirty="0"/>
              <a:t> Array Parameters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500" dirty="0"/>
              <a:t>It is possible to pass arrays to functions so they cannot be changed</a:t>
            </a:r>
          </a:p>
          <a:p>
            <a:endParaRPr lang="en-US" dirty="0" smtClean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Function Call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DisplayValues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values,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num_values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Function Definition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void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DisplayValues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const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values[],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num_values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0;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num_values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++ 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values[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 &lt;&lt; </a:t>
            </a:r>
            <a:r>
              <a:rPr lang="en-US" sz="2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 '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Invalid because the array cannot be changed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// values[0] = 99;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27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10.7 Special Case: </a:t>
            </a:r>
            <a:r>
              <a:rPr lang="en-US" altLang="en-US" dirty="0" smtClean="0"/>
              <a:t>cStrings – Null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75" y="1191207"/>
            <a:ext cx="12036489" cy="3004276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cString</a:t>
            </a:r>
          </a:p>
          <a:p>
            <a:pPr lvl="1"/>
            <a:r>
              <a:rPr lang="en-US" dirty="0" smtClean="0"/>
              <a:t>C-style</a:t>
            </a:r>
            <a:r>
              <a:rPr lang="en-US" dirty="0"/>
              <a:t>, null terminated, character </a:t>
            </a:r>
            <a:r>
              <a:rPr lang="en-US" dirty="0" smtClean="0"/>
              <a:t>array</a:t>
            </a:r>
            <a:endParaRPr lang="en-US" dirty="0"/>
          </a:p>
          <a:p>
            <a:r>
              <a:rPr lang="en-US" b="1" dirty="0" smtClean="0"/>
              <a:t>Null character</a:t>
            </a:r>
          </a:p>
          <a:p>
            <a:pPr lvl="1"/>
            <a:r>
              <a:rPr lang="en-US" dirty="0" smtClean="0"/>
              <a:t>ASCII </a:t>
            </a:r>
            <a:r>
              <a:rPr lang="en-US" dirty="0"/>
              <a:t>value 0, represented as ‘\</a:t>
            </a:r>
            <a:r>
              <a:rPr lang="en-US" dirty="0" smtClean="0"/>
              <a:t>0’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declaring a cString, allocate one extra element to hold the null character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0394" y="4332331"/>
            <a:ext cx="634365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04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10.7.1 cString </a:t>
            </a:r>
            <a:r>
              <a:rPr lang="en-US" altLang="en-US" dirty="0" smtClean="0"/>
              <a:t>Initialization – Character by Character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975" y="1191206"/>
            <a:ext cx="12036489" cy="509305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is possible to initialize a cString character by character</a:t>
            </a:r>
          </a:p>
          <a:p>
            <a:pPr lvl="1"/>
            <a:r>
              <a:rPr lang="en-US" dirty="0" smtClean="0"/>
              <a:t>Not preferable method</a:t>
            </a:r>
          </a:p>
          <a:p>
            <a:pPr lvl="1"/>
            <a:r>
              <a:rPr lang="en-US" dirty="0" smtClean="0"/>
              <a:t>Must supply the null </a:t>
            </a:r>
            <a:r>
              <a:rPr lang="en-US" dirty="0" smtClean="0"/>
              <a:t>character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String literal can only be used to </a:t>
            </a:r>
            <a:r>
              <a:rPr lang="en-US" b="1" dirty="0">
                <a:solidFill>
                  <a:srgbClr val="FF0000"/>
                </a:solidFill>
              </a:rPr>
              <a:t>initialize</a:t>
            </a:r>
            <a:r>
              <a:rPr lang="en-US" dirty="0"/>
              <a:t> a cString</a:t>
            </a:r>
          </a:p>
          <a:p>
            <a:pPr>
              <a:buClr>
                <a:srgbClr val="007A77"/>
              </a:buClr>
            </a:pPr>
            <a:r>
              <a:rPr lang="en-US" b="1" dirty="0">
                <a:solidFill>
                  <a:srgbClr val="FF0000"/>
                </a:solidFill>
              </a:rPr>
              <a:t>Illegal to assign a string literal to a cString</a:t>
            </a:r>
          </a:p>
          <a:p>
            <a:pPr marL="457200" lvl="1" indent="0">
              <a:buNone/>
            </a:pP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last_name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800000"/>
                </a:solidFill>
                <a:latin typeface="Courier New" panose="02070309020205020404" pitchFamily="49" charset="0"/>
              </a:rPr>
              <a:t>"Murray"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/>
              <a:t> </a:t>
            </a:r>
            <a:r>
              <a:rPr lang="en-US" sz="2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ERROR!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0350" y="2669027"/>
            <a:ext cx="7043738" cy="213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57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10.7.2 I/O with </a:t>
            </a:r>
            <a:r>
              <a:rPr lang="en-US" altLang="en-US" dirty="0" smtClean="0"/>
              <a:t>cStrings –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 takes </a:t>
            </a:r>
            <a:r>
              <a:rPr lang="en-US" dirty="0" smtClean="0"/>
              <a:t>the address </a:t>
            </a:r>
            <a:r>
              <a:rPr lang="en-US" dirty="0"/>
              <a:t>given and prints to the output buffer character by character until </a:t>
            </a:r>
            <a:r>
              <a:rPr lang="en-US" dirty="0" smtClean="0"/>
              <a:t>a </a:t>
            </a:r>
            <a:r>
              <a:rPr lang="en-US" dirty="0" smtClean="0"/>
              <a:t>null character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'\0'</a:t>
            </a:r>
            <a:r>
              <a:rPr lang="en-US" dirty="0" smtClean="0"/>
              <a:t>) </a:t>
            </a:r>
            <a:r>
              <a:rPr lang="en-US" dirty="0"/>
              <a:t>is </a:t>
            </a:r>
            <a:r>
              <a:rPr lang="en-US" dirty="0" smtClean="0"/>
              <a:t>encountered</a:t>
            </a:r>
          </a:p>
          <a:p>
            <a:endParaRPr lang="en-US" dirty="0"/>
          </a:p>
          <a:p>
            <a:r>
              <a:rPr lang="en-US" dirty="0"/>
              <a:t>Critical that the null character always be present in any </a:t>
            </a:r>
            <a:r>
              <a:rPr lang="en-US" dirty="0" smtClean="0"/>
              <a:t>cString</a:t>
            </a:r>
          </a:p>
          <a:p>
            <a:endParaRPr lang="en-US" dirty="0"/>
          </a:p>
          <a:p>
            <a:r>
              <a:rPr lang="en-US" dirty="0"/>
              <a:t>If no null character,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 continues to print until the program is stopped, it </a:t>
            </a:r>
            <a:r>
              <a:rPr lang="en-US" dirty="0" smtClean="0"/>
              <a:t>crashes, </a:t>
            </a:r>
            <a:r>
              <a:rPr lang="en-US" dirty="0"/>
              <a:t>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/>
              <a:t> </a:t>
            </a:r>
            <a:r>
              <a:rPr lang="en-US" dirty="0"/>
              <a:t>happens to find a null </a:t>
            </a:r>
            <a:r>
              <a:rPr lang="en-US" dirty="0" smtClean="0"/>
              <a:t>character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04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10.7.2 I/O with cStrings </a:t>
            </a:r>
            <a:r>
              <a:rPr lang="en-US" altLang="en-US" dirty="0" smtClean="0"/>
              <a:t>–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3800" dirty="0"/>
              <a:t> reads from input buffer one character at a time, storing each in the cString </a:t>
            </a:r>
            <a:r>
              <a:rPr lang="en-US" sz="3800" dirty="0" smtClean="0"/>
              <a:t>variable</a:t>
            </a:r>
          </a:p>
          <a:p>
            <a:endParaRPr lang="en-US" sz="3800" dirty="0"/>
          </a:p>
          <a:p>
            <a:r>
              <a:rPr lang="en-US" sz="3800" dirty="0"/>
              <a:t>Continues until </a:t>
            </a:r>
            <a:r>
              <a:rPr lang="en-US" sz="3800" dirty="0" smtClean="0"/>
              <a:t>a whitespace </a:t>
            </a:r>
            <a:r>
              <a:rPr lang="en-US" sz="3800" dirty="0"/>
              <a:t>character is </a:t>
            </a:r>
            <a:r>
              <a:rPr lang="en-US" sz="3800" dirty="0" smtClean="0"/>
              <a:t>read</a:t>
            </a:r>
          </a:p>
          <a:p>
            <a:endParaRPr lang="en-US" sz="3800" dirty="0"/>
          </a:p>
          <a:p>
            <a:r>
              <a:rPr lang="en-US" sz="3800" dirty="0"/>
              <a:t>A null character is then inserted into the next character location, terminating the cString </a:t>
            </a:r>
            <a:endParaRPr lang="en-US" sz="3800" dirty="0" smtClean="0"/>
          </a:p>
          <a:p>
            <a:pPr eaLnBrk="1" hangingPunct="1"/>
            <a:endParaRPr lang="en-US" altLang="en-US" sz="3800" dirty="0" smtClean="0"/>
          </a:p>
          <a:p>
            <a:r>
              <a:rPr lang="en-US" sz="3800" dirty="0"/>
              <a:t>Problems with </a:t>
            </a:r>
            <a:r>
              <a:rPr lang="en-US" sz="3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endParaRPr lang="en-US" sz="3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3800" dirty="0"/>
              <a:t>Because whitespace is used to delimit input, impossible to read a space from the </a:t>
            </a:r>
            <a:r>
              <a:rPr lang="en-US" sz="3800" dirty="0" smtClean="0"/>
              <a:t>keyboard</a:t>
            </a:r>
          </a:p>
          <a:p>
            <a:pPr lvl="1"/>
            <a:r>
              <a:rPr lang="en-US" sz="3800" dirty="0" smtClean="0"/>
              <a:t>If </a:t>
            </a:r>
            <a:r>
              <a:rPr lang="en-US" sz="3800" dirty="0"/>
              <a:t>too many characters entered </a:t>
            </a:r>
            <a:r>
              <a:rPr lang="en-US" sz="3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3800" dirty="0"/>
              <a:t> reads all characters up to the first </a:t>
            </a:r>
            <a:r>
              <a:rPr lang="en-US" sz="3800" dirty="0" smtClean="0"/>
              <a:t>whitespace, even </a:t>
            </a:r>
            <a:r>
              <a:rPr lang="en-US" sz="3800" dirty="0"/>
              <a:t>if it means </a:t>
            </a:r>
            <a:r>
              <a:rPr lang="en-US" sz="3800" b="1" dirty="0"/>
              <a:t>going out of bounds of the array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87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10.1 What Are Arrays? </a:t>
            </a:r>
            <a:r>
              <a:rPr lang="en-US" altLang="en-US" dirty="0" smtClean="0"/>
              <a:t>– Important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Element</a:t>
            </a:r>
          </a:p>
          <a:p>
            <a:pPr lvl="1"/>
            <a:r>
              <a:rPr lang="en-US" dirty="0" smtClean="0"/>
              <a:t>Area </a:t>
            </a:r>
            <a:r>
              <a:rPr lang="en-US" dirty="0"/>
              <a:t>within </a:t>
            </a:r>
            <a:r>
              <a:rPr lang="en-US" dirty="0" smtClean="0"/>
              <a:t>a block </a:t>
            </a:r>
            <a:r>
              <a:rPr lang="en-US" dirty="0"/>
              <a:t>of memory where one piece of data will be stored</a:t>
            </a:r>
          </a:p>
          <a:p>
            <a:endParaRPr lang="en-US" dirty="0"/>
          </a:p>
          <a:p>
            <a:pPr>
              <a:buClr>
                <a:srgbClr val="007A77"/>
              </a:buClr>
            </a:pPr>
            <a:r>
              <a:rPr lang="en-US" b="1" dirty="0">
                <a:solidFill>
                  <a:srgbClr val="FF0000"/>
                </a:solidFill>
              </a:rPr>
              <a:t>Name of an array refers to its starting </a:t>
            </a:r>
            <a:r>
              <a:rPr lang="en-US" b="1" dirty="0" smtClean="0">
                <a:solidFill>
                  <a:srgbClr val="FF0000"/>
                </a:solidFill>
              </a:rPr>
              <a:t>address</a:t>
            </a:r>
          </a:p>
          <a:p>
            <a:pPr lvl="1"/>
            <a:r>
              <a:rPr lang="en-US" b="1" dirty="0"/>
              <a:t>Address of an array is a constant </a:t>
            </a:r>
            <a:r>
              <a:rPr lang="en-US" b="1" dirty="0" smtClean="0"/>
              <a:t>address</a:t>
            </a:r>
            <a:endParaRPr lang="en-US" b="1" dirty="0"/>
          </a:p>
          <a:p>
            <a:pPr lvl="1"/>
            <a:r>
              <a:rPr lang="en-US" b="1" dirty="0"/>
              <a:t>Can never be on left side of an assignment </a:t>
            </a:r>
            <a:r>
              <a:rPr lang="en-US" b="1" dirty="0" smtClean="0"/>
              <a:t>operator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85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600" dirty="0"/>
              <a:t>10.7.2 I/O with cStrings – </a:t>
            </a:r>
            <a:r>
              <a:rPr lang="en-US" altLang="en-US" sz="3600" dirty="0" smtClean="0"/>
              <a:t>.</a:t>
            </a:r>
            <a:r>
              <a:rPr lang="en-US" alt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altLang="en-US" sz="3600" dirty="0" smtClean="0">
                <a:cs typeface="Courier New" panose="02070309020205020404" pitchFamily="49" charset="0"/>
              </a:rPr>
              <a:t> </a:t>
            </a:r>
            <a:r>
              <a:rPr lang="en-US" alt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altLang="en-US" sz="3600" dirty="0" smtClean="0"/>
              <a:t>sing Default Argument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83975" y="1233745"/>
            <a:ext cx="12036489" cy="1971010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Allows </a:t>
            </a:r>
            <a:r>
              <a:rPr lang="en-US" dirty="0"/>
              <a:t>specifying maximum number of characters to be read</a:t>
            </a:r>
          </a:p>
          <a:p>
            <a:pPr lvl="1"/>
            <a:r>
              <a:rPr lang="en-US" dirty="0"/>
              <a:t>Stops reading when newline character is encountered, or the maximum length, minus 1, is reached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4"/>
          </p:nvPr>
        </p:nvSpPr>
        <p:spPr>
          <a:xfrm>
            <a:off x="83975" y="3204754"/>
            <a:ext cx="12036489" cy="2972211"/>
          </a:xfrm>
        </p:spPr>
        <p:txBody>
          <a:bodyPr>
            <a:normAutofit/>
          </a:bodyPr>
          <a:lstStyle/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008000"/>
                </a:solidFill>
                <a:latin typeface="Courier New" panose="02070309020205020404" pitchFamily="49" charset="0"/>
              </a:rPr>
              <a:t>// Room for up to 80 characters + null character</a:t>
            </a: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000" noProof="1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n-US" altLang="en-US" sz="2000" noProof="1">
                <a:solidFill>
                  <a:srgbClr val="8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noProof="1">
                <a:solidFill>
                  <a:srgbClr val="000000"/>
                </a:solidFill>
                <a:latin typeface="Courier New" panose="02070309020205020404" pitchFamily="49" charset="0"/>
              </a:rPr>
              <a:t>whole_name[81];</a:t>
            </a: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000" noProof="1">
                <a:solidFill>
                  <a:srgbClr val="000000"/>
                </a:solidFill>
                <a:latin typeface="Courier New" panose="02070309020205020404" pitchFamily="49" charset="0"/>
              </a:rPr>
              <a:t>cout &lt;&lt;</a:t>
            </a:r>
            <a:r>
              <a:rPr lang="en-US" altLang="en-US" sz="2000" noProof="1">
                <a:solidFill>
                  <a:srgbClr val="8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noProof="1">
                <a:solidFill>
                  <a:srgbClr val="800000"/>
                </a:solidFill>
                <a:latin typeface="Courier New" panose="02070309020205020404" pitchFamily="49" charset="0"/>
              </a:rPr>
              <a:t>"Please enter your whole name: "</a:t>
            </a:r>
            <a:r>
              <a:rPr lang="en-US" altLang="en-US" sz="2000" noProof="1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000" noProof="1">
                <a:solidFill>
                  <a:srgbClr val="000000"/>
                </a:solidFill>
                <a:latin typeface="Courier New" panose="02070309020205020404" pitchFamily="49" charset="0"/>
              </a:rPr>
              <a:t>cin.getline( whole_name, 81 );</a:t>
            </a:r>
            <a:r>
              <a:rPr lang="en-US" altLang="en-US" sz="2000" noProof="1">
                <a:solidFill>
                  <a:srgbClr val="8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noProof="1">
                <a:solidFill>
                  <a:srgbClr val="008000"/>
                </a:solidFill>
                <a:latin typeface="Courier New" panose="02070309020205020404" pitchFamily="49" charset="0"/>
              </a:rPr>
              <a:t>// getline with 2 </a:t>
            </a:r>
            <a:r>
              <a:rPr lang="en-US" altLang="en-US" sz="2000" noProof="1" smtClean="0">
                <a:solidFill>
                  <a:srgbClr val="008000"/>
                </a:solidFill>
                <a:latin typeface="Courier New" panose="02070309020205020404" pitchFamily="49" charset="0"/>
              </a:rPr>
              <a:t>parameters</a:t>
            </a: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000" noProof="1">
              <a:solidFill>
                <a:srgbClr val="808080"/>
              </a:solidFill>
              <a:latin typeface="Courier New" panose="02070309020205020404" pitchFamily="49" charset="0"/>
            </a:endParaRP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000" noProof="1">
                <a:solidFill>
                  <a:srgbClr val="000000"/>
                </a:solidFill>
                <a:latin typeface="Courier New" panose="02070309020205020404" pitchFamily="49" charset="0"/>
              </a:rPr>
              <a:t>cout &lt;&lt;</a:t>
            </a:r>
            <a:r>
              <a:rPr lang="en-US" altLang="en-US" sz="2000" noProof="1">
                <a:solidFill>
                  <a:srgbClr val="8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noProof="1">
                <a:solidFill>
                  <a:srgbClr val="800000"/>
                </a:solidFill>
                <a:latin typeface="Courier New" panose="02070309020205020404" pitchFamily="49" charset="0"/>
              </a:rPr>
              <a:t>"Here is the whole name: "</a:t>
            </a: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noProof="1">
                <a:solidFill>
                  <a:srgbClr val="000000"/>
                </a:solidFill>
                <a:latin typeface="Courier New" panose="02070309020205020404" pitchFamily="49" charset="0"/>
              </a:rPr>
              <a:t>&lt;&lt; whole_name&lt;&lt; endl;</a:t>
            </a: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008000"/>
                </a:solidFill>
                <a:latin typeface="Courier New" panose="02070309020205020404" pitchFamily="49" charset="0"/>
              </a:rPr>
              <a:t>// Output</a:t>
            </a: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Please enter your whole name: I. M. Sample</a:t>
            </a: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Here is the whole name: I. M. Sample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8812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10.7.2 I/O with cStrings – </a:t>
            </a:r>
            <a:r>
              <a:rPr lang="en-US" altLang="en-US" dirty="0" smtClean="0"/>
              <a:t>.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altLang="en-US" dirty="0" smtClean="0"/>
              <a:t> </a:t>
            </a:r>
            <a:r>
              <a:rPr lang="en-US" altLang="en-US" dirty="0" smtClean="0"/>
              <a:t>with </a:t>
            </a:r>
            <a:r>
              <a:rPr lang="en-US" altLang="en-US" dirty="0" err="1" smtClean="0"/>
              <a:t>Delimeter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Room for up to 80 characters + null character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whole_name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[81];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"Please enter your whole name: "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cin.getline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whole_name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81,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'-'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  </a:t>
            </a: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</a:t>
            </a:r>
            <a:r>
              <a:rPr lang="en-US" sz="2400" dirty="0" err="1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getline</a:t>
            </a: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with </a:t>
            </a:r>
            <a:r>
              <a:rPr lang="en-US" sz="2400" dirty="0" err="1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delimeter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"Here is the whole name: "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whole_name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Output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Please enter your whole name: Lori Murray-Smith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Here is the whole name: Lori Murray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9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10.7.2 I/O with cStrings – </a:t>
            </a:r>
            <a:r>
              <a:rPr lang="en-US" altLang="en-US" dirty="0" smtClean="0"/>
              <a:t>.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altLang="en-US" dirty="0" smtClean="0"/>
              <a:t> </a:t>
            </a:r>
            <a:r>
              <a:rPr lang="en-US" altLang="en-US" dirty="0" smtClean="0"/>
              <a:t>Potential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If a </a:t>
            </a:r>
            <a:r>
              <a:rPr lang="en-US" altLang="en-US" sz="2800" dirty="0" smtClean="0"/>
              <a:t>new line character is </a:t>
            </a:r>
            <a:r>
              <a:rPr lang="en-US" altLang="en-US" sz="2800" dirty="0"/>
              <a:t>already in the input </a:t>
            </a:r>
            <a:r>
              <a:rPr lang="en-US" altLang="en-US" sz="2800" dirty="0" smtClean="0"/>
              <a:t>buffer</a:t>
            </a:r>
            <a:r>
              <a:rPr lang="en-US" altLang="en-US" sz="2800" dirty="0" smtClean="0"/>
              <a:t>, </a:t>
            </a:r>
            <a:r>
              <a:rPr lang="en-US" altLang="en-US" sz="2800" b="1" dirty="0" smtClean="0">
                <a:latin typeface="Courier New" panose="02070309020205020404" pitchFamily="49" charset="0"/>
              </a:rPr>
              <a:t>.</a:t>
            </a:r>
            <a:r>
              <a:rPr lang="en-US" altLang="en-US" sz="2800" b="1" dirty="0">
                <a:latin typeface="Courier New" panose="02070309020205020404" pitchFamily="49" charset="0"/>
              </a:rPr>
              <a:t>getline</a:t>
            </a:r>
            <a:r>
              <a:rPr lang="en-US" altLang="en-US" sz="2800" b="1" dirty="0"/>
              <a:t> </a:t>
            </a:r>
            <a:r>
              <a:rPr lang="en-US" altLang="en-US" sz="2800" dirty="0"/>
              <a:t>reads the </a:t>
            </a:r>
            <a:r>
              <a:rPr lang="en-US" altLang="en-US" sz="2800" dirty="0" smtClean="0"/>
              <a:t>character </a:t>
            </a:r>
            <a:r>
              <a:rPr lang="en-US" altLang="en-US" sz="2800" dirty="0"/>
              <a:t>and continues without </a:t>
            </a:r>
            <a:r>
              <a:rPr lang="en-US" altLang="en-US" sz="2800" dirty="0" smtClean="0"/>
              <a:t>the user </a:t>
            </a:r>
            <a:r>
              <a:rPr lang="en-US" altLang="en-US" sz="2800" dirty="0"/>
              <a:t>being able to enter anything at the </a:t>
            </a:r>
            <a:r>
              <a:rPr lang="en-US" altLang="en-US" sz="2800" dirty="0" smtClean="0"/>
              <a:t>keyboard</a:t>
            </a:r>
          </a:p>
          <a:p>
            <a:endParaRPr lang="en-US" altLang="en-US" sz="2800" dirty="0" smtClean="0"/>
          </a:p>
          <a:p>
            <a:r>
              <a:rPr lang="en-US" sz="2800" dirty="0"/>
              <a:t>Where could that </a:t>
            </a:r>
            <a:r>
              <a:rPr lang="en-US" sz="2800" dirty="0" smtClean="0"/>
              <a:t>new line character </a:t>
            </a:r>
            <a:r>
              <a:rPr lang="en-US" sz="2800" dirty="0"/>
              <a:t>come </a:t>
            </a:r>
            <a:r>
              <a:rPr lang="en-US" sz="2800" dirty="0" smtClean="0"/>
              <a:t>from?</a:t>
            </a:r>
          </a:p>
          <a:p>
            <a:pPr lvl="1"/>
            <a:r>
              <a:rPr lang="en-US" sz="2800" dirty="0" smtClean="0"/>
              <a:t>Most </a:t>
            </a:r>
            <a:r>
              <a:rPr lang="en-US" sz="2800" dirty="0"/>
              <a:t>often from other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800" dirty="0"/>
              <a:t> </a:t>
            </a:r>
            <a:r>
              <a:rPr lang="en-US" sz="2800" dirty="0" smtClean="0"/>
              <a:t>statements</a:t>
            </a:r>
          </a:p>
          <a:p>
            <a:pPr lvl="1"/>
            <a:r>
              <a:rPr lang="en-US" sz="2800" dirty="0" smtClean="0"/>
              <a:t>Asked </a:t>
            </a:r>
            <a:r>
              <a:rPr lang="en-US" sz="2800" dirty="0"/>
              <a:t>for age, user entered 20 and pressed the enter key to signify they are </a:t>
            </a:r>
            <a:r>
              <a:rPr lang="en-US" sz="2800" dirty="0" smtClean="0"/>
              <a:t>done, all </a:t>
            </a:r>
            <a:r>
              <a:rPr lang="en-US" sz="2800" dirty="0"/>
              <a:t>three keys pressed go into the input </a:t>
            </a:r>
            <a:r>
              <a:rPr lang="en-US" sz="2800" dirty="0" smtClean="0"/>
              <a:t>buffer</a:t>
            </a:r>
          </a:p>
          <a:p>
            <a:pPr lvl="1"/>
            <a:r>
              <a:rPr lang="en-US" sz="2800" dirty="0" smtClean="0"/>
              <a:t>The </a:t>
            </a:r>
            <a:r>
              <a:rPr lang="en-US" sz="2800" dirty="0"/>
              <a:t>2 and the 0 are read from the input buffer and stored in the </a:t>
            </a:r>
            <a:r>
              <a:rPr lang="en-US" sz="2800" dirty="0" smtClean="0"/>
              <a:t>variable</a:t>
            </a:r>
          </a:p>
          <a:p>
            <a:pPr lvl="1"/>
            <a:r>
              <a:rPr lang="en-US" sz="2800" dirty="0" smtClean="0"/>
              <a:t>Because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800" dirty="0"/>
              <a:t> is whitespace delimited, the enter key is left in the input </a:t>
            </a:r>
            <a:r>
              <a:rPr lang="en-US" sz="2800" dirty="0" smtClean="0"/>
              <a:t>buffer</a:t>
            </a:r>
          </a:p>
        </p:txBody>
      </p:sp>
    </p:spTree>
    <p:extLst>
      <p:ext uri="{BB962C8B-B14F-4D97-AF65-F5344CB8AC3E}">
        <p14:creationId xmlns:p14="http://schemas.microsoft.com/office/powerpoint/2010/main" val="190770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10.7.2 I/O with cStrings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.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altLang="en-US" dirty="0" smtClean="0"/>
              <a:t> </a:t>
            </a:r>
            <a:r>
              <a:rPr lang="en-US" altLang="en-US" dirty="0" smtClean="0"/>
              <a:t>Second </a:t>
            </a:r>
            <a:r>
              <a:rPr lang="en-US" altLang="en-US" dirty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Second problem occurs if user typed too many characters at the keyboard the last time a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dirty="0"/>
              <a:t> function </a:t>
            </a:r>
            <a:r>
              <a:rPr lang="en-US" dirty="0" smtClean="0"/>
              <a:t>executed</a:t>
            </a:r>
          </a:p>
          <a:p>
            <a:endParaRPr lang="en-US" dirty="0"/>
          </a:p>
          <a:p>
            <a:r>
              <a:rPr lang="en-US" dirty="0"/>
              <a:t>Maximum number of characters specified are read and stored in the cString </a:t>
            </a:r>
            <a:r>
              <a:rPr lang="en-US" dirty="0" smtClean="0"/>
              <a:t>variable</a:t>
            </a:r>
          </a:p>
          <a:p>
            <a:endParaRPr lang="en-US" dirty="0"/>
          </a:p>
          <a:p>
            <a:r>
              <a:rPr lang="en-US" dirty="0"/>
              <a:t>Rest of the characters are left in the </a:t>
            </a:r>
            <a:r>
              <a:rPr lang="en-US" dirty="0" smtClean="0"/>
              <a:t>buffer</a:t>
            </a:r>
          </a:p>
          <a:p>
            <a:endParaRPr lang="en-US" dirty="0"/>
          </a:p>
          <a:p>
            <a:r>
              <a:rPr lang="en-US" dirty="0"/>
              <a:t>When next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dirty="0" smtClean="0"/>
              <a:t> </a:t>
            </a:r>
            <a:r>
              <a:rPr lang="en-US" dirty="0"/>
              <a:t>executes, user doesn’t get to enter anything because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dirty="0" smtClean="0"/>
              <a:t> </a:t>
            </a:r>
            <a:r>
              <a:rPr lang="en-US" dirty="0"/>
              <a:t>reads existing information from the input buffer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45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10.7.2 I/O with cStrings </a:t>
            </a:r>
            <a:r>
              <a:rPr lang="en-US" altLang="en-US" dirty="0" smtClean="0"/>
              <a:t>– Flushing Input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whole_name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[81];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2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"Please enter your whole name: "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400" dirty="0" smtClean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Flush garbage from buffer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cin.ignore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cin.rdbuf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)-&gt;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in_avail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 </a:t>
            </a:r>
            <a:r>
              <a:rPr 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cin.getline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whole_name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81 </a:t>
            </a:r>
            <a:r>
              <a:rPr 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Clear the error flags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cin.clear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);                             </a:t>
            </a:r>
            <a:endParaRPr lang="en-US" sz="2400" dirty="0" smtClean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Flush characters not read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cin.ignore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cin.rdbuf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)-&gt;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in_avail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 </a:t>
            </a:r>
            <a:r>
              <a:rPr 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2400" dirty="0">
                <a:solidFill>
                  <a:srgbClr val="8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"Here is the whole name: "</a:t>
            </a: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whole_name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02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10.7.3 cStrings and “address of”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800" b="1" dirty="0" smtClean="0"/>
              <a:t>Address </a:t>
            </a:r>
            <a:r>
              <a:rPr lang="en-US" sz="3800" b="1" dirty="0"/>
              <a:t>of </a:t>
            </a:r>
            <a:r>
              <a:rPr lang="en-US" sz="3800" b="1" dirty="0" smtClean="0"/>
              <a:t>operator (</a:t>
            </a:r>
            <a:r>
              <a:rPr lang="en-US" sz="3800" b="1" dirty="0" smtClean="0">
                <a:cs typeface="Courier New" panose="02070309020205020404" pitchFamily="49" charset="0"/>
              </a:rPr>
              <a:t>&amp;</a:t>
            </a:r>
            <a:r>
              <a:rPr lang="en-US" sz="3800" b="1" dirty="0" smtClean="0"/>
              <a:t>)</a:t>
            </a:r>
          </a:p>
          <a:p>
            <a:pPr lvl="1"/>
            <a:r>
              <a:rPr lang="en-US" sz="3800" dirty="0" smtClean="0"/>
              <a:t>Returns </a:t>
            </a:r>
            <a:r>
              <a:rPr lang="en-US" sz="3800" dirty="0"/>
              <a:t>address of its </a:t>
            </a:r>
            <a:r>
              <a:rPr lang="en-US" sz="3800" dirty="0" smtClean="0"/>
              <a:t>operand</a:t>
            </a:r>
          </a:p>
          <a:p>
            <a:pPr lvl="1"/>
            <a:endParaRPr lang="en-US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3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3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first_name</a:t>
            </a:r>
            <a:r>
              <a:rPr lang="en-US" sz="3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[7] = </a:t>
            </a:r>
            <a:r>
              <a:rPr lang="en-US" sz="33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"Alexis"</a:t>
            </a:r>
            <a:r>
              <a:rPr lang="en-US" sz="3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3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3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sz="3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33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3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3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3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0; </a:t>
            </a:r>
            <a:r>
              <a:rPr lang="en-US" sz="33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3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 7; </a:t>
            </a:r>
            <a:r>
              <a:rPr lang="en-US" sz="33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3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++ )</a:t>
            </a:r>
            <a:endParaRPr lang="en-US" sz="3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&amp;</a:t>
            </a:r>
            <a:r>
              <a:rPr lang="en-US" sz="33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first_name</a:t>
            </a:r>
            <a:r>
              <a:rPr lang="en-US" sz="3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</a:t>
            </a:r>
            <a:r>
              <a:rPr lang="en-US" sz="33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3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 &lt;&lt; endl;</a:t>
            </a:r>
            <a:endParaRPr lang="en-US" sz="3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Output</a:t>
            </a:r>
            <a:endParaRPr lang="en-US" sz="3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Alexis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lexis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exis</a:t>
            </a:r>
            <a:endParaRPr lang="en-US" sz="3300" dirty="0">
              <a:solidFill>
                <a:schemeClr val="tx1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xis</a:t>
            </a:r>
            <a:endParaRPr lang="en-US" sz="3300" dirty="0">
              <a:solidFill>
                <a:schemeClr val="tx1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</a:t>
            </a:r>
            <a:endParaRPr lang="en-US" sz="3300" dirty="0">
              <a:solidFill>
                <a:schemeClr val="tx1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89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10.8 cString </a:t>
            </a:r>
            <a:r>
              <a:rPr lang="en-US" altLang="en-US" dirty="0" smtClean="0"/>
              <a:t>Functions -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007A77"/>
              </a:buClr>
            </a:pPr>
            <a:r>
              <a:rPr lang="en-US" b="1" dirty="0">
                <a:solidFill>
                  <a:srgbClr val="FF0000"/>
                </a:solidFill>
              </a:rPr>
              <a:t>Illegal to assign a cString or string literal to another </a:t>
            </a:r>
            <a:r>
              <a:rPr lang="en-US" b="1" dirty="0" smtClean="0">
                <a:solidFill>
                  <a:srgbClr val="FF0000"/>
                </a:solidFill>
              </a:rPr>
              <a:t>cString</a:t>
            </a:r>
          </a:p>
          <a:p>
            <a:r>
              <a:rPr lang="en-US" dirty="0" smtClean="0"/>
              <a:t>Cannot compare the contents of two cStrings</a:t>
            </a:r>
          </a:p>
          <a:p>
            <a:pPr lvl="1"/>
            <a:r>
              <a:rPr lang="en-US" dirty="0" smtClean="0"/>
              <a:t>Even </a:t>
            </a:r>
            <a:r>
              <a:rPr lang="en-US" dirty="0"/>
              <a:t>though the two string values are the same, the relational operator compares two addresses, not the </a:t>
            </a:r>
            <a:r>
              <a:rPr lang="en-US" dirty="0" smtClean="0"/>
              <a:t>strings, which will </a:t>
            </a:r>
            <a:r>
              <a:rPr lang="en-US" dirty="0"/>
              <a:t>always be false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 smtClean="0">
              <a:solidFill>
                <a:srgbClr val="0000FF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30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str1[15] = </a:t>
            </a:r>
            <a:r>
              <a:rPr lang="en-US" sz="3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"Troy"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str2[15] = </a:t>
            </a:r>
            <a:r>
              <a:rPr lang="en-US" sz="3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"Troy"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str1 == str2 ) </a:t>
            </a:r>
            <a:r>
              <a:rPr lang="en-US" sz="3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DON’T DO THIS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3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"Your name is Troy."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else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3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"Your name is Mud."</a:t>
            </a:r>
            <a:r>
              <a:rPr lang="en-US" sz="3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Output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Your name is Mud.</a:t>
            </a:r>
            <a:endParaRPr lang="en-US" sz="3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02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10.8 cString Functions </a:t>
            </a:r>
            <a:r>
              <a:rPr lang="en-US" altLang="en-US" dirty="0" smtClean="0"/>
              <a:t>– Header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Predefined functions accessible through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cstring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No namespaces exist in the header file</a:t>
            </a:r>
          </a:p>
          <a:p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 smtClean="0"/>
              <a:t>functions expect </a:t>
            </a:r>
            <a:r>
              <a:rPr lang="en-US" dirty="0"/>
              <a:t>at least one cString parameter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9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10.8.1 cString </a:t>
            </a:r>
            <a:r>
              <a:rPr lang="en-US" sz="3600" dirty="0" smtClean="0"/>
              <a:t>Function Standards – Non Standard Functions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of the functions we will discuss in this section are not ANSI standard </a:t>
            </a:r>
            <a:r>
              <a:rPr lang="en-US" dirty="0" smtClean="0"/>
              <a:t>functions</a:t>
            </a:r>
          </a:p>
          <a:p>
            <a:endParaRPr lang="en-US" dirty="0" smtClean="0"/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strlwr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strupr</a:t>
            </a:r>
            <a:r>
              <a:rPr lang="en-US" dirty="0"/>
              <a:t>,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stricmp</a:t>
            </a:r>
            <a:r>
              <a:rPr lang="en-US" dirty="0"/>
              <a:t> </a:t>
            </a:r>
            <a:r>
              <a:rPr lang="en-US" dirty="0" smtClean="0"/>
              <a:t>functions </a:t>
            </a:r>
            <a:r>
              <a:rPr lang="en-US" dirty="0"/>
              <a:t>provided by Microsoft with </a:t>
            </a:r>
            <a:r>
              <a:rPr lang="en-US" dirty="0" smtClean="0"/>
              <a:t>Visual </a:t>
            </a:r>
            <a:r>
              <a:rPr lang="en-US" dirty="0"/>
              <a:t>Studio </a:t>
            </a:r>
            <a:r>
              <a:rPr lang="en-US" dirty="0" smtClean="0"/>
              <a:t>compiler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 are developing with a different IDE, you may or may not have these functions available to </a:t>
            </a:r>
            <a:r>
              <a:rPr lang="en-US" dirty="0" smtClean="0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06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10.8.1 cString Function Standards – </a:t>
            </a:r>
            <a:r>
              <a:rPr lang="en-US" sz="3600" dirty="0" smtClean="0"/>
              <a:t>Bounds Checked Functions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Microsoft </a:t>
            </a:r>
            <a:r>
              <a:rPr lang="en-US" dirty="0"/>
              <a:t>Visual Studio </a:t>
            </a:r>
            <a:r>
              <a:rPr lang="en-US" dirty="0" smtClean="0"/>
              <a:t>flags many </a:t>
            </a:r>
            <a:r>
              <a:rPr lang="en-US" dirty="0"/>
              <a:t>cString functions </a:t>
            </a:r>
            <a:r>
              <a:rPr lang="en-US" dirty="0" smtClean="0"/>
              <a:t>as </a:t>
            </a:r>
            <a:r>
              <a:rPr lang="en-US" dirty="0" smtClean="0"/>
              <a:t>deprecated</a:t>
            </a:r>
          </a:p>
          <a:p>
            <a:endParaRPr lang="en-US" dirty="0" smtClean="0"/>
          </a:p>
          <a:p>
            <a:r>
              <a:rPr lang="en-US" b="1" dirty="0" smtClean="0"/>
              <a:t>Deprecated </a:t>
            </a:r>
            <a:r>
              <a:rPr lang="en-US" b="1" dirty="0" smtClean="0"/>
              <a:t>function</a:t>
            </a:r>
          </a:p>
          <a:p>
            <a:pPr lvl="1"/>
            <a:r>
              <a:rPr lang="en-US" dirty="0" smtClean="0"/>
              <a:t>Has a newer function to </a:t>
            </a:r>
            <a:r>
              <a:rPr lang="en-US" dirty="0"/>
              <a:t>take its </a:t>
            </a:r>
            <a:r>
              <a:rPr lang="en-US" dirty="0" smtClean="0"/>
              <a:t>place</a:t>
            </a:r>
          </a:p>
          <a:p>
            <a:endParaRPr lang="en-US" dirty="0"/>
          </a:p>
          <a:p>
            <a:r>
              <a:rPr lang="en-US" dirty="0" smtClean="0"/>
              <a:t>Microsoft </a:t>
            </a:r>
            <a:r>
              <a:rPr lang="en-US" dirty="0"/>
              <a:t>would rather you use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strcpy_s</a:t>
            </a:r>
            <a:r>
              <a:rPr lang="en-US" dirty="0"/>
              <a:t> function that is considered “</a:t>
            </a:r>
            <a:r>
              <a:rPr lang="en-US" b="1" dirty="0"/>
              <a:t>safer</a:t>
            </a:r>
            <a:r>
              <a:rPr lang="en-US" dirty="0"/>
              <a:t>” than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dirty="0"/>
              <a:t> </a:t>
            </a:r>
            <a:r>
              <a:rPr lang="en-US" dirty="0" smtClean="0"/>
              <a:t>function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newer function has a different syntax that provides a more secure </a:t>
            </a:r>
            <a:r>
              <a:rPr lang="en-US" dirty="0" smtClean="0"/>
              <a:t>functionality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has been done to alleviate the problems with buffer overrun errors and </a:t>
            </a:r>
            <a:r>
              <a:rPr lang="en-US" dirty="0" smtClean="0"/>
              <a:t>attacks</a:t>
            </a:r>
          </a:p>
          <a:p>
            <a:pPr lvl="1"/>
            <a:endParaRPr lang="en-US" dirty="0"/>
          </a:p>
          <a:p>
            <a:r>
              <a:rPr lang="en-US" dirty="0"/>
              <a:t>The current ISO standard, C++ 17, lists the _s functions, also known as </a:t>
            </a:r>
            <a:r>
              <a:rPr lang="en-US" b="1" dirty="0"/>
              <a:t>bounds-checked</a:t>
            </a:r>
            <a:r>
              <a:rPr lang="en-US" i="1" dirty="0"/>
              <a:t> </a:t>
            </a:r>
            <a:r>
              <a:rPr lang="en-US" dirty="0"/>
              <a:t>functions, as an </a:t>
            </a:r>
            <a:r>
              <a:rPr lang="en-US" b="1" dirty="0">
                <a:solidFill>
                  <a:srgbClr val="FF0000"/>
                </a:solidFill>
              </a:rPr>
              <a:t>optional</a:t>
            </a:r>
            <a:r>
              <a:rPr lang="en-US" dirty="0"/>
              <a:t> implementation for </a:t>
            </a:r>
            <a:r>
              <a:rPr lang="en-US" dirty="0" smtClean="0"/>
              <a:t>compilers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35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10.1.1 Advantages </a:t>
            </a:r>
            <a:r>
              <a:rPr lang="en-US" altLang="en-US" dirty="0" smtClean="0"/>
              <a:t>and </a:t>
            </a:r>
            <a:r>
              <a:rPr lang="en-US" altLang="en-US" dirty="0"/>
              <a:t>Disadvantages of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Advantages</a:t>
            </a:r>
            <a:endParaRPr lang="en-US" b="1" dirty="0"/>
          </a:p>
          <a:p>
            <a:pPr lvl="1"/>
            <a:r>
              <a:rPr lang="en-US" dirty="0"/>
              <a:t>Quickly declare a number of related elements, all of the same </a:t>
            </a:r>
            <a:r>
              <a:rPr lang="en-US" dirty="0" smtClean="0"/>
              <a:t>type</a:t>
            </a:r>
            <a:endParaRPr lang="en-US" dirty="0"/>
          </a:p>
          <a:p>
            <a:pPr lvl="1"/>
            <a:r>
              <a:rPr lang="en-US" dirty="0"/>
              <a:t>Can use any data </a:t>
            </a:r>
            <a:r>
              <a:rPr lang="en-US" dirty="0" smtClean="0"/>
              <a:t>type</a:t>
            </a:r>
            <a:endParaRPr lang="en-US" dirty="0" smtClean="0"/>
          </a:p>
          <a:p>
            <a:pPr lvl="1"/>
            <a:r>
              <a:rPr lang="en-US" dirty="0" smtClean="0"/>
              <a:t>Useful </a:t>
            </a:r>
            <a:r>
              <a:rPr lang="en-US" dirty="0"/>
              <a:t>when sorting or searching </a:t>
            </a:r>
            <a:r>
              <a:rPr lang="en-US" dirty="0" smtClean="0"/>
              <a:t>information</a:t>
            </a:r>
            <a:endParaRPr lang="en-US" dirty="0"/>
          </a:p>
          <a:p>
            <a:pPr lvl="1"/>
            <a:r>
              <a:rPr lang="en-US" dirty="0"/>
              <a:t>Provide fast and easy method for accessing a potentially large amount of data</a:t>
            </a:r>
          </a:p>
          <a:p>
            <a:pPr eaLnBrk="1" hangingPunct="1"/>
            <a:endParaRPr lang="en-US" altLang="en-US" b="1" dirty="0" smtClean="0"/>
          </a:p>
          <a:p>
            <a:pPr eaLnBrk="1" hangingPunct="1"/>
            <a:r>
              <a:rPr lang="en-US" altLang="en-US" b="1" dirty="0" smtClean="0"/>
              <a:t>Disadvantages</a:t>
            </a:r>
            <a:endParaRPr lang="en-US" altLang="en-US" b="1" dirty="0"/>
          </a:p>
          <a:p>
            <a:pPr lvl="1" eaLnBrk="1" hangingPunct="1"/>
            <a:r>
              <a:rPr lang="en-US" altLang="en-US" dirty="0"/>
              <a:t>If declared to hold 100 elements, and end up </a:t>
            </a:r>
            <a:r>
              <a:rPr lang="en-US" altLang="en-US" dirty="0" smtClean="0"/>
              <a:t>needing </a:t>
            </a:r>
            <a:r>
              <a:rPr lang="en-US" altLang="en-US" dirty="0"/>
              <a:t>only </a:t>
            </a:r>
            <a:r>
              <a:rPr lang="en-US" altLang="en-US" dirty="0" smtClean="0"/>
              <a:t>10, computer </a:t>
            </a:r>
            <a:r>
              <a:rPr lang="en-US" altLang="en-US" dirty="0"/>
              <a:t>resources </a:t>
            </a:r>
            <a:r>
              <a:rPr lang="en-US" altLang="en-US" dirty="0" smtClean="0"/>
              <a:t>wasted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Going outside of the memory allocated can be a </a:t>
            </a:r>
            <a:r>
              <a:rPr lang="en-US" altLang="en-US" b="1" dirty="0"/>
              <a:t>difficult programming error to find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06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10.8.1 cString Function Standards – </a:t>
            </a:r>
            <a:r>
              <a:rPr lang="en-US" dirty="0" smtClean="0"/>
              <a:t>Visual Studio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Visual Studio will produce </a:t>
            </a:r>
            <a:r>
              <a:rPr lang="en-US" dirty="0"/>
              <a:t>a warning or </a:t>
            </a:r>
            <a:r>
              <a:rPr lang="en-US" dirty="0" smtClean="0"/>
              <a:t>error </a:t>
            </a:r>
            <a:r>
              <a:rPr lang="en-US" dirty="0" smtClean="0"/>
              <a:t>if deprecated </a:t>
            </a:r>
            <a:r>
              <a:rPr lang="en-US" dirty="0"/>
              <a:t>functions </a:t>
            </a:r>
            <a:r>
              <a:rPr lang="en-US" dirty="0" smtClean="0"/>
              <a:t>are </a:t>
            </a:r>
            <a:r>
              <a:rPr lang="en-US" dirty="0" smtClean="0"/>
              <a:t>used</a:t>
            </a:r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use the older functions without receiving a warning or error, include the following line </a:t>
            </a:r>
            <a:r>
              <a:rPr lang="en-US" dirty="0" smtClean="0"/>
              <a:t>at </a:t>
            </a:r>
            <a:r>
              <a:rPr lang="en-US" dirty="0"/>
              <a:t>the beginning of your source </a:t>
            </a:r>
            <a:r>
              <a:rPr lang="en-US" dirty="0" smtClean="0"/>
              <a:t>code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	</a:t>
            </a:r>
            <a:r>
              <a:rPr lang="en-US" sz="30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</a:t>
            </a:r>
            <a:r>
              <a:rPr lang="en-US" sz="3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define</a:t>
            </a:r>
            <a:r>
              <a:rPr lang="en-US" sz="3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>
                <a:solidFill>
                  <a:srgbClr val="6F008A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_CRT_SECURE_NO_WARNINGS</a:t>
            </a: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 smtClean="0"/>
              <a:t>Some </a:t>
            </a:r>
            <a:r>
              <a:rPr lang="en-US" dirty="0"/>
              <a:t>functions such as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strrev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stricmp</a:t>
            </a:r>
            <a:r>
              <a:rPr lang="en-US" dirty="0"/>
              <a:t> may have newer </a:t>
            </a:r>
            <a:r>
              <a:rPr lang="en-US" dirty="0" smtClean="0"/>
              <a:t>standards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be accessed by placing an underscore at the beginning of the </a:t>
            </a:r>
            <a:r>
              <a:rPr lang="en-US" dirty="0" smtClean="0"/>
              <a:t>function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strrev</a:t>
            </a:r>
            <a:r>
              <a:rPr lang="en-US" dirty="0" smtClean="0"/>
              <a:t> </a:t>
            </a:r>
            <a:r>
              <a:rPr lang="en-US" dirty="0"/>
              <a:t>would become 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strrev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55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10.8.2 </a:t>
            </a:r>
            <a:r>
              <a:rPr lang="en-US" dirty="0" smtClean="0"/>
              <a:t>Copying – Syntax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271261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Illegal to assign a cString or string literal to another </a:t>
            </a:r>
            <a:r>
              <a:rPr lang="en-US" dirty="0" smtClean="0"/>
              <a:t>cString</a:t>
            </a:r>
          </a:p>
          <a:p>
            <a:r>
              <a:rPr lang="en-US" dirty="0" smtClean="0"/>
              <a:t>All </a:t>
            </a:r>
            <a:r>
              <a:rPr lang="en-US" dirty="0"/>
              <a:t>copy up to, and including, null character from </a:t>
            </a:r>
            <a:r>
              <a:rPr lang="en-US" b="1" dirty="0"/>
              <a:t>source</a:t>
            </a:r>
            <a:r>
              <a:rPr lang="en-US" dirty="0"/>
              <a:t> to </a:t>
            </a:r>
            <a:r>
              <a:rPr lang="en-US" b="1" dirty="0"/>
              <a:t>destination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b="1" dirty="0" smtClean="0"/>
              <a:t>Destination</a:t>
            </a:r>
          </a:p>
          <a:p>
            <a:pPr lvl="1"/>
            <a:r>
              <a:rPr lang="en-US" dirty="0" smtClean="0"/>
              <a:t>Must </a:t>
            </a:r>
            <a:r>
              <a:rPr lang="en-US" dirty="0"/>
              <a:t>be a cString variable	</a:t>
            </a:r>
          </a:p>
          <a:p>
            <a:r>
              <a:rPr lang="en-US" b="1" dirty="0" smtClean="0"/>
              <a:t>Source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ither </a:t>
            </a:r>
            <a:r>
              <a:rPr lang="en-US" dirty="0"/>
              <a:t>a cString or a string literal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4"/>
          </p:nvPr>
        </p:nvSpPr>
        <p:spPr>
          <a:xfrm>
            <a:off x="83975" y="4081111"/>
            <a:ext cx="12036489" cy="2095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strcpy ( &lt;destination&gt;, &lt;source&gt; );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strncpy 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&lt;destination&gt;, &lt;source&gt;, &lt;number-chars&gt; );</a:t>
            </a:r>
          </a:p>
          <a:p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C++ 11 optional </a:t>
            </a:r>
            <a:r>
              <a:rPr lang="en-US" sz="20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functions. 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Not supported by all environments.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strcpy_s ( &lt;destination&gt;, &lt;destination size&gt;, &lt;source&gt; );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strncpy_s 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&lt;destination&gt;, &lt;destination size&gt;, &lt;source&gt;, </a:t>
            </a:r>
            <a:r>
              <a:rPr lang="en-US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number-chars&gt; </a:t>
            </a:r>
            <a:r>
              <a:rPr lang="en-US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40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10.8.2 Copying </a:t>
            </a:r>
            <a:r>
              <a:rPr lang="en-US" dirty="0" smtClean="0"/>
              <a:t>– </a:t>
            </a:r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holder_1[10] = { 0 }; 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initializing all elements to 0 (null)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holder_2[10] = { 0 }; 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initializing all elements to 0 (null)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part_1[10] =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"Hello 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part_2[10] =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"World"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 1 - </a:t>
            </a:r>
            <a:r>
              <a:rPr lang="en-US" sz="2000" dirty="0" err="1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strcpy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strcpy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holder_1, part_1 );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"holder_1 is: 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holder_1 &lt;&lt;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 and part_1 is: 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part_1 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endl;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 2 - </a:t>
            </a:r>
            <a:r>
              <a:rPr lang="en-US" sz="2000" dirty="0" err="1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strncpy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strncpy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holder_2, part_2, 3 );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"holder_2 is: 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holder_2 &lt;&lt;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 and part_2 is: 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part_2 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endl;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Output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holder_1 is: Hello  and part_1 is: Hello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holder_2 is: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Wor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and part_2 is: World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45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10.8.3 Appending – Syntax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Functions to </a:t>
            </a:r>
            <a:r>
              <a:rPr lang="en-US" altLang="en-US" b="1" dirty="0"/>
              <a:t>concatenate</a:t>
            </a:r>
            <a:r>
              <a:rPr lang="en-US" altLang="en-US" dirty="0"/>
              <a:t>, or </a:t>
            </a:r>
            <a:r>
              <a:rPr lang="en-US" altLang="en-US" b="1" dirty="0"/>
              <a:t>append</a:t>
            </a:r>
            <a:r>
              <a:rPr lang="en-US" altLang="en-US" dirty="0"/>
              <a:t>, source onto the end of the destination</a:t>
            </a:r>
          </a:p>
          <a:p>
            <a:r>
              <a:rPr lang="en-US" altLang="en-US" dirty="0"/>
              <a:t>Second function appends the number of characters specified from beginning of the source on to the end of the destination</a:t>
            </a:r>
          </a:p>
          <a:p>
            <a:r>
              <a:rPr lang="en-US" altLang="en-US" dirty="0"/>
              <a:t>Destination must have room to hold characters from both cString parameters and required terminating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4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strcat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&lt;destination&gt;, &lt;source&gt; );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strncat</a:t>
            </a:r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&lt;destination&gt;, &lt;source&gt;, &lt;number-chars&gt; );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C++ 11 optional functions. Not supported by all environments.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strcat_s</a:t>
            </a:r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&lt;destination&gt;, &lt;destination size&gt;, &lt;source&gt; );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strncat_s</a:t>
            </a:r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&lt;destination&gt;, &lt;destination size&gt;, &lt;source&gt;,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</a:t>
            </a:r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number-chars&gt; );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03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10.8.3 Appending –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last_name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[16];  </a:t>
            </a:r>
            <a:r>
              <a:rPr 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Room for 15 characters + null character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first_name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[16];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whole_name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[32];  </a:t>
            </a:r>
            <a:r>
              <a:rPr 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make sure you have enough </a:t>
            </a:r>
            <a:r>
              <a:rPr lang="en-US" sz="1800" dirty="0" err="1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ro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"Please enter the first name: 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&gt;&gt;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first_name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"Please enter the last name: 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&gt;&gt;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last_name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strcpy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whole_name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first_name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strcat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whole_name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 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  </a:t>
            </a:r>
            <a:r>
              <a:rPr 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adding a space after the first name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strcat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whole_name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last_name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"The whole name is: 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whole_name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Output</a:t>
            </a:r>
            <a:endParaRPr lang="en-US" sz="18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Please enter the first name: Willy</a:t>
            </a:r>
            <a:endParaRPr lang="en-US" sz="18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Please enter the last name: </a:t>
            </a:r>
            <a:r>
              <a:rPr lang="en-US" sz="180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Makit</a:t>
            </a:r>
            <a:endParaRPr lang="en-US" sz="18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The whole name is: Willy </a:t>
            </a:r>
            <a:r>
              <a:rPr lang="en-US" sz="180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Makit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65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10.8.4 </a:t>
            </a:r>
            <a:r>
              <a:rPr lang="en-US" dirty="0" smtClean="0"/>
              <a:t>Comparing – Syntax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functions compare the contents of two cStrings or string literals</a:t>
            </a:r>
          </a:p>
          <a:p>
            <a:r>
              <a:rPr lang="en-US" dirty="0" smtClean="0"/>
              <a:t>The “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” </a:t>
            </a:r>
            <a:r>
              <a:rPr lang="en-US" dirty="0"/>
              <a:t>in </a:t>
            </a:r>
            <a:r>
              <a:rPr lang="en-US" dirty="0" err="1"/>
              <a:t>stricmp</a:t>
            </a:r>
            <a:r>
              <a:rPr lang="en-US" dirty="0"/>
              <a:t>/</a:t>
            </a:r>
            <a:r>
              <a:rPr lang="en-US" dirty="0" err="1"/>
              <a:t>strnicmp</a:t>
            </a:r>
            <a:r>
              <a:rPr lang="en-US" dirty="0"/>
              <a:t> means ignore </a:t>
            </a:r>
            <a:r>
              <a:rPr lang="en-US" dirty="0" smtClean="0"/>
              <a:t>the case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da-DK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&lt;int-var&gt; = strcmp ( &lt;str1&gt;, &lt;str2&gt; );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&lt;int-var&gt; = strncmp ( &lt;str1&gt;, &lt;str2&gt;, &lt;number-characters&gt; );</a:t>
            </a:r>
          </a:p>
          <a:p>
            <a:pPr marL="0" indent="0">
              <a:buNone/>
            </a:pPr>
            <a:r>
              <a:rPr lang="da-DK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&lt;int-var&gt; = _stricmp ( &lt;str1&gt;, &lt;str2&gt; );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&lt;int-var&gt; = _strnicmp ( &lt;str1&gt;, &lt;str2&gt;, &lt;number-characters&gt; </a:t>
            </a:r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8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10.8.4 Comparing </a:t>
            </a:r>
            <a:r>
              <a:rPr lang="en-US" dirty="0" smtClean="0"/>
              <a:t>– 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of </a:t>
            </a:r>
            <a:r>
              <a:rPr lang="en-US" dirty="0" smtClean="0"/>
              <a:t>the compare </a:t>
            </a:r>
            <a:r>
              <a:rPr lang="en-US" dirty="0"/>
              <a:t>functions return one of three different </a:t>
            </a:r>
            <a:r>
              <a:rPr lang="en-US" dirty="0" smtClean="0"/>
              <a:t>values</a:t>
            </a:r>
          </a:p>
          <a:p>
            <a:endParaRPr lang="en-US" dirty="0" smtClean="0"/>
          </a:p>
          <a:p>
            <a:r>
              <a:rPr lang="en-US" altLang="en-US" dirty="0"/>
              <a:t>Each function compares character by character until a difference between two characters is </a:t>
            </a:r>
            <a:r>
              <a:rPr lang="en-US" altLang="en-US" dirty="0" smtClean="0"/>
              <a:t>encountered (</a:t>
            </a:r>
            <a:r>
              <a:rPr lang="en-US" altLang="en-US" b="1" dirty="0"/>
              <a:t>Lexical </a:t>
            </a:r>
            <a:r>
              <a:rPr lang="en-US" altLang="en-US" b="1" dirty="0" smtClean="0"/>
              <a:t>Analysis)</a:t>
            </a:r>
            <a:r>
              <a:rPr lang="en-US" altLang="en-US" dirty="0" smtClean="0"/>
              <a:t>, then </a:t>
            </a:r>
            <a:r>
              <a:rPr lang="en-US" altLang="en-US" dirty="0"/>
              <a:t>the ASCII values of the two characters are compared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383987"/>
              </p:ext>
            </p:extLst>
          </p:nvPr>
        </p:nvGraphicFramePr>
        <p:xfrm>
          <a:off x="2836405" y="4365579"/>
          <a:ext cx="6531627" cy="181138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84335">
                  <a:extLst>
                    <a:ext uri="{9D8B030D-6E8A-4147-A177-3AD203B41FA5}">
                      <a16:colId xmlns:a16="http://schemas.microsoft.com/office/drawing/2014/main" val="626164490"/>
                    </a:ext>
                  </a:extLst>
                </a:gridCol>
                <a:gridCol w="4147292">
                  <a:extLst>
                    <a:ext uri="{9D8B030D-6E8A-4147-A177-3AD203B41FA5}">
                      <a16:colId xmlns:a16="http://schemas.microsoft.com/office/drawing/2014/main" val="2007213148"/>
                    </a:ext>
                  </a:extLst>
                </a:gridCol>
              </a:tblGrid>
              <a:tr h="4528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Return Value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Relationship of </a:t>
                      </a: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str1</a:t>
                      </a: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to </a:t>
                      </a: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str2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838024"/>
                  </a:ext>
                </a:extLst>
              </a:tr>
              <a:tr h="4528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&lt; 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str1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less than </a:t>
                      </a: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str2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157266"/>
                  </a:ext>
                </a:extLst>
              </a:tr>
              <a:tr h="4528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str1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equals </a:t>
                      </a: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str2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38041"/>
                  </a:ext>
                </a:extLst>
              </a:tr>
              <a:tr h="4528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&gt; 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str1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greater than </a:t>
                      </a:r>
                      <a:r>
                        <a:rPr lang="en-US" sz="24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str2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746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55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10.8.4 Comparing –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result;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string_1[] =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"Jamie"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string_2[] =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"Jaime"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"\</a:t>
            </a:r>
            <a:r>
              <a:rPr lang="en-US" sz="180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nComparing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 \t"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string_1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"\</a:t>
            </a:r>
            <a:r>
              <a:rPr lang="en-US" sz="180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nwith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 \t\t"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string_2 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"\n\n"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result =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strcmp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string_1, string_2 );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result &gt; 0 )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"string_1 is greater than string_2 above\n"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else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result &lt; 0 )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"string_2 is greater than string_1 above\n"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else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"string_1 is identical to string_2 above\n"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Output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Comparing:      Jamie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with:           Jaime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string_1 is greater than string_2 above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22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10.8.4 Comparing –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strncmp</a:t>
            </a:r>
            <a:r>
              <a:rPr lang="en-US" dirty="0" smtClean="0"/>
              <a:t> </a:t>
            </a:r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result;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string_1[] =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"Jamie"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"\</a:t>
            </a:r>
            <a:r>
              <a:rPr lang="en-US" sz="200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nComparing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 \t"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string_1 &lt;&lt;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"\</a:t>
            </a:r>
            <a:r>
              <a:rPr lang="en-US" sz="200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nwith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 \t\</a:t>
            </a:r>
            <a:r>
              <a:rPr lang="en-US" sz="200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tJames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\n\n"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result =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strncmp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string_1,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"James"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3 );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result &gt; 0 )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"string_1 is greater than James above\n"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else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result &lt; 0 )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"James is greater than string_1 above\n"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else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"string_1 is identical to string literal James\n"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Output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Comparing:      Jamie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with:           James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string_1 is identical to string literal James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94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10.8.4 Comparing –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stricmp</a:t>
            </a:r>
            <a:r>
              <a:rPr lang="en-US" dirty="0" smtClean="0"/>
              <a:t> </a:t>
            </a:r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result;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upper_string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[] =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"MARIE"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lower_string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[] =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marie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"\</a:t>
            </a:r>
            <a:r>
              <a:rPr lang="en-US" sz="180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nComparing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 \t"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upper_string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"\</a:t>
            </a:r>
            <a:r>
              <a:rPr lang="en-US" sz="180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nwith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 \t\t"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            &lt;&lt;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lower_string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"\n\n"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result = _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stricmp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upper_string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lower_string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result &gt; 0 )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upper_string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is greater than </a:t>
            </a:r>
            <a:r>
              <a:rPr lang="en-US" sz="180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lower_string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above\n"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else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result &lt; 0 )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lower_string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is greater than </a:t>
            </a:r>
            <a:r>
              <a:rPr lang="en-US" sz="180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upper_string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above\n"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else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en-US" sz="180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upper_string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is identical to </a:t>
            </a:r>
            <a:r>
              <a:rPr lang="en-US" sz="1800" dirty="0" err="1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lower_string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above\n"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Output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Comparing:      MARIE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with:         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marie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upper_string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is identical to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lower_string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above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13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10.2 Declaring </a:t>
            </a:r>
            <a:r>
              <a:rPr lang="en-US" altLang="en-US" dirty="0" smtClean="0"/>
              <a:t>Arrays –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Syntax</a:t>
            </a:r>
            <a:endParaRPr lang="en-US" b="1" dirty="0"/>
          </a:p>
          <a:p>
            <a:pPr marL="457200" lvl="1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&lt;data-type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&lt;array-name&gt; [&lt;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-elements&gt;];</a:t>
            </a:r>
          </a:p>
          <a:p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/>
              <a:t>type and naming rules same as </a:t>
            </a:r>
            <a:r>
              <a:rPr lang="en-US" dirty="0" smtClean="0"/>
              <a:t>variables</a:t>
            </a:r>
          </a:p>
          <a:p>
            <a:endParaRPr lang="en-US" dirty="0"/>
          </a:p>
          <a:p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-elements</a:t>
            </a:r>
            <a:r>
              <a:rPr lang="en-US" dirty="0"/>
              <a:t> must be an integer constant or a literal specifying total number of </a:t>
            </a:r>
            <a:r>
              <a:rPr lang="en-US" dirty="0" smtClean="0"/>
              <a:t>elements</a:t>
            </a:r>
          </a:p>
          <a:p>
            <a:endParaRPr lang="en-US" dirty="0" smtClean="0"/>
          </a:p>
          <a:p>
            <a:r>
              <a:rPr lang="en-US" dirty="0" smtClean="0"/>
              <a:t>Cannot </a:t>
            </a:r>
            <a:r>
              <a:rPr lang="en-US" dirty="0"/>
              <a:t>use a variable to represent the number of elements in declaration</a:t>
            </a:r>
          </a:p>
        </p:txBody>
      </p:sp>
    </p:spTree>
    <p:extLst>
      <p:ext uri="{BB962C8B-B14F-4D97-AF65-F5344CB8AC3E}">
        <p14:creationId xmlns:p14="http://schemas.microsoft.com/office/powerpoint/2010/main" val="414158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10.8.5 Finding the L</a:t>
            </a:r>
            <a:r>
              <a:rPr lang="en-US" dirty="0" smtClean="0"/>
              <a:t>ength - Syntax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4695418"/>
          </a:xfrm>
        </p:spPr>
        <p:txBody>
          <a:bodyPr>
            <a:no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trlen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Returns </a:t>
            </a:r>
            <a:r>
              <a:rPr lang="en-US" dirty="0"/>
              <a:t>the number of characters preceding the null </a:t>
            </a:r>
            <a:r>
              <a:rPr lang="en-US" dirty="0" smtClean="0"/>
              <a:t>character</a:t>
            </a:r>
          </a:p>
          <a:p>
            <a:pPr lvl="1"/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</a:rPr>
              <a:t>size_t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 smtClean="0"/>
              <a:t>Equates </a:t>
            </a:r>
            <a:r>
              <a:rPr lang="en-US" dirty="0"/>
              <a:t>to an </a:t>
            </a:r>
            <a:r>
              <a:rPr lang="en-US" b="1" dirty="0">
                <a:latin typeface="Courier New" pitchFamily="49" charset="0"/>
              </a:rPr>
              <a:t>unsigned int</a:t>
            </a:r>
            <a:r>
              <a:rPr lang="en-US" dirty="0"/>
              <a:t> (can’t have a negative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&lt;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</a:rPr>
              <a:t>size_t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-variable&gt; =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</a:rPr>
              <a:t>strlen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 ( &lt;cString&gt;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</a:rPr>
              <a:t>);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72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10.8.5 Finding the Length </a:t>
            </a:r>
            <a:r>
              <a:rPr lang="en-US" dirty="0" smtClean="0"/>
              <a:t>–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 1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size_t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len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string_1[] = </a:t>
            </a:r>
            <a:r>
              <a:rPr lang="en-US" sz="2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"Hello World"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len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en-US" sz="2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strlen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string_1 );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2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"The string \""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string_1 &lt;&lt; </a:t>
            </a:r>
            <a:r>
              <a:rPr lang="en-US" sz="2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"\" is "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2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len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lang="en-US" sz="2600" dirty="0" smtClean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&lt;&lt; </a:t>
            </a:r>
            <a:r>
              <a:rPr lang="en-US" sz="2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 characters\n"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 2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2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"The length of the string literal Rock and Roll is "</a:t>
            </a:r>
            <a:r>
              <a:rPr lang="en-US" sz="2600" dirty="0" smtClean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600" dirty="0" smtClean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6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 </a:t>
            </a:r>
            <a:r>
              <a:rPr lang="en-US" sz="26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strlen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"Rock and Roll"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 &lt;&lt; </a:t>
            </a:r>
            <a:r>
              <a:rPr lang="en-US" sz="26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 characters\n"</a:t>
            </a:r>
            <a:r>
              <a:rPr lang="en-US" sz="26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//Output</a:t>
            </a:r>
            <a:endParaRPr lang="en-US" sz="2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The string "Hello World" is 11 characters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The length of the string literal Rock and Roll is 13 characters</a:t>
            </a:r>
            <a:endParaRPr lang="en-US" sz="2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85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10.8.6 Changing the </a:t>
            </a:r>
            <a:r>
              <a:rPr lang="en-US" dirty="0" smtClean="0"/>
              <a:t>Case –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These functions change the case of </a:t>
            </a:r>
            <a:r>
              <a:rPr lang="en-US" dirty="0"/>
              <a:t>an </a:t>
            </a:r>
            <a:r>
              <a:rPr lang="en-US" b="1" dirty="0"/>
              <a:t>entire</a:t>
            </a:r>
            <a:r>
              <a:rPr lang="en-US" dirty="0"/>
              <a:t> </a:t>
            </a:r>
            <a:r>
              <a:rPr lang="en-US" dirty="0" smtClean="0"/>
              <a:t>cString</a:t>
            </a:r>
          </a:p>
          <a:p>
            <a:endParaRPr lang="en-US" dirty="0" smtClean="0"/>
          </a:p>
          <a:p>
            <a:r>
              <a:rPr lang="en-US" dirty="0" smtClean="0"/>
              <a:t>Permanently </a:t>
            </a:r>
            <a:r>
              <a:rPr lang="en-US" dirty="0"/>
              <a:t>change the </a:t>
            </a:r>
            <a:r>
              <a:rPr lang="en-US" dirty="0" smtClean="0"/>
              <a:t>parameter</a:t>
            </a:r>
          </a:p>
          <a:p>
            <a:endParaRPr lang="en-US" dirty="0" smtClean="0"/>
          </a:p>
          <a:p>
            <a:r>
              <a:rPr lang="en-US" dirty="0" smtClean="0"/>
              <a:t>Not </a:t>
            </a:r>
            <a:r>
              <a:rPr lang="en-US" dirty="0" smtClean="0"/>
              <a:t>a part of any standard</a:t>
            </a:r>
          </a:p>
          <a:p>
            <a:endParaRPr lang="en-US" dirty="0" smtClean="0"/>
          </a:p>
          <a:p>
            <a:r>
              <a:rPr lang="en-US" dirty="0" smtClean="0"/>
              <a:t>Available </a:t>
            </a:r>
            <a:r>
              <a:rPr lang="en-US" dirty="0" smtClean="0"/>
              <a:t>in Visual Studio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strupr ( &lt;cString&gt; );</a:t>
            </a:r>
          </a:p>
          <a:p>
            <a:pPr marL="457200" lvl="1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strlwr ( &lt;cString&gt; 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24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10.8.6 Changing the </a:t>
            </a:r>
            <a:r>
              <a:rPr lang="en-US" dirty="0" smtClean="0"/>
              <a:t>Case – Example</a:t>
            </a:r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83975" y="1175707"/>
            <a:ext cx="10033516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first_name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[] =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maRie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last_name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[] =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MUrrAY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"Original value in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first_name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 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first_name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_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strupr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first_name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"Converted value in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first_name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 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first_name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"\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nOriginal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value in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last_name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 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last_name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_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strlwr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last_name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"Converted value in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A31515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last_name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A31515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 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last_name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//Output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Original value in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first_name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maRie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Converted value in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first_name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 MARIE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Original value in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last_name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MUrrAY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Converted value in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last_name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murray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078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10.8.7 </a:t>
            </a:r>
            <a:r>
              <a:rPr lang="en-US" dirty="0" smtClean="0"/>
              <a:t>Reversing –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strrev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Non-standard function that </a:t>
            </a:r>
            <a:r>
              <a:rPr lang="en-US" dirty="0"/>
              <a:t>reverses the </a:t>
            </a:r>
            <a:r>
              <a:rPr lang="en-US" dirty="0" smtClean="0"/>
              <a:t>cString</a:t>
            </a: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strrev</a:t>
            </a:r>
            <a:r>
              <a:rPr lang="en-US" dirty="0"/>
              <a:t> permanently changes the actual </a:t>
            </a:r>
            <a:r>
              <a:rPr lang="en-US" dirty="0" smtClean="0"/>
              <a:t>parameter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Must </a:t>
            </a:r>
            <a:r>
              <a:rPr lang="en-US" dirty="0"/>
              <a:t>be a cString and not a string literal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 </a:t>
            </a:r>
            <a:endParaRPr lang="en-US" dirty="0" smtClean="0"/>
          </a:p>
          <a:p>
            <a:pPr marL="457200" lvl="1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strrev ( &lt;cString&gt; 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22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10.8.7 Reversing –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bool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Palindrome ( </a:t>
            </a: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const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str1[] 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temp[25];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bool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palindrome =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false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strcpy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temp, str1 );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_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strrev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temp );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if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_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stricmp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str1, temp ) == 0 )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palindrome = </a:t>
            </a: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true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return</a:t>
            </a:r>
            <a:r>
              <a:rPr lang="en-US" sz="2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palindrome;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04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10.8.8 Converting cStrings to </a:t>
            </a:r>
            <a:r>
              <a:rPr lang="en-US" dirty="0" smtClean="0"/>
              <a:t>Numbers –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functions convert the parameter until they reach a character that is not valid for the return </a:t>
            </a:r>
            <a:r>
              <a:rPr lang="en-US" dirty="0" smtClean="0"/>
              <a:t>type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&lt;double-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=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atof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 &lt;cString&gt; );</a:t>
            </a:r>
          </a:p>
          <a:p>
            <a:pPr marL="457200" lvl="1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long-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=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atol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 &lt;cString&gt; );</a:t>
            </a:r>
          </a:p>
          <a:p>
            <a:pPr marL="457200" lvl="1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long-long-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= atoll ( &lt;cString&gt; );</a:t>
            </a:r>
          </a:p>
          <a:p>
            <a:pPr marL="457200" lvl="1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int-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=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atoi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 &lt;cString&gt; </a:t>
            </a: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24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10.8.8 Converting cStrings to Numbers –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string_1[] =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"12345"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string_2[] =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"1234.567"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string_3[] =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"123,456"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double_value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double_value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atof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string_1 );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"Original cString value: 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string_1 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 after conversion: 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lang="en-US" sz="1800" dirty="0" smtClean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double_value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double_value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en-US" sz="180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atof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string_2 );</a:t>
            </a:r>
            <a:endParaRPr lang="en-US" sz="1800" dirty="0" smtClean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"Original cString value: 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string_2 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 after conversion: "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&lt;&lt; fixed &lt;&lt;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setprecision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( 3 ) &lt;&lt;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double_value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double_value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atof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string_3 );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"Original cString value: 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string_3 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 after conversion: 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lang="en-US" sz="1800" dirty="0" smtClean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&lt;&lt;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double_value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62502" y="5236592"/>
            <a:ext cx="74114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//Output</a:t>
            </a:r>
            <a:endParaRPr lang="en-US" sz="16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Original cString value: 12345 after conversion: 12345</a:t>
            </a:r>
          </a:p>
          <a:p>
            <a:r>
              <a:rPr 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Original cString value: 1234.567 after conversion: 1234.567</a:t>
            </a:r>
          </a:p>
          <a:p>
            <a:r>
              <a:rPr lang="en-US" sz="16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Ori</a:t>
            </a:r>
            <a:r>
              <a:rPr lang="en-US" sz="1600" dirty="0">
                <a:latin typeface="Courier New" panose="02070309020205020404" pitchFamily="49" charset="0"/>
                <a:ea typeface="Times New Roman" panose="02020603050405020304" pitchFamily="18" charset="0"/>
              </a:rPr>
              <a:t>ginal cString value: 123,456 after conversion: 123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8879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10.8.9 Converting </a:t>
            </a:r>
            <a:r>
              <a:rPr lang="en-US" dirty="0" smtClean="0"/>
              <a:t>Numbers </a:t>
            </a:r>
            <a:r>
              <a:rPr lang="en-US" dirty="0"/>
              <a:t>to </a:t>
            </a:r>
            <a:r>
              <a:rPr lang="en-US" dirty="0" smtClean="0"/>
              <a:t>cStrings –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radix&gt;</a:t>
            </a:r>
            <a:r>
              <a:rPr lang="en-US" dirty="0"/>
              <a:t> </a:t>
            </a:r>
            <a:r>
              <a:rPr lang="en-US" dirty="0" smtClean="0"/>
              <a:t>indicates </a:t>
            </a:r>
            <a:r>
              <a:rPr lang="en-US" dirty="0"/>
              <a:t>to which base the number should be </a:t>
            </a:r>
            <a:r>
              <a:rPr lang="en-US" dirty="0" smtClean="0"/>
              <a:t>converted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value 16 for the radix converts the number to a hexadecimal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radix can be any value from 2 – </a:t>
            </a:r>
            <a:r>
              <a:rPr lang="en-US" dirty="0" smtClean="0"/>
              <a:t>36</a:t>
            </a:r>
          </a:p>
          <a:p>
            <a:endParaRPr lang="en-US" dirty="0" smtClean="0"/>
          </a:p>
          <a:p>
            <a:r>
              <a:rPr lang="en-US" dirty="0" smtClean="0"/>
              <a:t>Hexadecimal </a:t>
            </a:r>
            <a:r>
              <a:rPr lang="en-US" dirty="0"/>
              <a:t>values use the characters 0 – 9 and A – F to implement a base 16 number.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Base </a:t>
            </a:r>
            <a:r>
              <a:rPr lang="en-US" dirty="0"/>
              <a:t>36 extends this concept to include 0 – 9 and A – Z to represent </a:t>
            </a:r>
            <a:r>
              <a:rPr lang="en-US" dirty="0" smtClean="0"/>
              <a:t>numbers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ltoa ( &lt;long-var&gt;, &lt;cString&gt;, &lt;radix&gt; );</a:t>
            </a:r>
          </a:p>
          <a:p>
            <a:pPr marL="457200" lvl="1" indent="0"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itoa</a:t>
            </a: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&lt;int-var&gt;, &lt;cString&gt;, &lt;radix&gt; );</a:t>
            </a:r>
          </a:p>
        </p:txBody>
      </p:sp>
    </p:spTree>
    <p:extLst>
      <p:ext uri="{BB962C8B-B14F-4D97-AF65-F5344CB8AC3E}">
        <p14:creationId xmlns:p14="http://schemas.microsoft.com/office/powerpoint/2010/main" val="126489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10.8.9 Converting Numbers to cStrings –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converted_value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[25];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var_i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"Please enter an integer: 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&gt;&gt;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var_i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itoa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var_i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converted_value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10 );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"Decimal value: 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converted_value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itoa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var_i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converted_value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16 );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"Hexadecimal value: 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converted_value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itoa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var_i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converted_value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2 );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cout &lt;&lt; </a:t>
            </a:r>
            <a:r>
              <a:rPr lang="en-US" sz="1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"Binary value: "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converted_value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endl;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//Output</a:t>
            </a:r>
            <a:endParaRPr lang="en-US" sz="1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Please enter an integer: 1205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Decimal value: 1205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Hexadecimal value: 4b5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Binary value: 10010110101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45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10.2 Declaring Arrays – Examples 1 and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 1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3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first_name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[20];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 2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const</a:t>
            </a:r>
            <a:r>
              <a:rPr lang="en-US" sz="3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3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LEN = 20;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3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last_name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[LEN];</a:t>
            </a:r>
          </a:p>
          <a:p>
            <a:endParaRPr lang="en-US" dirty="0"/>
          </a:p>
          <a:p>
            <a:r>
              <a:rPr lang="en-US" b="1" dirty="0"/>
              <a:t>Example 1</a:t>
            </a:r>
          </a:p>
          <a:p>
            <a:pPr lvl="1"/>
            <a:r>
              <a:rPr lang="en-US" dirty="0"/>
              <a:t>Character array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first_name</a:t>
            </a:r>
            <a:r>
              <a:rPr lang="en-US" dirty="0"/>
              <a:t> with 20 elements</a:t>
            </a:r>
          </a:p>
          <a:p>
            <a:endParaRPr lang="en-US" dirty="0"/>
          </a:p>
          <a:p>
            <a:r>
              <a:rPr lang="en-US" b="1" dirty="0"/>
              <a:t>Example 2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last_name</a:t>
            </a:r>
            <a:r>
              <a:rPr lang="en-US" dirty="0"/>
              <a:t> declared with the number of elements established by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35238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10.8.10 Summary of cString </a:t>
            </a:r>
            <a:r>
              <a:rPr lang="en-US" dirty="0" smtClean="0"/>
              <a:t>Functions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276480"/>
              </p:ext>
            </p:extLst>
          </p:nvPr>
        </p:nvGraphicFramePr>
        <p:xfrm>
          <a:off x="392871" y="1309517"/>
          <a:ext cx="11418695" cy="52120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156372">
                  <a:extLst>
                    <a:ext uri="{9D8B030D-6E8A-4147-A177-3AD203B41FA5}">
                      <a16:colId xmlns:a16="http://schemas.microsoft.com/office/drawing/2014/main" val="3803298384"/>
                    </a:ext>
                  </a:extLst>
                </a:gridCol>
                <a:gridCol w="6262323">
                  <a:extLst>
                    <a:ext uri="{9D8B030D-6E8A-4147-A177-3AD203B41FA5}">
                      <a16:colId xmlns:a16="http://schemas.microsoft.com/office/drawing/2014/main" val="150331530"/>
                    </a:ext>
                  </a:extLst>
                </a:gridCol>
              </a:tblGrid>
              <a:tr h="1978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Function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Purpose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6171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strcpy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( &lt;</a:t>
                      </a: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dest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&gt;, &lt;source&gt; );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Copy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source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into </a:t>
                      </a: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dest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229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strncpy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( &lt;</a:t>
                      </a: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dest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&gt;, &lt;source&gt;, &lt;n&gt; );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Copy</a:t>
                      </a:r>
                      <a:r>
                        <a:rPr lang="en-US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characters from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source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into </a:t>
                      </a: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dest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351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strcat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( &lt;</a:t>
                      </a: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dest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&gt;, &lt;source&gt; );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Append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source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to </a:t>
                      </a: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dest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099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strncat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( &lt;</a:t>
                      </a: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dest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&gt;, &lt;source&gt;, &lt;n&gt; );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Append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characters from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source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to </a:t>
                      </a: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dest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878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&lt;</a:t>
                      </a: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int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&gt; = </a:t>
                      </a: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strcmp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( &lt;str1&gt;, &lt;str2&gt; );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Compare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str1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to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str2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8688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&lt;</a:t>
                      </a: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int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&gt; = </a:t>
                      </a: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strncmp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( &lt;str1&gt;, &lt;str2&gt;, &lt;n&gt; );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Compare first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characters from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str1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to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str2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6249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&lt;</a:t>
                      </a: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int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&gt; = _</a:t>
                      </a: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stricmp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( &lt;str1&gt;, &lt;str2&gt; );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Compare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str1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to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str2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with case insensitivity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816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&lt;</a:t>
                      </a: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int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&gt; = _</a:t>
                      </a: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strnicmp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(&lt;str1&gt;, &lt;str2&gt;, &lt;n&gt;);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Compare first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characters from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str1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to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str2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with case insensitivity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0411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&lt;</a:t>
                      </a: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size_t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&gt; = </a:t>
                      </a: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strlen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( &lt;cString&gt; );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Returns length of cString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370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_</a:t>
                      </a: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strupr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( &lt;cString&gt; );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Converts all characters to upper case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2726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_strlwr( &lt;cString&gt; );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Converts all characters to lower case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819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_</a:t>
                      </a: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strrev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( &lt;cString&gt; );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Reverses the characters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5105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&lt;double&gt; = </a:t>
                      </a: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atof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( &lt;cString&gt; );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Converts characters to a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double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7077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&lt;long &gt; = atol( &lt;cString&gt; );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Converts characters to a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long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4395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&lt;int &gt; = atoi( &lt;cString&gt; );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Converts characters to an integer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819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ltoa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( &lt;</a:t>
                      </a: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long_var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 &gt;, &lt;cString&gt;, &lt;radix&gt; );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Converts long integer to cString using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radix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(base of </a:t>
                      </a: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long_var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523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itoa( &lt;int_var &gt;, &lt;cString &gt;, &lt;radix&gt; );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Converts integer to cString using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radix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(base of </a:t>
                      </a: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int_var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969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42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10.9 </a:t>
            </a:r>
            <a:r>
              <a:rPr lang="en-US" dirty="0" smtClean="0"/>
              <a:t>Multi-Dimensional Arrays –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C and C++ allow multiple </a:t>
            </a:r>
            <a:r>
              <a:rPr lang="en-US" dirty="0" smtClean="0"/>
              <a:t>dimensions</a:t>
            </a:r>
          </a:p>
          <a:p>
            <a:endParaRPr lang="en-US" dirty="0"/>
          </a:p>
          <a:p>
            <a:r>
              <a:rPr lang="en-US" dirty="0"/>
              <a:t>After three or four dimensions arrays become difficult to </a:t>
            </a:r>
            <a:r>
              <a:rPr lang="en-US" dirty="0" smtClean="0"/>
              <a:t>visualize</a:t>
            </a:r>
          </a:p>
          <a:p>
            <a:endParaRPr lang="en-US" dirty="0" smtClean="0"/>
          </a:p>
          <a:p>
            <a:r>
              <a:rPr lang="en-US" dirty="0" smtClean="0"/>
              <a:t>Visualize </a:t>
            </a:r>
            <a:r>
              <a:rPr lang="en-US" dirty="0"/>
              <a:t>two-dimensional arrays as a simple grid made up of rows and columns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0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10.9 Multi-Dimensional Arrays – Visualization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3"/>
          </p:nvPr>
        </p:nvPicPr>
        <p:blipFill>
          <a:blip r:embed="rId2"/>
          <a:stretch>
            <a:fillRect/>
          </a:stretch>
        </p:blipFill>
        <p:spPr>
          <a:xfrm>
            <a:off x="1416050" y="1612106"/>
            <a:ext cx="9372600" cy="350520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half" idx="14"/>
          </p:nvPr>
        </p:nvSpPr>
        <p:spPr>
          <a:xfrm>
            <a:off x="83975" y="5582653"/>
            <a:ext cx="12036489" cy="594312"/>
          </a:xfrm>
        </p:spPr>
        <p:txBody>
          <a:bodyPr/>
          <a:lstStyle/>
          <a:p>
            <a:pPr algn="ctr"/>
            <a:r>
              <a:rPr lang="en-US" dirty="0"/>
              <a:t>Made up of 3 rows and 6 columns (total of 18 elements)</a:t>
            </a:r>
          </a:p>
        </p:txBody>
      </p:sp>
    </p:spTree>
    <p:extLst>
      <p:ext uri="{BB962C8B-B14F-4D97-AF65-F5344CB8AC3E}">
        <p14:creationId xmlns:p14="http://schemas.microsoft.com/office/powerpoint/2010/main" val="239037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10.9 Multi-Dimensional Arrays </a:t>
            </a:r>
            <a:r>
              <a:rPr lang="en-US" dirty="0" smtClean="0"/>
              <a:t>– Row and Column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Referencing elements in a two-dimensional </a:t>
            </a:r>
            <a:r>
              <a:rPr lang="en-US" altLang="en-US" dirty="0" smtClean="0"/>
              <a:t>array use </a:t>
            </a:r>
            <a:r>
              <a:rPr lang="en-US" altLang="en-US" dirty="0"/>
              <a:t>first subscript to represent row and second subscript for the </a:t>
            </a:r>
            <a:r>
              <a:rPr lang="en-US" altLang="en-US" dirty="0" smtClean="0"/>
              <a:t>column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marL="0" indent="0" eaLnBrk="1" hangingPunct="1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sz="28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last_name</a:t>
            </a:r>
            <a:r>
              <a:rPr lang="en-US" alt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[row</a:t>
            </a:r>
            <a:r>
              <a:rPr lang="en-US" alt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][column</a:t>
            </a:r>
            <a:r>
              <a:rPr lang="en-US" alt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altLang="en-US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Three-dimensional </a:t>
            </a:r>
            <a:r>
              <a:rPr lang="en-US" altLang="en-US" dirty="0"/>
              <a:t>arrays can be visualized as a </a:t>
            </a:r>
            <a:r>
              <a:rPr lang="en-US" altLang="en-US" dirty="0" smtClean="0"/>
              <a:t>cube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How </a:t>
            </a:r>
            <a:r>
              <a:rPr lang="en-US" altLang="en-US" dirty="0"/>
              <a:t>are arrays </a:t>
            </a:r>
            <a:r>
              <a:rPr lang="en-US" altLang="en-US" dirty="0" smtClean="0"/>
              <a:t>stored?</a:t>
            </a:r>
          </a:p>
          <a:p>
            <a:pPr lvl="1" eaLnBrk="1" hangingPunct="1"/>
            <a:r>
              <a:rPr lang="en-US" altLang="en-US" dirty="0" smtClean="0"/>
              <a:t>As </a:t>
            </a:r>
            <a:r>
              <a:rPr lang="en-US" altLang="en-US" dirty="0"/>
              <a:t>a contiguous block of memory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65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10.9 Multi-Dimensional Arrays – Storage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3"/>
          </p:nvPr>
        </p:nvPicPr>
        <p:blipFill>
          <a:blip r:embed="rId2"/>
          <a:stretch>
            <a:fillRect/>
          </a:stretch>
        </p:blipFill>
        <p:spPr>
          <a:xfrm>
            <a:off x="4673537" y="1233488"/>
            <a:ext cx="2857626" cy="2443162"/>
          </a:xfrm>
          <a:prstGeom prst="rect">
            <a:avLst/>
          </a:prstGeom>
          <a:ln w="19050">
            <a:solidFill>
              <a:srgbClr val="000000"/>
            </a:solidFill>
          </a:ln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14"/>
          </p:nvPr>
        </p:nvPicPr>
        <p:blipFill>
          <a:blip r:embed="rId3"/>
          <a:stretch>
            <a:fillRect/>
          </a:stretch>
        </p:blipFill>
        <p:spPr>
          <a:xfrm>
            <a:off x="1196975" y="4163919"/>
            <a:ext cx="9810750" cy="1771650"/>
          </a:xfrm>
          <a:prstGeom prst="rect">
            <a:avLst/>
          </a:prstGeom>
          <a:ln w="19050">
            <a:solidFill>
              <a:srgbClr val="000000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5213384" y="3676650"/>
            <a:ext cx="18145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007A77"/>
                </a:solidFill>
              </a:rPr>
              <a:t>Visualization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5538858" y="5935569"/>
            <a:ext cx="11526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007A77"/>
                </a:solidFill>
              </a:rPr>
              <a:t>Storage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5445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10.9 Multi-Dimensional Arrays – </a:t>
            </a:r>
            <a:r>
              <a:rPr lang="en-US" dirty="0" smtClean="0"/>
              <a:t>Row Major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800" b="1" dirty="0"/>
              <a:t>Row-major </a:t>
            </a:r>
            <a:r>
              <a:rPr lang="en-US" sz="3800" b="1" dirty="0" smtClean="0"/>
              <a:t>order</a:t>
            </a:r>
          </a:p>
          <a:p>
            <a:pPr lvl="1"/>
            <a:r>
              <a:rPr lang="en-US" sz="3800" dirty="0" smtClean="0"/>
              <a:t>First </a:t>
            </a:r>
            <a:r>
              <a:rPr lang="en-US" sz="3800" dirty="0"/>
              <a:t>row is stored in memory and then the next and so </a:t>
            </a:r>
            <a:r>
              <a:rPr lang="en-US" sz="3800" dirty="0" smtClean="0"/>
              <a:t>on</a:t>
            </a:r>
          </a:p>
          <a:p>
            <a:pPr lvl="1"/>
            <a:endParaRPr lang="en-US" sz="3800" dirty="0"/>
          </a:p>
          <a:p>
            <a:r>
              <a:rPr lang="en-US" sz="3800" dirty="0"/>
              <a:t>Memory associated with entire array is contiguous, similar to the memory for a one-dimensional </a:t>
            </a:r>
            <a:r>
              <a:rPr lang="en-US" sz="3800" dirty="0" smtClean="0"/>
              <a:t>array</a:t>
            </a:r>
          </a:p>
          <a:p>
            <a:endParaRPr lang="en-US" sz="3800" dirty="0"/>
          </a:p>
          <a:p>
            <a:pPr eaLnBrk="1" hangingPunct="1"/>
            <a:r>
              <a:rPr lang="en-US" altLang="en-US" sz="3800" dirty="0"/>
              <a:t>Formula for finding a specific </a:t>
            </a:r>
            <a:r>
              <a:rPr lang="en-US" altLang="en-US" sz="3800" dirty="0" smtClean="0"/>
              <a:t>element</a:t>
            </a:r>
          </a:p>
          <a:p>
            <a:pPr eaLnBrk="1" hangingPunct="1"/>
            <a:endParaRPr lang="en-US" altLang="en-US" sz="3800" dirty="0"/>
          </a:p>
          <a:p>
            <a:pPr marL="457200" lvl="1" indent="0" eaLnBrk="1" hangingPunct="1">
              <a:buNone/>
            </a:pPr>
            <a:r>
              <a:rPr lang="en-US" altLang="en-US" sz="3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sz="3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desired_row</a:t>
            </a:r>
            <a:r>
              <a:rPr lang="en-US" altLang="en-US" sz="3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altLang="en-US" sz="3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total_columns</a:t>
            </a:r>
            <a:r>
              <a:rPr lang="en-US" altLang="en-US" sz="3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3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desired_column</a:t>
            </a:r>
            <a:r>
              <a:rPr lang="en-US" altLang="en-US" sz="3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altLang="en-US" sz="3800" dirty="0">
              <a:solidFill>
                <a:schemeClr val="tx1"/>
              </a:solidFill>
            </a:endParaRPr>
          </a:p>
          <a:p>
            <a:pPr eaLnBrk="1" hangingPunct="1"/>
            <a:endParaRPr lang="en-US" altLang="en-US" sz="3800" dirty="0"/>
          </a:p>
          <a:p>
            <a:pPr eaLnBrk="1" hangingPunct="1"/>
            <a:r>
              <a:rPr lang="en-US" altLang="en-US" sz="3800" dirty="0" smtClean="0"/>
              <a:t>Finding </a:t>
            </a:r>
            <a:r>
              <a:rPr lang="en-US" altLang="en-US" sz="3800" dirty="0" err="1">
                <a:latin typeface="Courier New" panose="02070309020205020404" pitchFamily="49" charset="0"/>
              </a:rPr>
              <a:t>test_scores</a:t>
            </a:r>
            <a:r>
              <a:rPr lang="en-US" altLang="en-US" sz="3800" dirty="0">
                <a:latin typeface="Courier New" panose="02070309020205020404" pitchFamily="49" charset="0"/>
              </a:rPr>
              <a:t>[2][1]</a:t>
            </a:r>
          </a:p>
          <a:p>
            <a:pPr lvl="1" eaLnBrk="1" hangingPunct="1"/>
            <a:r>
              <a:rPr lang="en-US" altLang="en-US" sz="3800" dirty="0"/>
              <a:t>Similar to </a:t>
            </a:r>
            <a:r>
              <a:rPr lang="en-US" altLang="en-US" sz="3800" dirty="0" err="1">
                <a:latin typeface="Courier New" panose="02070309020205020404" pitchFamily="49" charset="0"/>
              </a:rPr>
              <a:t>test_scores</a:t>
            </a:r>
            <a:r>
              <a:rPr lang="en-US" altLang="en-US" sz="3800" dirty="0">
                <a:latin typeface="Courier New" panose="02070309020205020404" pitchFamily="49" charset="0"/>
              </a:rPr>
              <a:t>[2 * 3 + 1]</a:t>
            </a:r>
            <a:r>
              <a:rPr lang="en-US" altLang="en-US" sz="3800" dirty="0"/>
              <a:t> or </a:t>
            </a:r>
            <a:r>
              <a:rPr lang="en-US" altLang="en-US" sz="3800" dirty="0" err="1">
                <a:latin typeface="Courier New" panose="02070309020205020404" pitchFamily="49" charset="0"/>
              </a:rPr>
              <a:t>test_scores</a:t>
            </a:r>
            <a:r>
              <a:rPr lang="en-US" altLang="en-US" sz="3800" dirty="0">
                <a:latin typeface="Courier New" panose="02070309020205020404" pitchFamily="49" charset="0"/>
              </a:rPr>
              <a:t>[7]</a:t>
            </a:r>
          </a:p>
          <a:p>
            <a:pPr lvl="1" eaLnBrk="1" hangingPunct="1"/>
            <a:r>
              <a:rPr lang="en-US" altLang="en-US" sz="3800" dirty="0"/>
              <a:t>Although an important concept, always use two sets of brackets when accessing a specific element in a two-dimensional </a:t>
            </a:r>
            <a:r>
              <a:rPr lang="en-US" altLang="en-US" sz="3800" dirty="0" smtClean="0"/>
              <a:t>array</a:t>
            </a:r>
            <a:endParaRPr lang="en-US" altLang="en-US" sz="3800" dirty="0"/>
          </a:p>
        </p:txBody>
      </p:sp>
    </p:spTree>
    <p:extLst>
      <p:ext uri="{BB962C8B-B14F-4D97-AF65-F5344CB8AC3E}">
        <p14:creationId xmlns:p14="http://schemas.microsoft.com/office/powerpoint/2010/main" val="286159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10.10.1 </a:t>
            </a:r>
            <a:r>
              <a:rPr lang="en-US" altLang="en-US" dirty="0" smtClean="0"/>
              <a:t>Declaration –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Declaring a two-dimensional array</a:t>
            </a:r>
          </a:p>
          <a:p>
            <a:pPr lvl="1"/>
            <a:r>
              <a:rPr lang="en-US" dirty="0" smtClean="0"/>
              <a:t>Specify </a:t>
            </a:r>
            <a:r>
              <a:rPr lang="en-US" dirty="0"/>
              <a:t>the number of rows </a:t>
            </a:r>
            <a:r>
              <a:rPr lang="en-US" dirty="0" smtClean="0"/>
              <a:t>using an additional set of brackets</a:t>
            </a:r>
            <a:endParaRPr lang="en-US" dirty="0"/>
          </a:p>
          <a:p>
            <a:endParaRPr lang="en-US" dirty="0"/>
          </a:p>
          <a:p>
            <a:r>
              <a:rPr lang="en-US" dirty="0"/>
              <a:t>Syntax for declaring a two-dimensional array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data-type&gt; &lt;array-name&gt;[ &lt;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-rows&gt; ][ &lt;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-columns&gt; ];</a:t>
            </a:r>
          </a:p>
          <a:p>
            <a:endParaRPr lang="en-US" dirty="0"/>
          </a:p>
          <a:p>
            <a:r>
              <a:rPr lang="en-US" dirty="0"/>
              <a:t>Syntax for declaring a three-dimensional array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data-type&gt; &lt;array-name&gt;[ &lt;depth&gt; ][ &lt;rows&gt; ][ &lt;columns&gt; </a:t>
            </a:r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17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10.10.1 Declaration – </a:t>
            </a:r>
            <a:r>
              <a:rPr lang="en-US" alt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75" y="1191206"/>
            <a:ext cx="12036489" cy="2598279"/>
          </a:xfrm>
        </p:spPr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 1 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last_name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[20][16];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test_scores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[20][3];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parents_age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[20][2</a:t>
            </a:r>
            <a:r>
              <a:rPr 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 2 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salesmen_id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[20][5];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monthly_sales_per_region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[2][20][12];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974" y="3926332"/>
            <a:ext cx="1203648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rgbClr val="007A77"/>
                </a:solidFill>
              </a:rPr>
              <a:t>Example </a:t>
            </a:r>
            <a:r>
              <a:rPr lang="en-US" altLang="en-US" sz="2800" b="1" dirty="0" smtClean="0">
                <a:solidFill>
                  <a:srgbClr val="007A77"/>
                </a:solidFill>
              </a:rPr>
              <a:t>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7A77"/>
                </a:solidFill>
              </a:rPr>
              <a:t>D</a:t>
            </a:r>
            <a:r>
              <a:rPr lang="en-US" altLang="en-US" sz="2800" dirty="0" smtClean="0">
                <a:solidFill>
                  <a:srgbClr val="007A77"/>
                </a:solidFill>
              </a:rPr>
              <a:t>eclares </a:t>
            </a:r>
            <a:r>
              <a:rPr lang="en-US" altLang="en-US" sz="2800" dirty="0">
                <a:solidFill>
                  <a:srgbClr val="007A77"/>
                </a:solidFill>
              </a:rPr>
              <a:t>three two-dimensional arrays for a group of 20 different </a:t>
            </a:r>
            <a:r>
              <a:rPr lang="en-US" altLang="en-US" sz="2800" dirty="0" smtClean="0">
                <a:solidFill>
                  <a:srgbClr val="007A77"/>
                </a:solidFill>
              </a:rPr>
              <a:t>students</a:t>
            </a:r>
            <a:endParaRPr lang="en-US" altLang="en-US" sz="2800" dirty="0">
              <a:solidFill>
                <a:srgbClr val="007A77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2800" dirty="0" smtClean="0">
              <a:solidFill>
                <a:srgbClr val="007A77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800" b="1" dirty="0" smtClean="0">
                <a:solidFill>
                  <a:srgbClr val="007A77"/>
                </a:solidFill>
              </a:rPr>
              <a:t>Example 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007A77"/>
                </a:solidFill>
              </a:rPr>
              <a:t>Holds </a:t>
            </a:r>
            <a:r>
              <a:rPr lang="en-US" altLang="en-US" sz="2800" dirty="0">
                <a:solidFill>
                  <a:srgbClr val="007A77"/>
                </a:solidFill>
              </a:rPr>
              <a:t>12 monthly sales for two different regions for 20 different salesmen</a:t>
            </a: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3093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10.9.2 </a:t>
            </a:r>
            <a:r>
              <a:rPr lang="en-US" dirty="0" smtClean="0"/>
              <a:t>Initialization –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75" y="1191207"/>
            <a:ext cx="12036489" cy="2114702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parents_age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[20][2] = { 0 };	  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initializes all elements to 0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game_board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[2][2] = { {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'x'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'o'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},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            {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'o'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'x'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 };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f_name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[5][16] = {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"Jamie"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"Jody"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"Linda"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"Robert"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0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"Troy"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};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test_scores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[5][3]{ 90, 88, 91, 80, 80, 85, 91, 90, 94, 76, 61, 84,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         19, 25, 8 };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20597" y="3442757"/>
            <a:ext cx="64998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rgbClr val="007A77"/>
                </a:solidFill>
              </a:rPr>
              <a:t>The figure to the </a:t>
            </a:r>
            <a:r>
              <a:rPr lang="en-US" altLang="en-US" sz="3200" dirty="0" smtClean="0">
                <a:solidFill>
                  <a:srgbClr val="007A77"/>
                </a:solidFill>
              </a:rPr>
              <a:t>left </a:t>
            </a:r>
            <a:r>
              <a:rPr lang="en-US" altLang="en-US" sz="3200" dirty="0" smtClean="0">
                <a:solidFill>
                  <a:srgbClr val="007A77"/>
                </a:solidFill>
              </a:rPr>
              <a:t>is a watch window showing the uninitialized version of </a:t>
            </a:r>
            <a:r>
              <a:rPr lang="en-US" altLang="en-US" sz="3200" dirty="0" err="1" smtClean="0">
                <a:solidFill>
                  <a:srgbClr val="007A7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parents_age</a:t>
            </a:r>
            <a:endParaRPr lang="en-US" altLang="en-US" sz="3200" dirty="0">
              <a:solidFill>
                <a:srgbClr val="007A7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036" y="3442757"/>
            <a:ext cx="53340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36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10.9.3 </a:t>
            </a:r>
            <a:r>
              <a:rPr lang="en-US" dirty="0" smtClean="0"/>
              <a:t>Multi-Dimensional Array I/O – Number Arrays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 1 - Entering data into a 2-dimensional array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parents_age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[4][2];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r = 0; r &lt; 4; r++ )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1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"Enter the 2 parents ages (i.e., 45 48): "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c = 0; c &lt; 2;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c++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parents_age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[r][c];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Another way to accomplish the above task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r = 0; r &lt; 4; r++ )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1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"Enter the 2 parents ages (i.e., 45 48): "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parents_age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[r][0] &gt;&gt;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parents_age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[r][1];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 2 - initializing the array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test_scores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[5][3]{ 90, 88, 91,80, 80, 85, 91, 90, 94, 76, 61,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84, 79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85, 88 };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Printing the data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r = 0; r &lt; 5; r++ )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1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"Student: "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r + 1 &lt;&lt; endl;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4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c = 0; c &lt; 3;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c++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cout &lt;&lt; </a:t>
            </a:r>
            <a:r>
              <a:rPr lang="en-US" sz="1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 Score "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c + 1 &lt;&lt; </a:t>
            </a:r>
            <a:r>
              <a:rPr lang="en-US" sz="14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 equals "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test_scores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[r][c];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endl;</a:t>
            </a:r>
            <a:endParaRPr lang="en-US" sz="14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10.2 Declaring Arrays – Examples 3 and 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 3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3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test_scores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[5];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Example 4</a:t>
            </a:r>
            <a:endParaRPr lang="en-US" sz="30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3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lab_scores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[4],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assignment_scores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[4</a:t>
            </a:r>
            <a:r>
              <a:rPr lang="en-US" sz="30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];</a:t>
            </a:r>
            <a:endParaRPr lang="en-US" sz="3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r>
              <a:rPr lang="en-US" b="1" dirty="0"/>
              <a:t>Example 3</a:t>
            </a:r>
          </a:p>
          <a:p>
            <a:pPr lvl="1"/>
            <a:r>
              <a:rPr lang="en-US" dirty="0"/>
              <a:t>Array of five individual integer elements</a:t>
            </a:r>
          </a:p>
          <a:p>
            <a:endParaRPr lang="en-US" dirty="0"/>
          </a:p>
          <a:p>
            <a:r>
              <a:rPr lang="en-US" b="1" dirty="0"/>
              <a:t>Example 4</a:t>
            </a:r>
          </a:p>
          <a:p>
            <a:pPr lvl="1"/>
            <a:r>
              <a:rPr lang="en-US" dirty="0"/>
              <a:t>Two arrays of integers, both contain four </a:t>
            </a:r>
            <a:r>
              <a:rPr lang="en-US" dirty="0" smtClean="0"/>
              <a:t>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12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10.9.3 Multi-Dimensional Array I/O – </a:t>
            </a:r>
            <a:r>
              <a:rPr lang="en-US" dirty="0" smtClean="0"/>
              <a:t>cString </a:t>
            </a:r>
            <a:r>
              <a:rPr lang="en-US" dirty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first_name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[4][16]; </a:t>
            </a:r>
            <a:r>
              <a:rPr lang="en-US" sz="17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To hold data for 4 students</a:t>
            </a:r>
            <a:endParaRPr lang="en-US" sz="17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Reading the name into our array</a:t>
            </a:r>
            <a:endParaRPr lang="en-US" sz="17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7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r = 0; r &lt; 4; r++ )</a:t>
            </a:r>
            <a:endParaRPr lang="en-US" sz="17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17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17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"Enter the student's first name: "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7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&gt;&gt; </a:t>
            </a:r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first_name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[r];</a:t>
            </a:r>
            <a:endParaRPr lang="en-US" sz="17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17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Another method</a:t>
            </a:r>
            <a:endParaRPr lang="en-US" sz="17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7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r = 0; r &lt; 4; r++ )</a:t>
            </a:r>
            <a:endParaRPr lang="en-US" sz="17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17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17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"Enter the student's first name: "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  <a:endParaRPr lang="en-US" sz="17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cin.ignore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cin.rdbuf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)-&gt;</a:t>
            </a:r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in_avail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 );  </a:t>
            </a:r>
            <a:r>
              <a:rPr lang="en-US" sz="17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Flush input buffer</a:t>
            </a:r>
            <a:endParaRPr lang="en-US" sz="17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cin.getline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first_name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[r], 16 );</a:t>
            </a:r>
            <a:endParaRPr lang="en-US" sz="17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cin.clear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);</a:t>
            </a:r>
            <a:endParaRPr lang="en-US" sz="17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cin.ignore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cin.rdbuf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)-&gt;</a:t>
            </a:r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in_avail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 );  </a:t>
            </a:r>
            <a:r>
              <a:rPr lang="en-US" sz="17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Flush input buffer </a:t>
            </a:r>
            <a:endParaRPr lang="en-US" sz="17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17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Printing the names from our array</a:t>
            </a:r>
            <a:endParaRPr lang="en-US" sz="17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17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r = 0; r &lt; 4; r++ )</a:t>
            </a:r>
            <a:endParaRPr lang="en-US" sz="17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17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cout &lt;&lt; </a:t>
            </a:r>
            <a:r>
              <a:rPr lang="en-US" sz="17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"First name is: "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&lt;&lt; </a:t>
            </a:r>
            <a:r>
              <a:rPr lang="en-US" sz="17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first_name</a:t>
            </a: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[r] &lt;&lt; endl;</a:t>
            </a:r>
            <a:endParaRPr lang="en-US" sz="17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7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57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10.9.4 Passing </a:t>
            </a:r>
            <a:r>
              <a:rPr lang="en-US" dirty="0" smtClean="0"/>
              <a:t>Multi-Dimensional Arrays – Brackets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Only one set of brackets can be left empty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Two-dimensional </a:t>
            </a:r>
            <a:r>
              <a:rPr lang="en-US" altLang="en-US" dirty="0" smtClean="0"/>
              <a:t>arrays</a:t>
            </a:r>
          </a:p>
          <a:p>
            <a:pPr lvl="1" eaLnBrk="1" hangingPunct="1"/>
            <a:r>
              <a:rPr lang="en-US" altLang="en-US" b="1" dirty="0" smtClean="0"/>
              <a:t>Rows </a:t>
            </a:r>
            <a:r>
              <a:rPr lang="en-US" altLang="en-US" b="1" dirty="0"/>
              <a:t>can be left empty </a:t>
            </a:r>
            <a:r>
              <a:rPr lang="en-US" altLang="en-US" dirty="0"/>
              <a:t>but specify the number of columns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When passing, only first set of brackets can be empty, all other sets must contain values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84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10.9.4 Passing Multi-Dimensional Arrays –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Function declarations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void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PlayGame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3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game_board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[][2] );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void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GetData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3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last_name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[][16], </a:t>
            </a:r>
            <a:r>
              <a:rPr lang="en-US" sz="23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age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[], </a:t>
            </a:r>
            <a:r>
              <a:rPr lang="en-US" sz="23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sales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[][12] );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void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PrintStudent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3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last_name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[], </a:t>
            </a:r>
            <a:r>
              <a:rPr lang="en-US" sz="23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float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avg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3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grade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Function calls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PlayGame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3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game_board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GetData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3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last_name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age, sales );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// Pass one student</a:t>
            </a:r>
            <a:endParaRPr lang="en-US" sz="23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3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PrintStudent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3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last_name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[r], </a:t>
            </a:r>
            <a:r>
              <a:rPr lang="en-US" sz="23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avg</a:t>
            </a:r>
            <a:r>
              <a:rPr lang="en-US" sz="23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[r], grade[r] );</a:t>
            </a:r>
            <a:endParaRPr lang="en-US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14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10.10 Parallel </a:t>
            </a:r>
            <a:r>
              <a:rPr lang="en-US" dirty="0" smtClean="0"/>
              <a:t>Arrays –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 number of separate, but still related arrays for holding data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First </a:t>
            </a:r>
            <a:r>
              <a:rPr lang="en-US" altLang="en-US" dirty="0"/>
              <a:t>element of each of the arrays would </a:t>
            </a:r>
            <a:r>
              <a:rPr lang="en-US" altLang="en-US" dirty="0" smtClean="0"/>
              <a:t>be the </a:t>
            </a:r>
            <a:r>
              <a:rPr lang="en-US" altLang="en-US" dirty="0"/>
              <a:t>data for a specific </a:t>
            </a:r>
            <a:r>
              <a:rPr lang="en-US" altLang="en-US" dirty="0" smtClean="0"/>
              <a:t>student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Second </a:t>
            </a:r>
            <a:r>
              <a:rPr lang="en-US" altLang="en-US" dirty="0"/>
              <a:t>element of each array would contain all the information for a different </a:t>
            </a:r>
            <a:r>
              <a:rPr lang="en-US" altLang="en-US" dirty="0" smtClean="0"/>
              <a:t>student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9383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10.10 Parallel Arrays – </a:t>
            </a:r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3"/>
          </p:nvPr>
        </p:nvPicPr>
        <p:blipFill>
          <a:blip r:embed="rId3"/>
          <a:stretch>
            <a:fillRect/>
          </a:stretch>
        </p:blipFill>
        <p:spPr>
          <a:xfrm>
            <a:off x="1368425" y="1354931"/>
            <a:ext cx="9467850" cy="4857750"/>
          </a:xfrm>
          <a:prstGeom prst="rect">
            <a:avLst/>
          </a:prstGeom>
          <a:ln w="19050"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208853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10.13 C </a:t>
            </a:r>
            <a:r>
              <a:rPr lang="en-US" altLang="en-US" dirty="0" smtClean="0">
                <a:solidFill>
                  <a:srgbClr val="0070C0"/>
                </a:solidFill>
              </a:rPr>
              <a:t>The Differences – Strings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In C, cStrings are called </a:t>
            </a:r>
            <a:r>
              <a:rPr lang="en-US" dirty="0" smtClean="0"/>
              <a:t>strings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Need </a:t>
            </a:r>
            <a:r>
              <a:rPr lang="en-US" dirty="0"/>
              <a:t>to include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dirty="0"/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Requires any variable to be passed by </a:t>
            </a:r>
            <a:r>
              <a:rPr lang="en-US" dirty="0" smtClean="0"/>
              <a:t>pointer</a:t>
            </a:r>
            <a:endParaRPr lang="en-US" dirty="0"/>
          </a:p>
          <a:p>
            <a:pPr lvl="1"/>
            <a:r>
              <a:rPr lang="en-US" dirty="0"/>
              <a:t>Requires variable address to store information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Since the name of the array is an address, the address of operator is not needed when reading </a:t>
            </a:r>
            <a:r>
              <a:rPr lang="en-US" dirty="0" smtClean="0"/>
              <a:t>strings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Format specifier for a string is </a:t>
            </a:r>
            <a:r>
              <a:rPr lang="en-US" b="1" dirty="0">
                <a:latin typeface="Courier New" pitchFamily="49" charset="0"/>
              </a:rPr>
              <a:t>%s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9825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10.13 C The Differences </a:t>
            </a:r>
            <a:r>
              <a:rPr lang="en-US" altLang="en-US" dirty="0" smtClean="0">
                <a:solidFill>
                  <a:srgbClr val="0070C0"/>
                </a:solidFill>
              </a:rPr>
              <a:t>– Strings and </a:t>
            </a:r>
            <a:r>
              <a:rPr lang="en-US" altLang="en-US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/* Example 1 */</a:t>
            </a:r>
            <a:endParaRPr lang="en-US" sz="17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 </a:t>
            </a:r>
            <a:r>
              <a:rPr lang="en-US" sz="17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fname</a:t>
            </a:r>
            <a:r>
              <a:rPr lang="en-US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[15];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printf</a:t>
            </a:r>
            <a:r>
              <a:rPr lang="en-US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</a:t>
            </a:r>
            <a:r>
              <a:rPr lang="en-US" sz="1700" dirty="0">
                <a:solidFill>
                  <a:srgbClr val="8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"What's your name? "</a:t>
            </a:r>
            <a:r>
              <a:rPr lang="en-US" sz="17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scanf</a:t>
            </a:r>
            <a:r>
              <a:rPr lang="en-US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</a:t>
            </a:r>
            <a:r>
              <a:rPr lang="en-US" sz="17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700" dirty="0">
                <a:solidFill>
                  <a:srgbClr val="8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"%s"</a:t>
            </a:r>
            <a:r>
              <a:rPr lang="en-US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17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fname</a:t>
            </a:r>
            <a:r>
              <a:rPr lang="en-US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);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7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/* Example 2 */</a:t>
            </a:r>
            <a:endParaRPr lang="en-US" sz="17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17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lnames</a:t>
            </a:r>
            <a:r>
              <a:rPr lang="en-US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[5][15];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7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da-DK" sz="17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da-DK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 = 0;</a:t>
            </a:r>
            <a:endParaRPr lang="en-US" sz="1700" dirty="0">
              <a:solidFill>
                <a:schemeClr val="tx1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7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17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7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da-DK" sz="17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da-DK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i = 0; i &lt; 5; i++)</a:t>
            </a:r>
            <a:endParaRPr lang="en-US" sz="1700" dirty="0">
              <a:solidFill>
                <a:schemeClr val="tx1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7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printf</a:t>
            </a:r>
            <a:r>
              <a:rPr lang="en-US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</a:t>
            </a:r>
            <a:r>
              <a:rPr lang="en-US" sz="1700" dirty="0">
                <a:solidFill>
                  <a:srgbClr val="8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"Enter name %d: </a:t>
            </a:r>
            <a:r>
              <a:rPr lang="en-US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", </a:t>
            </a:r>
            <a:r>
              <a:rPr lang="en-US" sz="17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+ 1);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7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scanf</a:t>
            </a:r>
            <a:r>
              <a:rPr lang="en-US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</a:t>
            </a:r>
            <a:r>
              <a:rPr lang="en-US" sz="17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1700" dirty="0">
                <a:solidFill>
                  <a:srgbClr val="8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"%s</a:t>
            </a:r>
            <a:r>
              <a:rPr lang="en-US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", </a:t>
            </a:r>
            <a:r>
              <a:rPr lang="en-US" sz="17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lnames</a:t>
            </a:r>
            <a:r>
              <a:rPr lang="en-US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</a:t>
            </a:r>
            <a:r>
              <a:rPr lang="en-US" sz="17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 );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1700" dirty="0">
              <a:solidFill>
                <a:schemeClr val="tx1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printf ( </a:t>
            </a:r>
            <a:r>
              <a:rPr lang="da-DK" sz="1700" dirty="0">
                <a:solidFill>
                  <a:srgbClr val="8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"Names entered:\n"</a:t>
            </a:r>
            <a:r>
              <a:rPr lang="da-DK" sz="17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da-DK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);</a:t>
            </a:r>
            <a:endParaRPr lang="en-US" sz="1700" dirty="0">
              <a:solidFill>
                <a:schemeClr val="tx1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7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da-DK" sz="17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da-DK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i = 0; i &lt; 5; i++)</a:t>
            </a:r>
            <a:endParaRPr lang="en-US" sz="1700" dirty="0">
              <a:solidFill>
                <a:schemeClr val="tx1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17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printf</a:t>
            </a:r>
            <a:r>
              <a:rPr lang="en-US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</a:t>
            </a:r>
            <a:r>
              <a:rPr lang="en-US" sz="1700" dirty="0">
                <a:solidFill>
                  <a:srgbClr val="8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"%</a:t>
            </a:r>
            <a:r>
              <a:rPr lang="en-US" sz="1700" dirty="0" err="1">
                <a:solidFill>
                  <a:srgbClr val="8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c%s</a:t>
            </a:r>
            <a:r>
              <a:rPr lang="en-US" sz="1700" dirty="0">
                <a:solidFill>
                  <a:srgbClr val="8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\n"</a:t>
            </a:r>
            <a:r>
              <a:rPr lang="en-US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17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toupper</a:t>
            </a:r>
            <a:r>
              <a:rPr lang="en-US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sz="17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lnames</a:t>
            </a:r>
            <a:r>
              <a:rPr lang="en-US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</a:t>
            </a:r>
            <a:r>
              <a:rPr lang="en-US" sz="17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][0]), </a:t>
            </a:r>
            <a:r>
              <a:rPr lang="en-US" sz="17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strlwr</a:t>
            </a:r>
            <a:r>
              <a:rPr lang="en-US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(&amp;</a:t>
            </a:r>
            <a:r>
              <a:rPr lang="en-US" sz="17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lnames</a:t>
            </a:r>
            <a:r>
              <a:rPr lang="en-US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</a:t>
            </a:r>
            <a:r>
              <a:rPr lang="en-US" sz="17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][1]));</a:t>
            </a:r>
          </a:p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17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89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10.13 C The Differences – </a:t>
            </a:r>
            <a:r>
              <a:rPr lang="en-US" altLang="en-US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en-US" dirty="0" smtClean="0">
                <a:solidFill>
                  <a:srgbClr val="0070C0"/>
                </a:solidFill>
                <a:cs typeface="Courier New" panose="02070309020205020404" pitchFamily="49" charset="0"/>
              </a:rPr>
              <a:t> versus </a:t>
            </a:r>
            <a:r>
              <a:rPr lang="en-US" alt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With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/>
              <a:t>, just as with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/>
              <a:t>, you can’t have strings with spaces as input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cin.getline</a:t>
            </a:r>
            <a:r>
              <a:rPr lang="en-US" dirty="0"/>
              <a:t> has a counterpart called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gets</a:t>
            </a:r>
            <a:r>
              <a:rPr lang="en-US" dirty="0"/>
              <a:t>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gets</a:t>
            </a:r>
            <a:r>
              <a:rPr lang="en-US" dirty="0"/>
              <a:t> does not specify the number of characters to be read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90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10.13 C The Differences – Strings and </a:t>
            </a:r>
            <a:r>
              <a:rPr lang="en-US" alt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char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lnames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[5][15];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0;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= 0;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&lt; 5;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++ )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printf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</a:t>
            </a:r>
            <a:r>
              <a:rPr lang="en-US" sz="2800" dirty="0">
                <a:solidFill>
                  <a:srgbClr val="A31515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"Enter name %d: "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+ 1 );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flushall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 );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gets ( 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lnames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</a:t>
            </a:r>
            <a:r>
              <a:rPr lang="en-US" sz="2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 );</a:t>
            </a:r>
            <a:endParaRPr lang="en-US" sz="280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72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10.2 Declaring Arrays – </a:t>
            </a:r>
            <a:r>
              <a:rPr lang="en-US" altLang="en-US" dirty="0" smtClean="0"/>
              <a:t>Miscellaneous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Going out of </a:t>
            </a:r>
            <a:r>
              <a:rPr lang="en-US" b="1" dirty="0" smtClean="0"/>
              <a:t>bounds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ccessing </a:t>
            </a:r>
            <a:r>
              <a:rPr lang="en-US" dirty="0"/>
              <a:t>an element, or memory cell, that does not belong to the </a:t>
            </a:r>
            <a:r>
              <a:rPr lang="en-US" dirty="0" smtClean="0"/>
              <a:t>array</a:t>
            </a:r>
          </a:p>
          <a:p>
            <a:endParaRPr lang="en-US" dirty="0"/>
          </a:p>
          <a:p>
            <a:r>
              <a:rPr lang="en-US" b="1" dirty="0" smtClean="0"/>
              <a:t>Use </a:t>
            </a:r>
            <a:r>
              <a:rPr lang="en-US" b="1" dirty="0"/>
              <a:t>constants to make code more readable and easy to modify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50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10.3 Using </a:t>
            </a:r>
            <a:r>
              <a:rPr lang="en-US" altLang="en-US" dirty="0" smtClean="0"/>
              <a:t>Arrays – Subscript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75" y="1191207"/>
            <a:ext cx="12036489" cy="236716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Subscript </a:t>
            </a:r>
            <a:r>
              <a:rPr lang="en-US" b="1" dirty="0"/>
              <a:t>operator ([ </a:t>
            </a:r>
            <a:r>
              <a:rPr lang="en-US" b="1" dirty="0" smtClean="0"/>
              <a:t>])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to access a specific element in an </a:t>
            </a:r>
            <a:r>
              <a:rPr lang="en-US" dirty="0" smtClean="0"/>
              <a:t>array</a:t>
            </a:r>
            <a:endParaRPr lang="en-US" dirty="0"/>
          </a:p>
          <a:p>
            <a:r>
              <a:rPr lang="en-US" dirty="0"/>
              <a:t>Specifies offset from the beginning </a:t>
            </a:r>
            <a:r>
              <a:rPr lang="en-US" dirty="0" smtClean="0"/>
              <a:t>address</a:t>
            </a:r>
          </a:p>
          <a:p>
            <a:r>
              <a:rPr lang="en-US" dirty="0" smtClean="0"/>
              <a:t>Access </a:t>
            </a:r>
            <a:r>
              <a:rPr lang="en-US" dirty="0"/>
              <a:t>first element with offset of 0, second element an offset of 1, etc.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3349999"/>
            <a:ext cx="9620250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5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++ Learn By Doing Titl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++ Learn By Doing.potx" id="{0E238805-2493-4572-AB74-0C9E6B82FA84}" vid="{6F89A4E9-0225-4190-A526-62868E735162}"/>
    </a:ext>
  </a:extLst>
</a:theme>
</file>

<file path=ppt/theme/theme2.xml><?xml version="1.0" encoding="utf-8"?>
<a:theme xmlns:a="http://schemas.openxmlformats.org/drawingml/2006/main" name="C++ Learn By Doing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++ Learn By Doing.potx" id="{0E238805-2493-4572-AB74-0C9E6B82FA84}" vid="{7B25E390-7EF8-4691-8F5B-257A91D2C16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C++ Learn By Doing</Template>
  <TotalTime>822</TotalTime>
  <Words>4593</Words>
  <Application>Microsoft Office PowerPoint</Application>
  <PresentationFormat>Widescreen</PresentationFormat>
  <Paragraphs>965</Paragraphs>
  <Slides>78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78</vt:i4>
      </vt:variant>
    </vt:vector>
  </HeadingPairs>
  <TitlesOfParts>
    <vt:vector size="85" baseType="lpstr">
      <vt:lpstr>Arial</vt:lpstr>
      <vt:lpstr>Calibri</vt:lpstr>
      <vt:lpstr>Calibri Light</vt:lpstr>
      <vt:lpstr>Courier New</vt:lpstr>
      <vt:lpstr>Times New Roman</vt:lpstr>
      <vt:lpstr>C++ Learn By Doing Title Slide</vt:lpstr>
      <vt:lpstr>C++ Learn By Doing Slides</vt:lpstr>
      <vt:lpstr>Chapter 10  Arrays and cStrings</vt:lpstr>
      <vt:lpstr>10.1 What Are Arrays? – Definition </vt:lpstr>
      <vt:lpstr>10.1 What Are Arrays? – Important Concept</vt:lpstr>
      <vt:lpstr>10.1.1 Advantages and Disadvantages of Arrays</vt:lpstr>
      <vt:lpstr>10.2 Declaring Arrays – Syntax</vt:lpstr>
      <vt:lpstr>10.2 Declaring Arrays – Examples 1 and 2</vt:lpstr>
      <vt:lpstr>10.2 Declaring Arrays – Examples 3 and 4</vt:lpstr>
      <vt:lpstr>10.2 Declaring Arrays – Miscellaneous Information</vt:lpstr>
      <vt:lpstr>10.3 Using Arrays – Subscript Operator</vt:lpstr>
      <vt:lpstr>10.3 Using Arrays - Examples</vt:lpstr>
      <vt:lpstr>10.3 Using Arrays – Going out of Bounds</vt:lpstr>
      <vt:lpstr>10.3 Using Arrays – Going out of Bounds Problems</vt:lpstr>
      <vt:lpstr>10.4 Initialization – Syntax</vt:lpstr>
      <vt:lpstr>10.4 Initialization – Example</vt:lpstr>
      <vt:lpstr>10.4 Initialization – Size Determination</vt:lpstr>
      <vt:lpstr>10.5 Array Manipulation – Filling Entire Array</vt:lpstr>
      <vt:lpstr>10.5 Array Manipulation – Filling Portion of Array</vt:lpstr>
      <vt:lpstr>10.6 Passing Arrays to Functions – Passing by Pointer</vt:lpstr>
      <vt:lpstr>10.6 Passing Arrays to Functions – Declarations and Calls </vt:lpstr>
      <vt:lpstr>10.6 Passing Arrays to Functions – Passing One Element</vt:lpstr>
      <vt:lpstr>10.6 Passing Arrays to Functions – Complete Example</vt:lpstr>
      <vt:lpstr>10.6 Passing Arrays to Functions – GetValues</vt:lpstr>
      <vt:lpstr>10.6 Passing Arrays to Functions – FindMode</vt:lpstr>
      <vt:lpstr>10.6 Passing Arrays to Functions – CalculateMean</vt:lpstr>
      <vt:lpstr>10.6 Passing Arrays to Functions – const Array Parameters</vt:lpstr>
      <vt:lpstr>10.7 Special Case: cStrings – Null Character</vt:lpstr>
      <vt:lpstr>10.7.1 cString Initialization – Character by Character</vt:lpstr>
      <vt:lpstr>10.7.2 I/O with cStrings – cout</vt:lpstr>
      <vt:lpstr>10.7.2 I/O with cStrings – cin</vt:lpstr>
      <vt:lpstr>10.7.2 I/O with cStrings – .getline Using Default Argument</vt:lpstr>
      <vt:lpstr>10.7.2 I/O with cStrings – .getline with Delimeter</vt:lpstr>
      <vt:lpstr>10.7.2 I/O with cStrings – .getline Potential Problem</vt:lpstr>
      <vt:lpstr>10.7.2 I/O with cStrings – .getline Second Problem</vt:lpstr>
      <vt:lpstr>10.7.2 I/O with cStrings – Flushing Input Buffer</vt:lpstr>
      <vt:lpstr>10.7.3 cStrings and “address of” Operator</vt:lpstr>
      <vt:lpstr>10.8 cString Functions - Reasons</vt:lpstr>
      <vt:lpstr>10.8 cString Functions – Header File</vt:lpstr>
      <vt:lpstr>10.8.1 cString Function Standards – Non Standard Functions</vt:lpstr>
      <vt:lpstr>10.8.1 cString Function Standards – Bounds Checked Functions</vt:lpstr>
      <vt:lpstr>10.8.1 cString Function Standards – Visual Studio</vt:lpstr>
      <vt:lpstr>10.8.2 Copying – Syntax</vt:lpstr>
      <vt:lpstr>10.8.2 Copying – Examples </vt:lpstr>
      <vt:lpstr>10.8.3 Appending – Syntax</vt:lpstr>
      <vt:lpstr>10.8.3 Appending – Example</vt:lpstr>
      <vt:lpstr>10.8.4 Comparing – Syntax </vt:lpstr>
      <vt:lpstr>10.8.4 Comparing – Return Values</vt:lpstr>
      <vt:lpstr>10.8.4 Comparing – strcmp Example</vt:lpstr>
      <vt:lpstr>10.8.4 Comparing – strncmp Example</vt:lpstr>
      <vt:lpstr>10.8.4 Comparing – stricmp Example</vt:lpstr>
      <vt:lpstr>10.8.5 Finding the Length - Syntax</vt:lpstr>
      <vt:lpstr>10.8.5 Finding the Length – Examples</vt:lpstr>
      <vt:lpstr>10.8.6 Changing the Case – Syntax</vt:lpstr>
      <vt:lpstr>10.8.6 Changing the Case – Example</vt:lpstr>
      <vt:lpstr>10.8.7 Reversing – Syntax</vt:lpstr>
      <vt:lpstr>10.8.7 Reversing – Example</vt:lpstr>
      <vt:lpstr>10.8.8 Converting cStrings to Numbers – Syntax</vt:lpstr>
      <vt:lpstr>10.8.8 Converting cStrings to Numbers – Example</vt:lpstr>
      <vt:lpstr>10.8.9 Converting Numbers to cStrings – Syntax</vt:lpstr>
      <vt:lpstr>10.8.9 Converting Numbers to cStrings – Example</vt:lpstr>
      <vt:lpstr>10.8.10 Summary of cString Functions</vt:lpstr>
      <vt:lpstr>10.9 Multi-Dimensional Arrays – Description</vt:lpstr>
      <vt:lpstr>10.9 Multi-Dimensional Arrays – Visualization</vt:lpstr>
      <vt:lpstr>10.9 Multi-Dimensional Arrays – Row and Column </vt:lpstr>
      <vt:lpstr>10.9 Multi-Dimensional Arrays – Storage</vt:lpstr>
      <vt:lpstr>10.9 Multi-Dimensional Arrays – Row Major Order</vt:lpstr>
      <vt:lpstr>10.10.1 Declaration – Syntax</vt:lpstr>
      <vt:lpstr>10.10.1 Declaration – Examples</vt:lpstr>
      <vt:lpstr>10.9.2 Initialization – Examples</vt:lpstr>
      <vt:lpstr>10.9.3 Multi-Dimensional Array I/O – Number Arrays </vt:lpstr>
      <vt:lpstr>10.9.3 Multi-Dimensional Array I/O – cString Arrays</vt:lpstr>
      <vt:lpstr>10.9.4 Passing Multi-Dimensional Arrays – Brackets</vt:lpstr>
      <vt:lpstr>10.9.4 Passing Multi-Dimensional Arrays – Examples</vt:lpstr>
      <vt:lpstr>10.10 Parallel Arrays – Description</vt:lpstr>
      <vt:lpstr>10.10 Parallel Arrays – Example</vt:lpstr>
      <vt:lpstr>10.13 C The Differences – Strings</vt:lpstr>
      <vt:lpstr>10.13 C The Differences – Strings and scanf</vt:lpstr>
      <vt:lpstr>10.13 C The Differences – scanf versus gets</vt:lpstr>
      <vt:lpstr>10.13 C The Differences – Strings and gets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Breedlove</dc:creator>
  <cp:lastModifiedBy>Troy Scevers</cp:lastModifiedBy>
  <cp:revision>144</cp:revision>
  <dcterms:created xsi:type="dcterms:W3CDTF">2019-08-03T22:16:22Z</dcterms:created>
  <dcterms:modified xsi:type="dcterms:W3CDTF">2019-08-06T21:31:29Z</dcterms:modified>
</cp:coreProperties>
</file>