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9"/>
  </p:notesMasterIdLst>
  <p:sldIdLst>
    <p:sldId id="256" r:id="rId3"/>
    <p:sldId id="257" r:id="rId4"/>
    <p:sldId id="258" r:id="rId5"/>
    <p:sldId id="259" r:id="rId6"/>
    <p:sldId id="304" r:id="rId7"/>
    <p:sldId id="30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306" r:id="rId19"/>
    <p:sldId id="273" r:id="rId20"/>
    <p:sldId id="274" r:id="rId21"/>
    <p:sldId id="275" r:id="rId22"/>
    <p:sldId id="307" r:id="rId23"/>
    <p:sldId id="277" r:id="rId24"/>
    <p:sldId id="308" r:id="rId25"/>
    <p:sldId id="279" r:id="rId26"/>
    <p:sldId id="280" r:id="rId27"/>
    <p:sldId id="281" r:id="rId28"/>
    <p:sldId id="282" r:id="rId29"/>
    <p:sldId id="309" r:id="rId30"/>
    <p:sldId id="284" r:id="rId31"/>
    <p:sldId id="286" r:id="rId32"/>
    <p:sldId id="310" r:id="rId33"/>
    <p:sldId id="288" r:id="rId34"/>
    <p:sldId id="289" r:id="rId35"/>
    <p:sldId id="290" r:id="rId36"/>
    <p:sldId id="291" r:id="rId37"/>
    <p:sldId id="292" r:id="rId38"/>
    <p:sldId id="311" r:id="rId39"/>
    <p:sldId id="312" r:id="rId40"/>
    <p:sldId id="295" r:id="rId41"/>
    <p:sldId id="296" r:id="rId42"/>
    <p:sldId id="297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674" autoAdjust="0"/>
  </p:normalViewPr>
  <p:slideViewPr>
    <p:cSldViewPr snapToGrid="0">
      <p:cViewPr varScale="1">
        <p:scale>
          <a:sx n="101" d="100"/>
          <a:sy n="101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F348D-4520-40F3-A223-43C8BBCC8ED7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8BF42-45F6-4091-A856-D2D992E7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1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stream classes are predefined, not primitive, data types.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8BF42-45F6-4091-A856-D2D992E76B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1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Always check the file to see if it was opened before trying to access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8BF42-45F6-4091-A856-D2D992E76B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3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Remember:</a:t>
            </a:r>
            <a:r>
              <a:rPr lang="en-US" b="1" baseline="0" dirty="0" smtClean="0"/>
              <a:t> </a:t>
            </a:r>
            <a:r>
              <a:rPr lang="en-US" baseline="0" dirty="0" smtClean="0"/>
              <a:t>Linear search worse case scenario is </a:t>
            </a:r>
            <a:r>
              <a:rPr lang="en-US" b="1" baseline="0" dirty="0" smtClean="0"/>
              <a:t>n</a:t>
            </a:r>
            <a:r>
              <a:rPr lang="en-US" baseline="0" dirty="0" smtClean="0"/>
              <a:t> number of iterations.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8BF42-45F6-4091-A856-D2D992E76B4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7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08/08/19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File I/O and Data Manipulation</a:t>
            </a:r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11.3 Opening </a:t>
            </a:r>
            <a:r>
              <a:rPr lang="en-US" altLang="en-US" dirty="0" smtClean="0"/>
              <a:t>Files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also utilize a member function available through the use of stream </a:t>
            </a:r>
            <a:r>
              <a:rPr lang="en-US" dirty="0" smtClean="0"/>
              <a:t>objects</a:t>
            </a:r>
          </a:p>
          <a:p>
            <a:endParaRPr lang="en-US" dirty="0" smtClean="0"/>
          </a:p>
          <a:p>
            <a:r>
              <a:rPr lang="en-US" b="1" dirty="0" smtClean="0"/>
              <a:t>Syntax</a:t>
            </a:r>
          </a:p>
          <a:p>
            <a:pPr marL="457200" lvl="1" indent="0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stream.open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filename 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Three </a:t>
            </a:r>
            <a:r>
              <a:rPr lang="en-US" altLang="en-US" dirty="0"/>
              <a:t>modes in which you can open a file: </a:t>
            </a:r>
            <a:r>
              <a:rPr lang="en-US" altLang="en-US" b="1" dirty="0"/>
              <a:t>read</a:t>
            </a:r>
            <a:r>
              <a:rPr lang="en-US" altLang="en-US" dirty="0"/>
              <a:t>, </a:t>
            </a:r>
            <a:r>
              <a:rPr lang="en-US" altLang="en-US" b="1" dirty="0"/>
              <a:t>write</a:t>
            </a:r>
            <a:r>
              <a:rPr lang="en-US" altLang="en-US" dirty="0"/>
              <a:t> and </a:t>
            </a:r>
            <a:r>
              <a:rPr lang="en-US" altLang="en-US" b="1" dirty="0" smtClean="0"/>
              <a:t>append</a:t>
            </a:r>
          </a:p>
          <a:p>
            <a:pPr lvl="1" eaLnBrk="1" hangingPunct="1"/>
            <a:r>
              <a:rPr lang="en-US" altLang="en-US" dirty="0" smtClean="0"/>
              <a:t>Read </a:t>
            </a:r>
            <a:r>
              <a:rPr lang="en-US" altLang="en-US" dirty="0"/>
              <a:t>mode is accomplished by using </a:t>
            </a:r>
            <a:r>
              <a:rPr lang="en-US" altLang="en-US" b="1" dirty="0">
                <a:latin typeface="Courier New" panose="02070309020205020404" pitchFamily="49" charset="0"/>
              </a:rPr>
              <a:t>ifstream</a:t>
            </a:r>
            <a:r>
              <a:rPr lang="en-US" altLang="en-US" dirty="0"/>
              <a:t> </a:t>
            </a:r>
            <a:r>
              <a:rPr lang="en-US" altLang="en-US" dirty="0" smtClean="0"/>
              <a:t>class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Other </a:t>
            </a:r>
            <a:r>
              <a:rPr lang="en-US" altLang="en-US" dirty="0"/>
              <a:t>two modes accomplished using </a:t>
            </a:r>
            <a:r>
              <a:rPr lang="en-US" altLang="en-US" b="1" dirty="0">
                <a:latin typeface="Courier New" panose="02070309020205020404" pitchFamily="49" charset="0"/>
              </a:rPr>
              <a:t>ofstream</a:t>
            </a:r>
            <a:r>
              <a:rPr lang="en-US" altLang="en-US" dirty="0"/>
              <a:t> class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11.3 Opening Files </a:t>
            </a:r>
            <a:r>
              <a:rPr lang="en-US" altLang="en-US" dirty="0" smtClean="0"/>
              <a:t>–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**************** Read mode ****************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       -- Method 1 --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ifstream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input (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"filename.txt"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       -- Method 2 --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ifstream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fin;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fin.open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filename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**************** Write mode ****************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       -- Method 1 --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output ( filename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       -- Method 2 --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fout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fout.open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"filename.txt"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**************** Append mode ****************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       -- Method 1 --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datafile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"c:\\code\\data.txt"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ios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::app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       -- Method 2 --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fout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fout.open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filename,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ios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::app 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11.3 Opening Files </a:t>
            </a:r>
            <a:r>
              <a:rPr lang="en-US" altLang="en-US" dirty="0" smtClean="0"/>
              <a:t>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When opened, current position is indicated by something we call a </a:t>
            </a:r>
            <a:r>
              <a:rPr lang="en-US" altLang="en-US" b="1" u="sng" dirty="0"/>
              <a:t>F</a:t>
            </a:r>
            <a:r>
              <a:rPr lang="en-US" altLang="en-US" dirty="0"/>
              <a:t>ile </a:t>
            </a:r>
            <a:r>
              <a:rPr lang="en-US" altLang="en-US" b="1" u="sng" dirty="0"/>
              <a:t>P</a:t>
            </a:r>
            <a:r>
              <a:rPr lang="en-US" altLang="en-US" dirty="0"/>
              <a:t>osition </a:t>
            </a:r>
            <a:r>
              <a:rPr lang="en-US" altLang="en-US" b="1" u="sng" dirty="0"/>
              <a:t>M</a:t>
            </a:r>
            <a:r>
              <a:rPr lang="en-US" altLang="en-US" dirty="0"/>
              <a:t>arker (</a:t>
            </a:r>
            <a:r>
              <a:rPr lang="en-US" altLang="en-US" b="1" dirty="0" smtClean="0"/>
              <a:t>FPM</a:t>
            </a:r>
            <a:r>
              <a:rPr lang="en-US" altLang="en-US" dirty="0" smtClean="0"/>
              <a:t>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smtClean="0"/>
              <a:t>File </a:t>
            </a:r>
            <a:r>
              <a:rPr lang="en-US" altLang="en-US" b="1" dirty="0"/>
              <a:t>Position Marker (FPM) </a:t>
            </a:r>
          </a:p>
          <a:p>
            <a:pPr lvl="1" eaLnBrk="1" hangingPunct="1"/>
            <a:r>
              <a:rPr lang="en-US" altLang="en-US" dirty="0" smtClean="0"/>
              <a:t>Also </a:t>
            </a:r>
            <a:r>
              <a:rPr lang="en-US" altLang="en-US" dirty="0"/>
              <a:t>referred to by names such as file pointer and </a:t>
            </a:r>
            <a:r>
              <a:rPr lang="en-US" altLang="en-US" dirty="0" smtClean="0"/>
              <a:t>cursor</a:t>
            </a:r>
            <a:endParaRPr lang="en-US" altLang="en-US" sz="1600" dirty="0"/>
          </a:p>
          <a:p>
            <a:pPr lvl="1" eaLnBrk="1" hangingPunct="1"/>
            <a:r>
              <a:rPr lang="en-US" altLang="en-US" dirty="0"/>
              <a:t>Regardless of what it’s called, the functionality remains the same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In </a:t>
            </a:r>
            <a:r>
              <a:rPr lang="en-US" altLang="en-US" b="1" dirty="0" smtClean="0"/>
              <a:t>read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b="1" dirty="0"/>
              <a:t>write</a:t>
            </a:r>
            <a:r>
              <a:rPr lang="en-US" altLang="en-US" dirty="0"/>
              <a:t> mode, the FPM is placed at the </a:t>
            </a:r>
            <a:r>
              <a:rPr lang="en-US" altLang="en-US" b="1" dirty="0"/>
              <a:t>beginning of the </a:t>
            </a:r>
            <a:r>
              <a:rPr lang="en-US" altLang="en-US" b="1" dirty="0" smtClean="0"/>
              <a:t>file</a:t>
            </a:r>
          </a:p>
          <a:p>
            <a:pPr eaLnBrk="1" hangingPunct="1"/>
            <a:r>
              <a:rPr lang="en-US" altLang="en-US" dirty="0"/>
              <a:t>If opened in </a:t>
            </a:r>
            <a:r>
              <a:rPr lang="en-US" altLang="en-US" b="1" dirty="0"/>
              <a:t>append</a:t>
            </a:r>
            <a:r>
              <a:rPr lang="en-US" altLang="en-US" dirty="0"/>
              <a:t> mode, FPM is placed at the </a:t>
            </a:r>
            <a:r>
              <a:rPr lang="en-US" altLang="en-US" b="1" dirty="0"/>
              <a:t>end of the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11.3 Opening Files </a:t>
            </a:r>
            <a:r>
              <a:rPr lang="en-US" altLang="en-US" dirty="0" smtClean="0"/>
              <a:t>– File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Opening a file in write mode </a:t>
            </a:r>
            <a:r>
              <a:rPr lang="en-US" altLang="en-US" b="1" dirty="0"/>
              <a:t>destroys</a:t>
            </a:r>
            <a:r>
              <a:rPr lang="en-US" altLang="en-US" dirty="0"/>
              <a:t> any existing </a:t>
            </a:r>
            <a:r>
              <a:rPr lang="en-US" altLang="en-US" dirty="0" smtClean="0"/>
              <a:t>information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Opening </a:t>
            </a:r>
            <a:r>
              <a:rPr lang="en-US" altLang="en-US" dirty="0"/>
              <a:t>in read mode immediately fails if file doesn’t </a:t>
            </a:r>
            <a:r>
              <a:rPr lang="en-US" altLang="en-US" dirty="0" smtClean="0"/>
              <a:t>exist, the </a:t>
            </a:r>
            <a:r>
              <a:rPr lang="en-US" altLang="en-US" dirty="0"/>
              <a:t>file will not be created under any </a:t>
            </a:r>
            <a:r>
              <a:rPr lang="en-US" altLang="en-US" dirty="0" smtClean="0"/>
              <a:t>circumstance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Both </a:t>
            </a:r>
            <a:r>
              <a:rPr lang="en-US" altLang="en-US" dirty="0"/>
              <a:t>write and append modes </a:t>
            </a:r>
            <a:r>
              <a:rPr lang="en-US" altLang="en-US" b="1" dirty="0"/>
              <a:t>attempt to create</a:t>
            </a:r>
            <a:r>
              <a:rPr lang="en-US" altLang="en-US" dirty="0"/>
              <a:t> the file if the one specified doesn’t </a:t>
            </a:r>
            <a:r>
              <a:rPr lang="en-US" altLang="en-US" dirty="0" smtClean="0"/>
              <a:t>exist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 smtClean="0"/>
              <a:t>Opening </a:t>
            </a:r>
            <a:r>
              <a:rPr lang="en-US" altLang="en-US" dirty="0"/>
              <a:t>process still fails if file could not be created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11.3 Opening Files – </a:t>
            </a:r>
            <a:r>
              <a:rPr lang="en-US" altLang="en-US" dirty="0" smtClean="0"/>
              <a:t>Reasons File Not Created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reasons could cause the file not to be </a:t>
            </a:r>
            <a:r>
              <a:rPr lang="en-US" dirty="0" smtClean="0"/>
              <a:t>created</a:t>
            </a:r>
          </a:p>
          <a:p>
            <a:endParaRPr lang="en-US" dirty="0"/>
          </a:p>
          <a:p>
            <a:pPr lvl="1"/>
            <a:r>
              <a:rPr lang="en-US" dirty="0"/>
              <a:t>Specifying an incorrect </a:t>
            </a:r>
            <a:r>
              <a:rPr lang="en-US" dirty="0" smtClean="0"/>
              <a:t>directory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 having write permissions to that </a:t>
            </a:r>
            <a:r>
              <a:rPr lang="en-US" dirty="0" smtClean="0"/>
              <a:t>location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drive not being ready, maybe a </a:t>
            </a:r>
            <a:r>
              <a:rPr lang="en-US" dirty="0" smtClean="0"/>
              <a:t>flash </a:t>
            </a:r>
            <a:r>
              <a:rPr lang="en-US" dirty="0"/>
              <a:t>drive not plugged </a:t>
            </a:r>
            <a:r>
              <a:rPr lang="en-US" dirty="0" smtClean="0"/>
              <a:t>in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Network path unavailable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11.4 Checking For Successful </a:t>
            </a:r>
            <a:r>
              <a:rPr lang="en-US" altLang="en-US" dirty="0" smtClean="0"/>
              <a:t>Opening 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altLang="en-US" sz="3800" dirty="0"/>
              <a:t>If </a:t>
            </a:r>
            <a:r>
              <a:rPr lang="en-US" altLang="en-US" sz="3800" dirty="0" smtClean="0"/>
              <a:t>the request </a:t>
            </a:r>
            <a:r>
              <a:rPr lang="en-US" altLang="en-US" sz="3800" dirty="0"/>
              <a:t>to open is denied, program continues executing, unless an attempt is made to access the </a:t>
            </a:r>
            <a:r>
              <a:rPr lang="en-US" altLang="en-US" sz="3800" dirty="0" smtClean="0"/>
              <a:t>file</a:t>
            </a:r>
          </a:p>
          <a:p>
            <a:pPr lvl="1" eaLnBrk="1" hangingPunct="1">
              <a:buClr>
                <a:srgbClr val="007A77"/>
              </a:buClr>
            </a:pPr>
            <a:r>
              <a:rPr lang="en-US" altLang="en-US" sz="3800" b="1" dirty="0" smtClean="0">
                <a:solidFill>
                  <a:srgbClr val="FF0000"/>
                </a:solidFill>
              </a:rPr>
              <a:t>At </a:t>
            </a:r>
            <a:r>
              <a:rPr lang="en-US" altLang="en-US" sz="3800" b="1" dirty="0">
                <a:solidFill>
                  <a:srgbClr val="FF0000"/>
                </a:solidFill>
              </a:rPr>
              <a:t>this point your program will </a:t>
            </a:r>
            <a:r>
              <a:rPr lang="en-US" altLang="en-US" sz="3800" b="1" dirty="0" smtClean="0">
                <a:solidFill>
                  <a:srgbClr val="FF0000"/>
                </a:solidFill>
              </a:rPr>
              <a:t>crash</a:t>
            </a:r>
            <a:endParaRPr lang="en-US" altLang="en-US" sz="3800" dirty="0"/>
          </a:p>
          <a:p>
            <a:pPr eaLnBrk="1" hangingPunct="1"/>
            <a:r>
              <a:rPr lang="en-US" altLang="en-US" sz="3800" dirty="0"/>
              <a:t>For this </a:t>
            </a:r>
            <a:r>
              <a:rPr lang="en-US" altLang="en-US" sz="3800" dirty="0" smtClean="0"/>
              <a:t>reason, </a:t>
            </a:r>
            <a:r>
              <a:rPr lang="en-US" altLang="en-US" sz="3800" b="1" dirty="0" smtClean="0">
                <a:solidFill>
                  <a:srgbClr val="FF0000"/>
                </a:solidFill>
              </a:rPr>
              <a:t>ALWAYS</a:t>
            </a:r>
            <a:r>
              <a:rPr lang="en-US" altLang="en-US" sz="3800" dirty="0" smtClean="0"/>
              <a:t>, </a:t>
            </a:r>
            <a:r>
              <a:rPr lang="en-US" altLang="en-US" sz="3800" b="1" dirty="0" smtClean="0">
                <a:solidFill>
                  <a:srgbClr val="FF0000"/>
                </a:solidFill>
              </a:rPr>
              <a:t>ALWAYS</a:t>
            </a:r>
            <a:r>
              <a:rPr lang="en-US" altLang="en-US" sz="3800" dirty="0"/>
              <a:t> , </a:t>
            </a:r>
            <a:r>
              <a:rPr lang="en-US" altLang="en-US" sz="3800" b="1" dirty="0">
                <a:solidFill>
                  <a:srgbClr val="FF0000"/>
                </a:solidFill>
              </a:rPr>
              <a:t>ALWAYS</a:t>
            </a:r>
            <a:r>
              <a:rPr lang="en-US" altLang="en-US" sz="3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800" dirty="0" smtClean="0"/>
              <a:t>check </a:t>
            </a:r>
            <a:r>
              <a:rPr lang="en-US" altLang="en-US" sz="3800" dirty="0"/>
              <a:t>to determine if the file opened </a:t>
            </a:r>
            <a:r>
              <a:rPr lang="en-US" altLang="en-US" sz="3800" dirty="0" smtClean="0"/>
              <a:t>successfully</a:t>
            </a:r>
            <a:endParaRPr lang="en-US" altLang="en-US" sz="3800" dirty="0"/>
          </a:p>
          <a:p>
            <a:endParaRPr lang="en-US" sz="3800" dirty="0" smtClean="0"/>
          </a:p>
          <a:p>
            <a:r>
              <a:rPr lang="en-US" sz="3800" dirty="0" smtClean="0"/>
              <a:t>Two </a:t>
            </a:r>
            <a:r>
              <a:rPr lang="en-US" sz="3800" dirty="0"/>
              <a:t>member functions check to see if the files are </a:t>
            </a:r>
            <a:r>
              <a:rPr lang="en-US" sz="3800" dirty="0" smtClean="0"/>
              <a:t>opened</a:t>
            </a:r>
            <a:endParaRPr lang="en-US" sz="3800" dirty="0"/>
          </a:p>
          <a:p>
            <a:r>
              <a:rPr lang="en-US" sz="3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3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fail</a:t>
            </a:r>
            <a:r>
              <a:rPr lang="en-US" sz="3800" dirty="0"/>
              <a:t> function </a:t>
            </a:r>
            <a:r>
              <a:rPr lang="en-US" sz="3800" dirty="0" smtClean="0"/>
              <a:t>returns</a:t>
            </a:r>
          </a:p>
          <a:p>
            <a:pPr lvl="1"/>
            <a:r>
              <a:rPr lang="en-US" sz="3800" dirty="0"/>
              <a:t>T</a:t>
            </a:r>
            <a:r>
              <a:rPr lang="en-US" sz="3800" dirty="0" smtClean="0"/>
              <a:t>rue </a:t>
            </a:r>
            <a:r>
              <a:rPr lang="en-US" sz="3800" dirty="0"/>
              <a:t>if the file did not </a:t>
            </a:r>
            <a:r>
              <a:rPr lang="en-US" sz="3800" dirty="0" smtClean="0"/>
              <a:t>open</a:t>
            </a:r>
          </a:p>
          <a:p>
            <a:pPr lvl="1"/>
            <a:r>
              <a:rPr lang="en-US" sz="3800" dirty="0" smtClean="0"/>
              <a:t>False </a:t>
            </a:r>
            <a:r>
              <a:rPr lang="en-US" sz="3800" dirty="0"/>
              <a:t>if </a:t>
            </a:r>
            <a:r>
              <a:rPr lang="en-US" sz="3800" dirty="0" smtClean="0"/>
              <a:t>opened</a:t>
            </a:r>
            <a:endParaRPr lang="en-US" sz="3800" dirty="0"/>
          </a:p>
          <a:p>
            <a:r>
              <a:rPr lang="en-US" sz="3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3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is_open</a:t>
            </a:r>
            <a:r>
              <a:rPr lang="en-US" sz="3800" b="1" dirty="0" smtClean="0">
                <a:cs typeface="Courier New" panose="02070309020205020404" pitchFamily="49" charset="0"/>
              </a:rPr>
              <a:t> </a:t>
            </a:r>
            <a:r>
              <a:rPr lang="en-US" sz="3800" dirty="0" smtClean="0"/>
              <a:t>returns </a:t>
            </a:r>
            <a:r>
              <a:rPr lang="en-US" sz="3800" dirty="0"/>
              <a:t>opposite values of </a:t>
            </a:r>
            <a:r>
              <a:rPr lang="en-US" sz="3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3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fail</a:t>
            </a:r>
          </a:p>
          <a:p>
            <a:pPr lvl="1"/>
            <a:r>
              <a:rPr lang="en-US" sz="3800" dirty="0" smtClean="0"/>
              <a:t>True </a:t>
            </a:r>
            <a:r>
              <a:rPr lang="en-US" sz="3800" dirty="0"/>
              <a:t>if </a:t>
            </a:r>
            <a:r>
              <a:rPr lang="en-US" sz="3800" dirty="0" smtClean="0"/>
              <a:t>opened</a:t>
            </a:r>
          </a:p>
          <a:p>
            <a:pPr lvl="1"/>
            <a:r>
              <a:rPr lang="en-US" sz="3800" dirty="0" smtClean="0"/>
              <a:t>False </a:t>
            </a:r>
            <a:r>
              <a:rPr lang="en-US" sz="3800" dirty="0"/>
              <a:t>if not opened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11.4 Checking For Successful Opening - </a:t>
            </a:r>
            <a:r>
              <a:rPr lang="en-US" alt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2248010"/>
          </a:xfrm>
        </p:spPr>
        <p:txBody>
          <a:bodyPr>
            <a:normAutofit/>
          </a:bodyPr>
          <a:lstStyle/>
          <a:p>
            <a:r>
              <a:rPr lang="en-US" dirty="0"/>
              <a:t>Our preference </a:t>
            </a:r>
            <a:r>
              <a:rPr lang="en-US" dirty="0" smtClean="0"/>
              <a:t>is to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is_open</a:t>
            </a:r>
            <a:r>
              <a:rPr lang="en-US" dirty="0"/>
              <a:t> member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r>
              <a:rPr lang="en-US" dirty="0"/>
              <a:t>More intuitive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.fail</a:t>
            </a:r>
            <a:r>
              <a:rPr lang="en-US" dirty="0"/>
              <a:t> because the name of the function is more indicative of what we are trying to accomplish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83975" y="3578469"/>
            <a:ext cx="12036489" cy="2598496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fout.is_open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)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File is open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File is not open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fout.fail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)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File is not open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File is open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11.5 Closing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Tx/>
              <a:buChar char="•"/>
            </a:pPr>
            <a:r>
              <a:rPr lang="en-US" altLang="en-US" dirty="0"/>
              <a:t>If you open a file, make sure you close it</a:t>
            </a:r>
          </a:p>
          <a:p>
            <a:pPr eaLnBrk="1" hangingPunct="1">
              <a:buFontTx/>
              <a:buChar char="•"/>
            </a:pPr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Only attempt to close the file when it’s guaranteed the file was opened</a:t>
            </a:r>
          </a:p>
          <a:p>
            <a:pPr eaLnBrk="1" hangingPunct="1">
              <a:buFontTx/>
              <a:buChar char="•"/>
            </a:pPr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Closing a file informs the OS we are finished with this </a:t>
            </a:r>
            <a:r>
              <a:rPr lang="en-US" altLang="en-US" dirty="0" smtClean="0"/>
              <a:t>resource, so c</a:t>
            </a:r>
            <a:r>
              <a:rPr lang="en-US" dirty="0" smtClean="0"/>
              <a:t>lose the </a:t>
            </a:r>
            <a:r>
              <a:rPr lang="en-US" dirty="0"/>
              <a:t>file as soon as you finish using it</a:t>
            </a:r>
          </a:p>
          <a:p>
            <a:endParaRPr lang="en-US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fout.is_open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)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Perform file operations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fout.close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File is not </a:t>
            </a:r>
            <a:r>
              <a:rPr lang="en-US" sz="2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895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11.6 Writing to </a:t>
            </a:r>
            <a:r>
              <a:rPr lang="en-US" altLang="en-US" dirty="0" smtClean="0"/>
              <a:t>Files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endParaRPr lang="en-US" dirty="0" smtClean="0"/>
          </a:p>
          <a:p>
            <a:pPr lvl="1" eaLnBrk="1" hangingPunct="1">
              <a:buFontTx/>
              <a:buChar char="•"/>
            </a:pPr>
            <a:r>
              <a:rPr lang="en-US" dirty="0" smtClean="0"/>
              <a:t>Provides </a:t>
            </a:r>
            <a:r>
              <a:rPr lang="en-US" dirty="0"/>
              <a:t>same functionality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to </a:t>
            </a:r>
            <a:r>
              <a:rPr lang="en-US" b="1" dirty="0"/>
              <a:t>write to a </a:t>
            </a:r>
            <a:r>
              <a:rPr lang="en-US" b="1" dirty="0" smtClean="0"/>
              <a:t>file</a:t>
            </a:r>
          </a:p>
          <a:p>
            <a:pPr lvl="1" eaLnBrk="1" hangingPunct="1">
              <a:buFontTx/>
              <a:buChar char="•"/>
            </a:pPr>
            <a:endParaRPr lang="en-US" dirty="0" smtClean="0"/>
          </a:p>
          <a:p>
            <a:pPr lvl="1" eaLnBrk="1" hangingPunct="1">
              <a:buFontTx/>
              <a:buChar char="•"/>
            </a:pPr>
            <a:r>
              <a:rPr lang="en-US" dirty="0" smtClean="0"/>
              <a:t>Includes </a:t>
            </a:r>
            <a:r>
              <a:rPr lang="en-US" dirty="0"/>
              <a:t>all formatting member functions and </a:t>
            </a:r>
            <a:r>
              <a:rPr lang="en-US" dirty="0" smtClean="0"/>
              <a:t>manipulators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11.6 Writing to Files – </a:t>
            </a:r>
            <a:r>
              <a:rPr lang="en-US" alt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PrintReport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[][NAME_LENGTH], </a:t>
            </a: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salary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Open file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report (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"report.txt"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Check to see if file is open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report.is_open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)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report );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for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 = 0; i &lt;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i++ )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{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report &lt;&lt; left &lt;&lt; setw ( NAME_LENGTH + 1 ) &lt;&lt;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[i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</a:t>
            </a:r>
            <a:r>
              <a:rPr lang="en-US" sz="160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right &lt;&lt; setw ( 8 ) </a:t>
            </a:r>
            <a:endParaRPr lang="en-US" sz="16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&lt;&lt;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salary[i] &lt;&lt; endl;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}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Close the file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report.close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"Error: Unable to open report file."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11.1 Data </a:t>
            </a:r>
            <a:r>
              <a:rPr lang="en-US" altLang="en-US" dirty="0" smtClean="0"/>
              <a:t>Files – Reports Versus Data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Report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Generated by a computer program for human consumption</a:t>
            </a:r>
          </a:p>
          <a:p>
            <a:pPr lvl="1"/>
            <a:r>
              <a:rPr lang="en-US" dirty="0"/>
              <a:t>Usually includes title information, column headings and other formatting </a:t>
            </a:r>
          </a:p>
          <a:p>
            <a:endParaRPr lang="en-US" dirty="0"/>
          </a:p>
          <a:p>
            <a:r>
              <a:rPr lang="en-US" b="1" dirty="0"/>
              <a:t>Data file</a:t>
            </a:r>
          </a:p>
          <a:p>
            <a:pPr lvl="1"/>
            <a:r>
              <a:rPr lang="en-US" dirty="0"/>
              <a:t>Written with data only and created following a consistent layout for each record in the file</a:t>
            </a:r>
          </a:p>
          <a:p>
            <a:pPr lvl="1"/>
            <a:r>
              <a:rPr lang="en-US" dirty="0"/>
              <a:t>Generally used as input for our programs</a:t>
            </a:r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11.6 Writing to Files – </a:t>
            </a:r>
            <a:r>
              <a:rPr lang="en-US" altLang="en-US" dirty="0" smtClean="0"/>
              <a:t>Passing Stream Object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503370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500" dirty="0"/>
              <a:t>In previous example, </a:t>
            </a:r>
            <a:r>
              <a:rPr lang="en-US" altLang="en-US" sz="3500" dirty="0">
                <a:latin typeface="Courier New" panose="02070309020205020404" pitchFamily="49" charset="0"/>
              </a:rPr>
              <a:t>report</a:t>
            </a:r>
            <a:r>
              <a:rPr lang="en-US" altLang="en-US" sz="3500" dirty="0"/>
              <a:t> stream object is passed to the function </a:t>
            </a:r>
            <a:r>
              <a:rPr lang="en-US" altLang="en-US" sz="3500" dirty="0" err="1" smtClean="0">
                <a:latin typeface="Courier New" panose="02070309020205020404" pitchFamily="49" charset="0"/>
              </a:rPr>
              <a:t>PrintHeader</a:t>
            </a:r>
            <a:endParaRPr lang="en-US" altLang="en-US" sz="3500" dirty="0" smtClean="0">
              <a:latin typeface="Courier New" panose="02070309020205020404" pitchFamily="49" charset="0"/>
            </a:endParaRPr>
          </a:p>
          <a:p>
            <a:pPr eaLnBrk="1" hangingPunct="1"/>
            <a:endParaRPr lang="en-US" altLang="en-US" sz="3500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3500" dirty="0" smtClean="0"/>
              <a:t>Anytime </a:t>
            </a:r>
            <a:r>
              <a:rPr lang="en-US" altLang="en-US" sz="3500" dirty="0"/>
              <a:t>a stream object is passed, it must be </a:t>
            </a:r>
            <a:r>
              <a:rPr lang="en-US" altLang="en-US" sz="3500" b="1" dirty="0"/>
              <a:t>passed by reference</a:t>
            </a:r>
            <a:r>
              <a:rPr lang="en-US" altLang="en-US" sz="3500" dirty="0"/>
              <a:t> to avoid crashing the </a:t>
            </a:r>
            <a:r>
              <a:rPr lang="en-US" altLang="en-US" sz="3500" dirty="0" smtClean="0"/>
              <a:t>program</a:t>
            </a:r>
          </a:p>
          <a:p>
            <a:pPr eaLnBrk="1" hangingPunct="1"/>
            <a:endParaRPr lang="en-US" altLang="en-US" sz="3500" dirty="0" smtClean="0"/>
          </a:p>
          <a:p>
            <a:pPr eaLnBrk="1" hangingPunct="1"/>
            <a:r>
              <a:rPr lang="en-US" altLang="en-US" sz="3500" dirty="0" smtClean="0"/>
              <a:t>Inserting </a:t>
            </a:r>
            <a:r>
              <a:rPr lang="en-US" altLang="en-US" sz="3500" dirty="0"/>
              <a:t>into or extracting information from the stream changes the state of the </a:t>
            </a:r>
            <a:r>
              <a:rPr lang="en-US" altLang="en-US" sz="3500" dirty="0" smtClean="0"/>
              <a:t>stream</a:t>
            </a:r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void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PrintHeader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 </a:t>
            </a:r>
            <a:r>
              <a:rPr lang="en-US" sz="30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ofstream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&amp; report </a:t>
            </a:r>
            <a:r>
              <a:rPr lang="en-US" sz="3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11.7 Reading From Files – End of File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Stream objects declared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/>
              <a:t> class can be used the same way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</a:p>
          <a:p>
            <a:endParaRPr lang="en-US" dirty="0"/>
          </a:p>
          <a:p>
            <a:r>
              <a:rPr lang="en-US" dirty="0" smtClean="0"/>
              <a:t>It’s unlikely you would </a:t>
            </a:r>
            <a:r>
              <a:rPr lang="en-US" dirty="0"/>
              <a:t>know how much data exists in any given data </a:t>
            </a:r>
            <a:r>
              <a:rPr lang="en-US" dirty="0" smtClean="0"/>
              <a:t>file</a:t>
            </a:r>
            <a:endParaRPr lang="en-US" dirty="0"/>
          </a:p>
          <a:p>
            <a:endParaRPr lang="en-US" dirty="0"/>
          </a:p>
          <a:p>
            <a:r>
              <a:rPr lang="en-US" dirty="0"/>
              <a:t>Typically want to read every piece of data until the </a:t>
            </a:r>
            <a:r>
              <a:rPr lang="en-US" b="1" u="sng" dirty="0"/>
              <a:t>e</a:t>
            </a:r>
            <a:r>
              <a:rPr lang="en-US" dirty="0"/>
              <a:t>nd </a:t>
            </a:r>
            <a:r>
              <a:rPr lang="en-US" b="1" u="sng" dirty="0"/>
              <a:t>o</a:t>
            </a:r>
            <a:r>
              <a:rPr lang="en-US" dirty="0"/>
              <a:t>f the </a:t>
            </a:r>
            <a:r>
              <a:rPr lang="en-US" b="1" u="sng" dirty="0"/>
              <a:t>f</a:t>
            </a:r>
            <a:r>
              <a:rPr lang="en-US" dirty="0"/>
              <a:t>ile (</a:t>
            </a:r>
            <a:r>
              <a:rPr lang="en-US" b="1" dirty="0"/>
              <a:t>EOF</a:t>
            </a:r>
            <a:r>
              <a:rPr lang="en-US" dirty="0"/>
              <a:t>) has been reached</a:t>
            </a:r>
          </a:p>
          <a:p>
            <a:pPr lvl="1"/>
            <a:r>
              <a:rPr lang="en-US" dirty="0"/>
              <a:t>Every file has an </a:t>
            </a:r>
            <a:r>
              <a:rPr lang="en-US" b="1" dirty="0" smtClean="0"/>
              <a:t>EOF </a:t>
            </a:r>
            <a:r>
              <a:rPr lang="en-US" b="1" dirty="0"/>
              <a:t>marker</a:t>
            </a:r>
            <a:r>
              <a:rPr lang="en-US" dirty="0"/>
              <a:t> at the end </a:t>
            </a:r>
          </a:p>
          <a:p>
            <a:endParaRPr lang="en-US" dirty="0"/>
          </a:p>
          <a:p>
            <a:pPr lvl="1"/>
            <a:r>
              <a:rPr lang="en-US" dirty="0"/>
              <a:t>The marker is automatically placed by the OS immediately after the last piece of </a:t>
            </a:r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92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11.7 Reading From Files – </a:t>
            </a:r>
            <a:r>
              <a:rPr lang="en-US" alt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ReadData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[][NAME_LENGTH], </a:t>
            </a: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salary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 )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ifstream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"data.txt"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if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data_file.is_open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)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Priming read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&gt;&gt;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salary[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Read until end of file is reached</a:t>
            </a:r>
            <a:endParaRPr lang="en-US" sz="16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!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data_file.eof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)</a:t>
            </a:r>
            <a:endParaRPr lang="en-US" sz="16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salary[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}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data_file.close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"Error: Unable to open data file."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6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11.7 Reading From Files – Priming Read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ReadData</a:t>
            </a:r>
            <a:r>
              <a:rPr lang="en-US" dirty="0"/>
              <a:t> function on the previous page returns  </a:t>
            </a:r>
            <a:r>
              <a:rPr lang="en-US" b="1" dirty="0"/>
              <a:t>number of records read</a:t>
            </a:r>
            <a:r>
              <a:rPr lang="en-US" dirty="0"/>
              <a:t> from the file</a:t>
            </a:r>
          </a:p>
          <a:p>
            <a:endParaRPr lang="en-US" dirty="0"/>
          </a:p>
          <a:p>
            <a:r>
              <a:rPr lang="en-US" dirty="0"/>
              <a:t>This returned value is used to inform other functions of </a:t>
            </a:r>
            <a:r>
              <a:rPr lang="en-US" b="1" dirty="0"/>
              <a:t>how many records</a:t>
            </a:r>
            <a:r>
              <a:rPr lang="en-US" dirty="0"/>
              <a:t> are stored in the arrays</a:t>
            </a:r>
          </a:p>
          <a:p>
            <a:endParaRPr lang="en-US" dirty="0"/>
          </a:p>
          <a:p>
            <a:r>
              <a:rPr lang="en-US" dirty="0"/>
              <a:t>Also notice, we implemented a </a:t>
            </a:r>
            <a:r>
              <a:rPr lang="en-US" b="1" dirty="0"/>
              <a:t>priming read</a:t>
            </a:r>
            <a:r>
              <a:rPr lang="en-US" dirty="0"/>
              <a:t> to </a:t>
            </a:r>
            <a:r>
              <a:rPr lang="en-US" b="1" dirty="0"/>
              <a:t>ensure that the correct number of records were read</a:t>
            </a:r>
          </a:p>
          <a:p>
            <a:endParaRPr lang="en-US" dirty="0"/>
          </a:p>
          <a:p>
            <a:r>
              <a:rPr lang="en-US" dirty="0"/>
              <a:t>Priming read ensures that if the file exists, but is empty, the number of records returned from the function would remain </a:t>
            </a:r>
            <a:r>
              <a:rPr lang="en-US" dirty="0" smtClean="0"/>
              <a:t>zero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13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11.8 </a:t>
            </a:r>
            <a:r>
              <a:rPr lang="en-US" altLang="en-US" dirty="0" smtClean="0"/>
              <a:t>Searching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 that we are able to store large amounts of data, it is often necessary to search for specific data</a:t>
            </a:r>
          </a:p>
          <a:p>
            <a:endParaRPr lang="en-US" dirty="0"/>
          </a:p>
          <a:p>
            <a:r>
              <a:rPr lang="en-US" dirty="0" smtClean="0"/>
              <a:t>Easiest method is to start </a:t>
            </a:r>
            <a:r>
              <a:rPr lang="en-US" dirty="0"/>
              <a:t>at the first </a:t>
            </a:r>
            <a:r>
              <a:rPr lang="en-US" dirty="0" smtClean="0"/>
              <a:t>record </a:t>
            </a:r>
            <a:r>
              <a:rPr lang="en-US" dirty="0"/>
              <a:t>comparing a value from within our arrays to a user specified </a:t>
            </a:r>
            <a:r>
              <a:rPr lang="en-US" dirty="0" smtClean="0"/>
              <a:t>target</a:t>
            </a:r>
          </a:p>
          <a:p>
            <a:endParaRPr lang="en-US" dirty="0"/>
          </a:p>
          <a:p>
            <a:r>
              <a:rPr lang="en-US" dirty="0"/>
              <a:t>If the value matches the target record, process the information, otherwise move to the next </a:t>
            </a:r>
            <a:r>
              <a:rPr lang="en-US" dirty="0" smtClean="0"/>
              <a:t>record</a:t>
            </a:r>
          </a:p>
          <a:p>
            <a:endParaRPr lang="en-US" dirty="0"/>
          </a:p>
          <a:p>
            <a:r>
              <a:rPr lang="en-US" dirty="0"/>
              <a:t>If the search examines all records without finding a match, the record didn’t exist and appropriate action should be taken</a:t>
            </a:r>
          </a:p>
          <a:p>
            <a:pPr lvl="1"/>
            <a:r>
              <a:rPr lang="en-US" dirty="0"/>
              <a:t>An error message to the screen might </a:t>
            </a:r>
            <a:r>
              <a:rPr lang="en-US" dirty="0" smtClean="0"/>
              <a:t>suffice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11.8 Searching – </a:t>
            </a:r>
            <a:r>
              <a:rPr lang="en-US" alt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 described in the previous slide is called a </a:t>
            </a:r>
            <a:r>
              <a:rPr lang="en-US" b="1" dirty="0"/>
              <a:t>linear</a:t>
            </a:r>
            <a:r>
              <a:rPr lang="en-US" dirty="0"/>
              <a:t> or </a:t>
            </a:r>
            <a:r>
              <a:rPr lang="en-US" b="1" dirty="0"/>
              <a:t>sequential</a:t>
            </a:r>
            <a:r>
              <a:rPr lang="en-US" dirty="0"/>
              <a:t> search</a:t>
            </a:r>
          </a:p>
          <a:p>
            <a:endParaRPr lang="en-US" b="1" dirty="0" smtClean="0"/>
          </a:p>
          <a:p>
            <a:r>
              <a:rPr lang="en-US" b="1" dirty="0" smtClean="0"/>
              <a:t>Best case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record is found after first </a:t>
            </a:r>
            <a:r>
              <a:rPr lang="en-US" dirty="0" smtClean="0"/>
              <a:t>comparison</a:t>
            </a:r>
          </a:p>
          <a:p>
            <a:endParaRPr lang="en-US" b="1" dirty="0" smtClean="0"/>
          </a:p>
          <a:p>
            <a:r>
              <a:rPr lang="en-US" b="1" dirty="0" smtClean="0"/>
              <a:t>Worst case</a:t>
            </a:r>
          </a:p>
          <a:p>
            <a:pPr lvl="1"/>
            <a:r>
              <a:rPr lang="en-US" dirty="0" smtClean="0"/>
              <a:t>Desired </a:t>
            </a:r>
            <a:r>
              <a:rPr lang="en-US" dirty="0"/>
              <a:t>record did not exist in our arrays</a:t>
            </a:r>
          </a:p>
          <a:p>
            <a:endParaRPr lang="en-US" dirty="0"/>
          </a:p>
          <a:p>
            <a:r>
              <a:rPr lang="en-US" dirty="0"/>
              <a:t>Average number of iterations would be </a:t>
            </a:r>
            <a:r>
              <a:rPr lang="en-US" b="1" dirty="0"/>
              <a:t>n/2</a:t>
            </a:r>
            <a:r>
              <a:rPr lang="en-US" dirty="0"/>
              <a:t>, where </a:t>
            </a:r>
            <a:r>
              <a:rPr lang="en-US" b="1" dirty="0"/>
              <a:t>n</a:t>
            </a:r>
            <a:r>
              <a:rPr lang="en-US" dirty="0"/>
              <a:t> is the number of elements in the 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11.8 Searching – Linear </a:t>
            </a:r>
            <a:r>
              <a:rPr lang="en-US" altLang="en-US" dirty="0" smtClean="0"/>
              <a:t>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5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/*********************************************************************************************</a:t>
            </a:r>
            <a:endParaRPr lang="en-US" altLang="en-US" sz="15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5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Name: </a:t>
            </a:r>
            <a:r>
              <a:rPr lang="en-US" altLang="en-US" sz="15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LinearSearch</a:t>
            </a:r>
            <a:endParaRPr lang="en-US" altLang="en-US" sz="15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5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Parameters</a:t>
            </a:r>
            <a:r>
              <a:rPr lang="en-US" altLang="en-US" sz="15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The data array. (Pass by Const </a:t>
            </a:r>
            <a:r>
              <a:rPr lang="en-US" altLang="en-US" sz="15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Pointer)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5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            The number of records. (Pass by Value)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5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            </a:t>
            </a:r>
            <a:r>
              <a:rPr lang="en-US" altLang="en-US" sz="15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target. (Pass by Value)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5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Return: none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5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Purpose: Display the target information </a:t>
            </a:r>
            <a:r>
              <a:rPr lang="en-US" altLang="en-US" sz="15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 a </a:t>
            </a:r>
            <a:r>
              <a:rPr lang="en-US" altLang="en-US" sz="15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message stating the record could not be found.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5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**********************************************************************************************/</a:t>
            </a:r>
            <a:endParaRPr lang="en-US" altLang="en-US" sz="15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500" dirty="0">
                <a:solidFill>
                  <a:schemeClr val="tx1"/>
                </a:solidFill>
                <a:latin typeface="Courier New" panose="02070309020205020404" pitchFamily="49" charset="0"/>
              </a:rPr>
              <a:t>found = </a:t>
            </a:r>
            <a:r>
              <a:rPr lang="en-US" altLang="en-US" sz="15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false</a:t>
            </a:r>
          </a:p>
          <a:p>
            <a:endParaRPr lang="en-US" altLang="en-US" sz="15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500" dirty="0">
                <a:solidFill>
                  <a:schemeClr val="tx1"/>
                </a:solidFill>
                <a:latin typeface="Courier New" panose="02070309020205020404" pitchFamily="49" charset="0"/>
              </a:rPr>
              <a:t>Loop number of record times or until found</a:t>
            </a:r>
          </a:p>
          <a:p>
            <a:pPr marL="457200" lvl="1" indent="0">
              <a:buNone/>
            </a:pPr>
            <a:r>
              <a:rPr lang="en-US" altLang="en-US" sz="15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If </a:t>
            </a:r>
            <a:r>
              <a:rPr lang="en-US" altLang="en-US" sz="1500" dirty="0">
                <a:solidFill>
                  <a:schemeClr val="tx1"/>
                </a:solidFill>
                <a:latin typeface="Courier New" panose="02070309020205020404" pitchFamily="49" charset="0"/>
              </a:rPr>
              <a:t>array(loop counter) equals target</a:t>
            </a:r>
          </a:p>
          <a:p>
            <a:pPr marL="914400" lvl="2" indent="0">
              <a:buNone/>
            </a:pPr>
            <a:r>
              <a:rPr lang="en-US" altLang="en-US" sz="15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Display </a:t>
            </a:r>
            <a:r>
              <a:rPr lang="en-US" altLang="en-US" sz="1500" dirty="0">
                <a:solidFill>
                  <a:schemeClr val="tx1"/>
                </a:solidFill>
                <a:latin typeface="Courier New" panose="02070309020205020404" pitchFamily="49" charset="0"/>
              </a:rPr>
              <a:t>information</a:t>
            </a:r>
          </a:p>
          <a:p>
            <a:pPr marL="914400" lvl="2" indent="0">
              <a:buNone/>
            </a:pPr>
            <a:r>
              <a:rPr lang="en-US" altLang="en-US" sz="15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found </a:t>
            </a:r>
            <a:r>
              <a:rPr lang="en-US" altLang="en-US" sz="1500" dirty="0">
                <a:solidFill>
                  <a:schemeClr val="tx1"/>
                </a:solidFill>
                <a:latin typeface="Courier New" panose="02070309020205020404" pitchFamily="49" charset="0"/>
              </a:rPr>
              <a:t>= </a:t>
            </a:r>
            <a:r>
              <a:rPr lang="en-US" altLang="en-US" sz="15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true</a:t>
            </a:r>
          </a:p>
          <a:p>
            <a:pPr marL="914400" lvl="2" indent="0">
              <a:buNone/>
            </a:pPr>
            <a:endParaRPr lang="en-US" altLang="en-US" sz="15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15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Increment </a:t>
            </a:r>
            <a:r>
              <a:rPr lang="en-US" altLang="en-US" sz="1500" dirty="0">
                <a:solidFill>
                  <a:schemeClr val="tx1"/>
                </a:solidFill>
                <a:latin typeface="Courier New" panose="02070309020205020404" pitchFamily="49" charset="0"/>
              </a:rPr>
              <a:t>loop counter</a:t>
            </a:r>
          </a:p>
          <a:p>
            <a:pPr marL="0" indent="0">
              <a:buNone/>
            </a:pPr>
            <a:r>
              <a:rPr lang="en-US" altLang="en-US" sz="1500" dirty="0">
                <a:solidFill>
                  <a:schemeClr val="tx1"/>
                </a:solidFill>
                <a:latin typeface="Courier New" panose="02070309020205020404" pitchFamily="49" charset="0"/>
              </a:rPr>
              <a:t>End loop</a:t>
            </a:r>
          </a:p>
          <a:p>
            <a:pPr marL="0" indent="0">
              <a:buNone/>
            </a:pPr>
            <a:endParaRPr lang="en-US" altLang="en-US" sz="1500" dirty="0" smtClean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5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If </a:t>
            </a:r>
            <a:r>
              <a:rPr lang="en-US" altLang="en-US" sz="1500" dirty="0">
                <a:solidFill>
                  <a:schemeClr val="tx1"/>
                </a:solidFill>
                <a:latin typeface="Courier New" panose="02070309020205020404" pitchFamily="49" charset="0"/>
              </a:rPr>
              <a:t>not found</a:t>
            </a:r>
          </a:p>
          <a:p>
            <a:pPr marL="457200" lvl="1" indent="0">
              <a:buNone/>
            </a:pPr>
            <a:r>
              <a:rPr lang="en-US" altLang="en-US" sz="15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Display </a:t>
            </a:r>
            <a:r>
              <a:rPr lang="en-US" altLang="en-US" sz="15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"The value you are searching for doesn't exist"</a:t>
            </a:r>
          </a:p>
        </p:txBody>
      </p:sp>
    </p:spTree>
    <p:extLst>
      <p:ext uri="{BB962C8B-B14F-4D97-AF65-F5344CB8AC3E}">
        <p14:creationId xmlns:p14="http://schemas.microsoft.com/office/powerpoint/2010/main" val="4068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11.8 Searching – </a:t>
            </a:r>
            <a:r>
              <a:rPr lang="en-US" alt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Binary search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on </a:t>
            </a:r>
            <a:r>
              <a:rPr lang="en-US" dirty="0" smtClean="0"/>
              <a:t>average </a:t>
            </a:r>
            <a:r>
              <a:rPr lang="en-US" dirty="0"/>
              <a:t>much more efficient </a:t>
            </a:r>
          </a:p>
          <a:p>
            <a:pPr lvl="1"/>
            <a:r>
              <a:rPr lang="en-US" dirty="0"/>
              <a:t>Requires data be ordered by </a:t>
            </a:r>
            <a:r>
              <a:rPr lang="en-US" dirty="0" smtClean="0"/>
              <a:t>a </a:t>
            </a:r>
            <a:r>
              <a:rPr lang="en-US" b="1" dirty="0" smtClean="0"/>
              <a:t>key value</a:t>
            </a:r>
          </a:p>
          <a:p>
            <a:pPr lvl="1"/>
            <a:endParaRPr lang="en-US" dirty="0"/>
          </a:p>
          <a:p>
            <a:r>
              <a:rPr lang="en-US" dirty="0"/>
              <a:t>Premise behind the binary </a:t>
            </a:r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Logically </a:t>
            </a:r>
            <a:r>
              <a:rPr lang="en-US" dirty="0"/>
              <a:t>cut the array in </a:t>
            </a:r>
            <a:r>
              <a:rPr lang="en-US" dirty="0" smtClean="0"/>
              <a:t>half</a:t>
            </a:r>
            <a:endParaRPr lang="en-US" dirty="0"/>
          </a:p>
          <a:p>
            <a:pPr lvl="1"/>
            <a:r>
              <a:rPr lang="en-US" dirty="0"/>
              <a:t>Comparison is made to see which half the target would be located in, and it too is logically cut in </a:t>
            </a:r>
            <a:r>
              <a:rPr lang="en-US" dirty="0" smtClean="0"/>
              <a:t>half</a:t>
            </a:r>
            <a:endParaRPr lang="en-US" dirty="0"/>
          </a:p>
          <a:p>
            <a:pPr lvl="1"/>
            <a:r>
              <a:rPr lang="en-US" dirty="0"/>
              <a:t>Process continues until the target is located</a:t>
            </a:r>
          </a:p>
        </p:txBody>
      </p:sp>
    </p:spTree>
    <p:extLst>
      <p:ext uri="{BB962C8B-B14F-4D97-AF65-F5344CB8AC3E}">
        <p14:creationId xmlns:p14="http://schemas.microsoft.com/office/powerpoint/2010/main" val="7847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11.8 Searching – Comparison of Searches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1649957733"/>
              </p:ext>
            </p:extLst>
          </p:nvPr>
        </p:nvGraphicFramePr>
        <p:xfrm>
          <a:off x="2658138" y="1286322"/>
          <a:ext cx="6888162" cy="1920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44737">
                  <a:extLst>
                    <a:ext uri="{9D8B030D-6E8A-4147-A177-3AD203B41FA5}">
                      <a16:colId xmlns:a16="http://schemas.microsoft.com/office/drawing/2014/main" val="365394658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3773299461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13324503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Worst Case Number of Iterations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65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Elements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Linear Search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Binary Search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11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921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8651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874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02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1,000,000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1,000,000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146060" marR="14606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858823"/>
                  </a:ext>
                </a:extLst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4"/>
          </p:nvPr>
        </p:nvSpPr>
        <p:spPr>
          <a:xfrm>
            <a:off x="83975" y="3438525"/>
            <a:ext cx="12036489" cy="2738440"/>
          </a:xfrm>
        </p:spPr>
        <p:txBody>
          <a:bodyPr/>
          <a:lstStyle/>
          <a:p>
            <a:r>
              <a:rPr lang="en-US" dirty="0"/>
              <a:t>Binary search requires many less iterations on average </a:t>
            </a:r>
          </a:p>
          <a:p>
            <a:endParaRPr lang="en-US" dirty="0"/>
          </a:p>
          <a:p>
            <a:r>
              <a:rPr lang="en-US" dirty="0"/>
              <a:t>Number of iterations to find its target is roughly the number of times we can divide the array in half, or 1 + 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33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11.8 Searching – Binary </a:t>
            </a:r>
            <a:r>
              <a:rPr lang="en-US" altLang="en-US" dirty="0" smtClean="0"/>
              <a:t>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/*****************************************************</a:t>
            </a:r>
            <a:endParaRPr lang="en-US" sz="12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Name: </a:t>
            </a:r>
            <a:r>
              <a:rPr lang="en-US" sz="12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BinarySearch</a:t>
            </a:r>
            <a:endParaRPr lang="en-US" sz="12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Parameters: The data array. (Pass by Const Pointer)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            The number of records. (Pass by Value)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            The target. (Pass by Value)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Return: none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Purpose: Display the target information </a:t>
            </a:r>
            <a:r>
              <a:rPr lang="en-US" sz="12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a message stating the data could not be found.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******************************************************/</a:t>
            </a:r>
            <a:endParaRPr lang="en-US" sz="12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found = false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= 0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 = number of records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while left is less than or equal to right and found not true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mid = (left + right) / 2 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the target equals array(mid)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Display information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found = true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 if the target is greater than array(mid)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left = mid + 1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right = mid - 1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loop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not found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Display "The value you are searching for doesn't exist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11.1 Data Files – </a:t>
            </a:r>
            <a:r>
              <a:rPr lang="en-US" altLang="en-US" dirty="0" smtClean="0"/>
              <a:t>Space and Comma Delimited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Space delimited files work well for situations where the data doesn’t contain spaces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altLang="en-US" dirty="0"/>
              <a:t>Comma delimited can handle all </a:t>
            </a:r>
            <a:r>
              <a:rPr lang="en-US" altLang="en-US" dirty="0" smtClean="0"/>
              <a:t>data situations</a:t>
            </a:r>
            <a:r>
              <a:rPr lang="en-US" altLang="en-US" dirty="0"/>
              <a:t>, but it is more difficult to read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35219" y="2159285"/>
            <a:ext cx="5334000" cy="1143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7D77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Stormy Weather 123-09-8765 9.00 46 F</a:t>
            </a:r>
            <a:endParaRPr lang="en-US" altLang="en-US" sz="16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alt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Willy </a:t>
            </a:r>
            <a:r>
              <a:rPr lang="en-US" altLang="en-US" sz="160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Makit</a:t>
            </a:r>
            <a:r>
              <a:rPr lang="en-US" alt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432-89-7654 9.50 40 F</a:t>
            </a:r>
            <a:endParaRPr lang="en-US" altLang="en-US" sz="16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altLang="en-US" sz="160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Ima</a:t>
            </a:r>
            <a:r>
              <a:rPr lang="en-US" alt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Nerd 239-34-3458 11.25 83 F</a:t>
            </a:r>
            <a:endParaRPr lang="en-US" altLang="en-US" sz="16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alt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Fish Gill 762-84-6543 6.50 35 P </a:t>
            </a:r>
            <a:endParaRPr lang="en-US" altLang="en-US" sz="16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711319" y="4770193"/>
            <a:ext cx="6781800" cy="1143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7D77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latin typeface="Courier New" panose="02070309020205020404" pitchFamily="49" charset="0"/>
              </a:rPr>
              <a:t>1,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Tim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,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Wheeler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,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Physical Plant Director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,50000</a:t>
            </a:r>
          </a:p>
          <a:p>
            <a:r>
              <a:rPr lang="en-US" altLang="en-US" sz="1600" dirty="0">
                <a:latin typeface="Courier New" panose="02070309020205020404" pitchFamily="49" charset="0"/>
              </a:rPr>
              <a:t>2,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Mike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,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 err="1">
                <a:latin typeface="Courier New" panose="02070309020205020404" pitchFamily="49" charset="0"/>
              </a:rPr>
              <a:t>Hitson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,</a:t>
            </a:r>
            <a:r>
              <a:rPr lang="en-US" altLang="en-US" sz="1600" noProof="1">
                <a:latin typeface="Courier New" panose="02070309020205020404" pitchFamily="49" charset="0"/>
              </a:rPr>
              <a:t>"Small Business </a:t>
            </a:r>
            <a:r>
              <a:rPr lang="en-US" altLang="en-US" sz="1600" dirty="0">
                <a:latin typeface="Courier New" panose="02070309020205020404" pitchFamily="49" charset="0"/>
              </a:rPr>
              <a:t>Owner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,25000</a:t>
            </a:r>
          </a:p>
          <a:p>
            <a:r>
              <a:rPr lang="en-US" altLang="en-US" sz="1600" dirty="0">
                <a:latin typeface="Courier New" panose="02070309020205020404" pitchFamily="49" charset="0"/>
              </a:rPr>
              <a:t>3,</a:t>
            </a:r>
            <a:r>
              <a:rPr lang="en-US" altLang="en-US" sz="1600" noProof="1">
                <a:latin typeface="Courier New" panose="02070309020205020404" pitchFamily="49" charset="0"/>
              </a:rPr>
              <a:t>"</a:t>
            </a:r>
            <a:r>
              <a:rPr lang="en-US" altLang="en-US" sz="1600" dirty="0">
                <a:latin typeface="Courier New" panose="02070309020205020404" pitchFamily="49" charset="0"/>
              </a:rPr>
              <a:t>Ralph</a:t>
            </a:r>
            <a:r>
              <a:rPr lang="en-US" altLang="en-US" sz="1600" noProof="1">
                <a:latin typeface="Courier New" panose="02070309020205020404" pitchFamily="49" charset="0"/>
              </a:rPr>
              <a:t>","Carestia","Summer Term Professor",0</a:t>
            </a:r>
          </a:p>
          <a:p>
            <a:r>
              <a:rPr lang="en-US" altLang="en-US" sz="1600" noProof="1">
                <a:latin typeface="Courier New" panose="02070309020205020404" pitchFamily="49" charset="0"/>
              </a:rPr>
              <a:t>4,"Princess","","Game Developer",1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158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11.9 </a:t>
            </a:r>
            <a:r>
              <a:rPr lang="en-US" altLang="en-US" dirty="0" smtClean="0"/>
              <a:t>Sorting – Bubble Sort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Bubble </a:t>
            </a:r>
            <a:r>
              <a:rPr lang="en-US" b="1" dirty="0" smtClean="0"/>
              <a:t>sort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of the easiest sorting algorithms to </a:t>
            </a:r>
            <a:r>
              <a:rPr lang="en-US" dirty="0" smtClean="0"/>
              <a:t>implement</a:t>
            </a:r>
          </a:p>
          <a:p>
            <a:pPr lvl="1"/>
            <a:r>
              <a:rPr lang="en-US" dirty="0" smtClean="0"/>
              <a:t>Also one of the slowest</a:t>
            </a:r>
          </a:p>
          <a:p>
            <a:pPr lvl="1"/>
            <a:endParaRPr lang="en-US" dirty="0"/>
          </a:p>
          <a:p>
            <a:r>
              <a:rPr lang="en-US" dirty="0"/>
              <a:t>As a bubble floats to the surface of a pond, the bubble sort "bubbles" largest element to the end of the array </a:t>
            </a:r>
          </a:p>
          <a:p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an element is in place, the process restarts back at beginning of the array to bubble next largest value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pass compares two elements </a:t>
            </a:r>
            <a:r>
              <a:rPr lang="en-US" dirty="0" smtClean="0"/>
              <a:t>swapping the elements if </a:t>
            </a:r>
            <a:r>
              <a:rPr lang="en-US" dirty="0"/>
              <a:t>first element is greater than the </a:t>
            </a:r>
            <a:r>
              <a:rPr lang="en-US" dirty="0" smtClean="0"/>
              <a:t>second</a:t>
            </a:r>
          </a:p>
          <a:p>
            <a:endParaRPr lang="en-US" dirty="0" smtClean="0"/>
          </a:p>
          <a:p>
            <a:r>
              <a:rPr lang="en-US" dirty="0" smtClean="0"/>
              <a:t>This process continues until entire array has been processed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11.9 Sorting – Bubble Sort Process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15" y="1587890"/>
            <a:ext cx="6918008" cy="44275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96636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11.9 Sorting – Bubble Sort </a:t>
            </a:r>
            <a:r>
              <a:rPr lang="en-US" altLang="en-US" dirty="0" smtClean="0"/>
              <a:t>Brute Force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/*********************************************************</a:t>
            </a:r>
            <a:endParaRPr lang="en-US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Name: </a:t>
            </a:r>
            <a:r>
              <a:rPr lang="en-US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BubbleSort</a:t>
            </a:r>
            <a:endParaRPr lang="en-US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Parameters: The data array. (Pass by Pointer)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            The number of records. (Pass by Value)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Return: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Purpose: Sort an array using the bubble sort algorithm.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**********************************************************/</a:t>
            </a:r>
            <a:endParaRPr lang="en-US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number of records times (loop counter: pass)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Loop number of records – 1 times (loop counter: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array(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 array(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temp = array(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array(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array(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array(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+ 1) = temp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End If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End Loop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11.9 Sorting – Bubble Sort </a:t>
            </a:r>
            <a:r>
              <a:rPr lang="en-US" alt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make the bubble sort algorithm a little more efficient by making a couple of </a:t>
            </a:r>
            <a:r>
              <a:rPr lang="en-US" dirty="0" smtClean="0"/>
              <a:t>observations</a:t>
            </a:r>
            <a:endParaRPr lang="en-US" dirty="0"/>
          </a:p>
          <a:p>
            <a:pPr lvl="1"/>
            <a:r>
              <a:rPr lang="en-US" dirty="0"/>
              <a:t>Each pass places one more element in the correct </a:t>
            </a:r>
            <a:r>
              <a:rPr lang="en-US" dirty="0" smtClean="0"/>
              <a:t>location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Therefore, no need to compare the element just placed in the correct position in any future </a:t>
            </a:r>
            <a:r>
              <a:rPr lang="en-US" dirty="0" smtClean="0"/>
              <a:t>passes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Each pass now requires one less comparison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3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11.9 Sorting – Bubble Sort </a:t>
            </a:r>
            <a:r>
              <a:rPr lang="en-US" altLang="en-US" dirty="0" smtClean="0"/>
              <a:t>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/*********************************************************</a:t>
            </a:r>
            <a:endParaRPr lang="en-US" sz="18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Name: BubbleSort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Parameters: The data array. (Pass by Pointer)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            The number of records. (Pass by Value)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Return: none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Purpose: Sort an array using the bubble sort algorithm.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**********************************************************/</a:t>
            </a:r>
            <a:endParaRPr lang="en-US" sz="18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number of records times (loop counter: pass)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Loop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of records – pass – 1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 (loop counter: i)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array(i) &gt; array(i + 1)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temp = array(i)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array(i) = array(i + 1)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array(i + 1) = temp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End If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End Loop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Loop</a:t>
            </a:r>
          </a:p>
        </p:txBody>
      </p:sp>
    </p:spTree>
    <p:extLst>
      <p:ext uri="{BB962C8B-B14F-4D97-AF65-F5344CB8AC3E}">
        <p14:creationId xmlns:p14="http://schemas.microsoft.com/office/powerpoint/2010/main" val="7320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11.9 Sorting – </a:t>
            </a:r>
            <a:r>
              <a:rPr lang="en-US" altLang="en-US" dirty="0" smtClean="0"/>
              <a:t>Flagged Bubble </a:t>
            </a:r>
            <a:r>
              <a:rPr lang="en-US" altLang="en-US" dirty="0"/>
              <a:t>Sort </a:t>
            </a:r>
            <a:r>
              <a:rPr lang="en-US" alt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Notice even if the array is sorted, the process </a:t>
            </a:r>
            <a:r>
              <a:rPr lang="en-US" dirty="0" smtClean="0"/>
              <a:t>continues</a:t>
            </a:r>
            <a:endParaRPr lang="en-US" dirty="0"/>
          </a:p>
          <a:p>
            <a:pPr lvl="1"/>
            <a:r>
              <a:rPr lang="en-US" dirty="0"/>
              <a:t>Use a flag to stop the processing once guaranteed the array is in </a:t>
            </a:r>
            <a:r>
              <a:rPr lang="en-US" dirty="0" smtClean="0"/>
              <a:t>order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complete pass is made without having to swap an element, the array is </a:t>
            </a:r>
            <a:r>
              <a:rPr lang="en-US" dirty="0" smtClean="0"/>
              <a:t>ordered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the first pass, can determine the array is already sorted; all unnecessary future passes not be </a:t>
            </a:r>
            <a:r>
              <a:rPr lang="en-US" dirty="0" smtClean="0"/>
              <a:t>needed</a:t>
            </a:r>
          </a:p>
          <a:p>
            <a:pPr lvl="1"/>
            <a:endParaRPr lang="en-US" dirty="0"/>
          </a:p>
          <a:p>
            <a:r>
              <a:rPr lang="en-US" dirty="0"/>
              <a:t>This change often called a </a:t>
            </a:r>
            <a:r>
              <a:rPr lang="en-US" b="1" dirty="0"/>
              <a:t>flagged bubble sort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11.9 Sorting – Flagged Bubble </a:t>
            </a:r>
            <a:r>
              <a:rPr lang="en-US" altLang="en-US" dirty="0" smtClean="0"/>
              <a:t>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/*********************************************************</a:t>
            </a:r>
            <a:endParaRPr lang="en-US" sz="16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Name: FlaggedBubbleSort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Parameters: The data array. (Pass by Pointer)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            The number of records. (Pass by Value)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Return: none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Purpose: Sort an array using the bubble sort algorithm.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**********************************************************/</a:t>
            </a:r>
            <a:endParaRPr lang="en-US" sz="16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sorted = false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number of records times (loop counter: pass)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until sorted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sorted = true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Loop number of records – pass – 1 times (loop counter: i)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array(i) &gt; array(i + 1)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sorted = false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temp = array(i)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array(i) = array(i + 1)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array(i + 1) = temp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End If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End Loop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Loop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7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11.11 C The Differences – File I/O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 handles keyboard and console I/O in a totally different manner</a:t>
            </a:r>
          </a:p>
          <a:p>
            <a:endParaRPr lang="en-US" dirty="0" smtClean="0"/>
          </a:p>
          <a:p>
            <a:r>
              <a:rPr lang="en-US" dirty="0" smtClean="0"/>
              <a:t>File </a:t>
            </a:r>
            <a:r>
              <a:rPr lang="en-US" dirty="0"/>
              <a:t>I/O handled the same way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stream classes or objects are used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 closely related to the way we read and write text files in C</a:t>
            </a:r>
          </a:p>
          <a:p>
            <a:endParaRPr lang="en-US" dirty="0"/>
          </a:p>
          <a:p>
            <a:r>
              <a:rPr lang="en-US" dirty="0"/>
              <a:t>Instead of file streams, C uses something often called a </a:t>
            </a:r>
            <a:r>
              <a:rPr lang="en-US" b="1" dirty="0"/>
              <a:t>file pointer</a:t>
            </a:r>
          </a:p>
          <a:p>
            <a:pPr lvl="1"/>
            <a:r>
              <a:rPr lang="en-US" dirty="0"/>
              <a:t>Variable that holds the address of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/>
              <a:t> structure</a:t>
            </a:r>
          </a:p>
          <a:p>
            <a:pPr lvl="1"/>
            <a:r>
              <a:rPr lang="en-US" dirty="0"/>
              <a:t>Used to access the file once opened </a:t>
            </a:r>
          </a:p>
          <a:p>
            <a:pPr lvl="1"/>
            <a:r>
              <a:rPr lang="en-US" dirty="0"/>
              <a:t>A structure is another construct similar to what we saw with </a:t>
            </a:r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396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11.11.1 C The Differences – File Pointer and Modes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121802753"/>
              </p:ext>
            </p:extLst>
          </p:nvPr>
        </p:nvGraphicFramePr>
        <p:xfrm>
          <a:off x="84748" y="4500563"/>
          <a:ext cx="12035716" cy="14630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88671">
                  <a:extLst>
                    <a:ext uri="{9D8B030D-6E8A-4147-A177-3AD203B41FA5}">
                      <a16:colId xmlns:a16="http://schemas.microsoft.com/office/drawing/2014/main" val="1312782321"/>
                    </a:ext>
                  </a:extLst>
                </a:gridCol>
                <a:gridCol w="10847045">
                  <a:extLst>
                    <a:ext uri="{9D8B030D-6E8A-4147-A177-3AD203B41FA5}">
                      <a16:colId xmlns:a16="http://schemas.microsoft.com/office/drawing/2014/main" val="2739491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Mode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102" marR="8510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Explanation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102" marR="8510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367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85102" marR="8510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 mode. Open fails if file doesn’t exist.</a:t>
                      </a:r>
                    </a:p>
                  </a:txBody>
                  <a:tcPr marL="85102" marR="8510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36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</a:t>
                      </a:r>
                    </a:p>
                  </a:txBody>
                  <a:tcPr marL="85102" marR="8510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Write mode. Will create file if possible. Existing data is destroyed.</a:t>
                      </a:r>
                    </a:p>
                  </a:txBody>
                  <a:tcPr marL="85102" marR="8510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762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85102" marR="8510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Append mode. Open the file so data can be appended. Will create file.</a:t>
                      </a:r>
                    </a:p>
                  </a:txBody>
                  <a:tcPr marL="85102" marR="8510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45336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14"/>
          </p:nvPr>
        </p:nvSpPr>
        <p:spPr>
          <a:xfrm>
            <a:off x="83975" y="1246882"/>
            <a:ext cx="12036489" cy="312509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file pointer can be used to access both input and output files</a:t>
            </a:r>
          </a:p>
          <a:p>
            <a:r>
              <a:rPr lang="en-US" dirty="0"/>
              <a:t>To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/>
              <a:t> structure include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2B91A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FILE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fptr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FILE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report;</a:t>
            </a:r>
            <a:endParaRPr lang="en-US" sz="3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kern="0" dirty="0" smtClean="0">
              <a:solidFill>
                <a:srgbClr val="007D77"/>
              </a:solidFill>
            </a:endParaRPr>
          </a:p>
          <a:p>
            <a:r>
              <a:rPr lang="en-US" altLang="en-US" kern="0" dirty="0" smtClean="0">
                <a:solidFill>
                  <a:srgbClr val="007D77"/>
                </a:solidFill>
              </a:rPr>
              <a:t>Six </a:t>
            </a:r>
            <a:r>
              <a:rPr lang="en-US" altLang="en-US" kern="0" dirty="0">
                <a:solidFill>
                  <a:srgbClr val="007D77"/>
                </a:solidFill>
              </a:rPr>
              <a:t>modes for opening a file in C, three are discussed in this </a:t>
            </a:r>
            <a:r>
              <a:rPr lang="en-US" altLang="en-US" kern="0" dirty="0" smtClean="0">
                <a:solidFill>
                  <a:srgbClr val="007D77"/>
                </a:solidFill>
              </a:rPr>
              <a:t>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013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11.11.2 </a:t>
            </a:r>
            <a:r>
              <a:rPr lang="en-US" dirty="0">
                <a:solidFill>
                  <a:srgbClr val="0070C0"/>
                </a:solidFill>
              </a:rPr>
              <a:t>C The Differences – </a:t>
            </a:r>
            <a:r>
              <a:rPr lang="en-US" dirty="0" smtClean="0">
                <a:solidFill>
                  <a:srgbClr val="0070C0"/>
                </a:solidFill>
              </a:rPr>
              <a:t>Opening Syntax and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3500" dirty="0"/>
              <a:t> opens a file in the specified mode and returns the file pointer used to access the file</a:t>
            </a:r>
          </a:p>
          <a:p>
            <a:endParaRPr lang="en-US" sz="3500" dirty="0"/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&lt;file-pointer&gt; =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&lt;filename&gt;, &lt;mode&gt; );</a:t>
            </a:r>
          </a:p>
          <a:p>
            <a:endParaRPr lang="en-US" sz="3500" dirty="0"/>
          </a:p>
          <a:p>
            <a:r>
              <a:rPr lang="en-US" sz="3500" dirty="0"/>
              <a:t>The 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&lt;filename&gt;</a:t>
            </a:r>
            <a:r>
              <a:rPr lang="en-US" sz="3500" dirty="0"/>
              <a:t> and 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&lt;mode&gt;</a:t>
            </a:r>
            <a:r>
              <a:rPr lang="en-US" sz="3500" dirty="0"/>
              <a:t> are either cStrings or string literals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500" dirty="0" smtClean="0">
              <a:solidFill>
                <a:srgbClr val="2B91A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FILE</a:t>
            </a: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input</a:t>
            </a: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0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input =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fopen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30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"data.txt"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"r"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endParaRPr lang="en-US" sz="3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8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11.1 Data Files – </a:t>
            </a:r>
            <a:r>
              <a:rPr lang="en-US" altLang="en-US" dirty="0" smtClean="0"/>
              <a:t>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All files in this chapter are text files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Binary </a:t>
            </a:r>
            <a:r>
              <a:rPr lang="en-US" altLang="en-US" dirty="0" smtClean="0"/>
              <a:t>files are discussed </a:t>
            </a:r>
            <a:r>
              <a:rPr lang="en-US" altLang="en-US" dirty="0"/>
              <a:t>in Chapter </a:t>
            </a:r>
            <a:r>
              <a:rPr lang="en-US" altLang="en-US" dirty="0" smtClean="0"/>
              <a:t>15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use </a:t>
            </a:r>
            <a:r>
              <a:rPr lang="en-US" altLang="en-US" b="1" dirty="0"/>
              <a:t>any text editor</a:t>
            </a:r>
            <a:r>
              <a:rPr lang="en-US" altLang="en-US" dirty="0"/>
              <a:t> to create the file (notepad, </a:t>
            </a:r>
            <a:r>
              <a:rPr lang="en-US" altLang="en-US" dirty="0" smtClean="0"/>
              <a:t>etc</a:t>
            </a:r>
            <a:r>
              <a:rPr lang="en-US" altLang="en-US" dirty="0"/>
              <a:t>.)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Visual Studio works fine for creating data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11.11.3 </a:t>
            </a:r>
            <a:r>
              <a:rPr lang="en-US" dirty="0">
                <a:solidFill>
                  <a:srgbClr val="0070C0"/>
                </a:solidFill>
              </a:rPr>
              <a:t>C The Differences – </a:t>
            </a:r>
            <a:r>
              <a:rPr lang="en-US" dirty="0" smtClean="0">
                <a:solidFill>
                  <a:srgbClr val="0070C0"/>
                </a:solidFill>
              </a:rPr>
              <a:t>Checking for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893994"/>
          </a:xfrm>
        </p:spPr>
        <p:txBody>
          <a:bodyPr/>
          <a:lstStyle/>
          <a:p>
            <a:r>
              <a:rPr lang="en-US" altLang="en-US" dirty="0"/>
              <a:t>If not opened, the pointer variable will be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>
          <a:xfrm>
            <a:off x="83975" y="2127740"/>
            <a:ext cx="12036489" cy="4049226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FILE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input;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input =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fopen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"data.txt"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"r"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input != </a:t>
            </a:r>
            <a:r>
              <a:rPr lang="en-US" sz="28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NULL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"File was opened."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printf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"File was not opened."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937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11.11.4 </a:t>
            </a:r>
            <a:r>
              <a:rPr lang="en-US" dirty="0">
                <a:solidFill>
                  <a:srgbClr val="0070C0"/>
                </a:solidFill>
              </a:rPr>
              <a:t>C The Differences –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 smtClean="0">
                <a:solidFill>
                  <a:srgbClr val="0070C0"/>
                </a:solidFill>
              </a:rPr>
              <a:t>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4956041"/>
          </a:xfrm>
        </p:spPr>
        <p:txBody>
          <a:bodyPr>
            <a:normAutofit/>
          </a:bodyPr>
          <a:lstStyle/>
          <a:p>
            <a:r>
              <a:rPr lang="en-US" dirty="0"/>
              <a:t>Two ways to close files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/>
              <a:t> - preferred method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 marL="457200" lvl="1" indent="0"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FILE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  <a:p>
            <a:r>
              <a:rPr lang="en-US" dirty="0" smtClean="0"/>
              <a:t>Returns </a:t>
            </a:r>
            <a:r>
              <a:rPr lang="en-US" dirty="0"/>
              <a:t>a 0 if the file was </a:t>
            </a:r>
            <a:r>
              <a:rPr lang="en-US" dirty="0" smtClean="0"/>
              <a:t>closed</a:t>
            </a:r>
            <a:endParaRPr lang="en-US" dirty="0"/>
          </a:p>
          <a:p>
            <a:r>
              <a:rPr lang="en-US" dirty="0"/>
              <a:t>If the file pointer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when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/>
              <a:t> function is executed, program will crash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297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11.11.4 C The Differences –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fcloseall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12903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fcloseall</a:t>
            </a:r>
            <a:r>
              <a:rPr lang="en-US" dirty="0"/>
              <a:t> closes all files except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fcloseall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Returns an integer representing number of files successfully closed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>
          <a:xfrm>
            <a:off x="83975" y="2428875"/>
            <a:ext cx="12036489" cy="374809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FILE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input;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num_files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input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fopen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"data.txt"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"r"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 Example 1 */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input != </a:t>
            </a:r>
            <a:r>
              <a:rPr lang="en-US" sz="20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NULL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fclose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input ) != 0 )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"File was not closed correctly."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 Example 2 */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num_files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fcloseall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"There were %d files closed."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num_files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3483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11.11.5 </a:t>
            </a:r>
            <a:r>
              <a:rPr lang="en-US" dirty="0">
                <a:solidFill>
                  <a:srgbClr val="0070C0"/>
                </a:solidFill>
              </a:rPr>
              <a:t>C The Differences </a:t>
            </a:r>
            <a:r>
              <a:rPr lang="en-US" dirty="0" smtClean="0">
                <a:solidFill>
                  <a:srgbClr val="0070C0"/>
                </a:solidFill>
              </a:rPr>
              <a:t>– 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to a file is accomplished using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Has the same parameters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with one additional</a:t>
            </a:r>
          </a:p>
          <a:p>
            <a:endParaRPr lang="en-US" dirty="0"/>
          </a:p>
          <a:p>
            <a:pPr lvl="1"/>
            <a:r>
              <a:rPr lang="en-US" dirty="0"/>
              <a:t>First parameter is the file </a:t>
            </a:r>
            <a:r>
              <a:rPr lang="en-US" dirty="0" smtClean="0"/>
              <a:t>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099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11.11.5 C The Differences – Writing to a </a:t>
            </a:r>
            <a:r>
              <a:rPr lang="en-US" dirty="0" smtClean="0">
                <a:solidFill>
                  <a:srgbClr val="0070C0"/>
                </a:solidFill>
              </a:rPr>
              <a:t>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PrintReport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[][NAME_LENGTH],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salary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[],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FILE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report;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report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"report.txt"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"w"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if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report != </a:t>
            </a:r>
            <a:r>
              <a:rPr lang="en-US" sz="18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NULL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8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PrintHeader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report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for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 = 0; i 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i++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report,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"%-25s %8d\n"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],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salary[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}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if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fclose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report ) != 0 )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"Error: Can’t close output file."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"Error: Unable to open report file."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12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11.11.5 </a:t>
            </a:r>
            <a:r>
              <a:rPr lang="en-US" dirty="0">
                <a:solidFill>
                  <a:srgbClr val="0070C0"/>
                </a:solidFill>
              </a:rPr>
              <a:t>C The Differences </a:t>
            </a:r>
            <a:r>
              <a:rPr lang="en-US" dirty="0" smtClean="0">
                <a:solidFill>
                  <a:srgbClr val="0070C0"/>
                </a:solidFill>
              </a:rPr>
              <a:t>– Reading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 for the file pointer, syntax is exactly the same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Read until the end of the file by using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feof</a:t>
            </a:r>
            <a:r>
              <a:rPr lang="en-US" dirty="0"/>
              <a:t> </a:t>
            </a:r>
            <a:r>
              <a:rPr lang="en-US" dirty="0" smtClean="0"/>
              <a:t>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131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11.11.5 C The Differences – </a:t>
            </a:r>
            <a:r>
              <a:rPr lang="en-US" dirty="0" smtClean="0">
                <a:solidFill>
                  <a:srgbClr val="0070C0"/>
                </a:solidFill>
              </a:rPr>
              <a:t>Reading from </a:t>
            </a:r>
            <a:r>
              <a:rPr lang="en-US" dirty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6"/>
            <a:ext cx="12036489" cy="5228644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ReadData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[][NAME_LENGTH],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salary[])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FILE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0;</a:t>
            </a:r>
            <a:endParaRPr lang="en-US" sz="16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"data.txt"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if</a:t>
            </a:r>
            <a:r>
              <a:rPr lang="en-US" sz="160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!= </a:t>
            </a:r>
            <a:r>
              <a:rPr lang="en-US" sz="16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NULL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fscanf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"%s %d"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], &amp;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salary[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(!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feof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++;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fscanf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"%s %d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",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], &amp;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salary[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}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data_file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 != 0 )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"Error: Can't close data file."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"Error: Unable to open data file."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num_records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5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11.2 File Streams – Description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predefined objects cin and cout are streams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 - tied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(</a:t>
            </a:r>
            <a:r>
              <a:rPr lang="en-US" b="1" dirty="0"/>
              <a:t>the keyboard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- tied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(</a:t>
            </a:r>
            <a:r>
              <a:rPr lang="en-US" b="1" dirty="0"/>
              <a:t>the screen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There are no predefined stream objects for files</a:t>
            </a:r>
          </a:p>
          <a:p>
            <a:r>
              <a:rPr lang="en-US" dirty="0"/>
              <a:t>There are two predefined stream classes that can be used to create stream </a:t>
            </a:r>
            <a:r>
              <a:rPr lang="en-US" dirty="0" smtClean="0"/>
              <a:t>objects</a:t>
            </a:r>
            <a:endParaRPr lang="en-US" dirty="0"/>
          </a:p>
          <a:p>
            <a:pPr eaLnBrk="1" hangingPunct="1"/>
            <a:r>
              <a:rPr lang="en-US" altLang="en-US" dirty="0"/>
              <a:t>The two stream classes we will use are found in </a:t>
            </a: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fstream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  <a:endParaRPr lang="en-US" altLang="en-US" b="1" dirty="0"/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ifstream</a:t>
            </a:r>
            <a:r>
              <a:rPr lang="en-US" altLang="en-US" dirty="0"/>
              <a:t> class</a:t>
            </a:r>
          </a:p>
          <a:p>
            <a:pPr lvl="2" eaLnBrk="1" hangingPunct="1"/>
            <a:r>
              <a:rPr lang="en-US" altLang="en-US" b="1" u="sng" dirty="0"/>
              <a:t>I</a:t>
            </a:r>
            <a:r>
              <a:rPr lang="en-US" altLang="en-US" dirty="0"/>
              <a:t>nput </a:t>
            </a:r>
            <a:r>
              <a:rPr lang="en-US" altLang="en-US" b="1" u="sng" dirty="0"/>
              <a:t>f</a:t>
            </a:r>
            <a:r>
              <a:rPr lang="en-US" altLang="en-US" dirty="0"/>
              <a:t>ile </a:t>
            </a:r>
            <a:r>
              <a:rPr lang="en-US" altLang="en-US" b="1" u="sng" dirty="0"/>
              <a:t>stream</a:t>
            </a:r>
          </a:p>
          <a:p>
            <a:pPr lvl="2" eaLnBrk="1" hangingPunct="1"/>
            <a:r>
              <a:rPr lang="en-US" altLang="en-US" dirty="0"/>
              <a:t>Creates an object that provides the functionality to </a:t>
            </a:r>
            <a:r>
              <a:rPr lang="en-US" altLang="en-US" b="1" dirty="0"/>
              <a:t>read</a:t>
            </a:r>
            <a:r>
              <a:rPr lang="en-US" altLang="en-US" i="1" dirty="0"/>
              <a:t> </a:t>
            </a:r>
            <a:r>
              <a:rPr lang="en-US" altLang="en-US" dirty="0"/>
              <a:t>from a </a:t>
            </a:r>
            <a:r>
              <a:rPr lang="en-US" altLang="en-US" dirty="0" smtClean="0"/>
              <a:t>file (bring information into your program)</a:t>
            </a:r>
            <a:endParaRPr lang="en-US" altLang="en-US" dirty="0"/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ofstream</a:t>
            </a:r>
            <a:r>
              <a:rPr lang="en-US" altLang="en-US" dirty="0"/>
              <a:t> class</a:t>
            </a:r>
          </a:p>
          <a:p>
            <a:pPr lvl="2" eaLnBrk="1" hangingPunct="1"/>
            <a:r>
              <a:rPr lang="en-US" altLang="en-US" b="1" u="sng" dirty="0"/>
              <a:t>O</a:t>
            </a:r>
            <a:r>
              <a:rPr lang="en-US" altLang="en-US" dirty="0"/>
              <a:t>utput </a:t>
            </a:r>
            <a:r>
              <a:rPr lang="en-US" altLang="en-US" b="1" u="sng" dirty="0"/>
              <a:t>f</a:t>
            </a:r>
            <a:r>
              <a:rPr lang="en-US" altLang="en-US" dirty="0"/>
              <a:t>ile </a:t>
            </a:r>
            <a:r>
              <a:rPr lang="en-US" altLang="en-US" b="1" u="sng" dirty="0"/>
              <a:t>stream</a:t>
            </a:r>
          </a:p>
          <a:p>
            <a:pPr lvl="2" eaLnBrk="1" hangingPunct="1"/>
            <a:r>
              <a:rPr lang="en-US" altLang="en-US" dirty="0"/>
              <a:t>Creates objects to </a:t>
            </a:r>
            <a:r>
              <a:rPr lang="en-US" altLang="en-US" b="1" dirty="0"/>
              <a:t>write</a:t>
            </a:r>
            <a:r>
              <a:rPr lang="en-US" altLang="en-US" dirty="0"/>
              <a:t> to </a:t>
            </a:r>
            <a:r>
              <a:rPr lang="en-US" altLang="en-US" dirty="0" smtClean="0"/>
              <a:t>files (send information from your program to file)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11.2 File Streams – Declarations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6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fstream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std::</a:t>
            </a:r>
            <a:r>
              <a:rPr lang="en-US" sz="26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ifstream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std::</a:t>
            </a:r>
            <a:r>
              <a:rPr lang="en-US" sz="26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main ( )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6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ifstream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fin;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6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fout;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Remember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/>
              <a:t> are just variables</a:t>
            </a:r>
          </a:p>
          <a:p>
            <a:r>
              <a:rPr lang="en-US" dirty="0"/>
              <a:t>Many students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 smtClean="0"/>
              <a:t> </a:t>
            </a:r>
            <a:r>
              <a:rPr lang="en-US" dirty="0"/>
              <a:t>exclusively as counterparts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</a:p>
          <a:p>
            <a:r>
              <a:rPr lang="en-US" dirty="0"/>
              <a:t>This is not necessary or desirable</a:t>
            </a:r>
          </a:p>
          <a:p>
            <a:r>
              <a:rPr lang="en-US" dirty="0"/>
              <a:t>Like other variable names, stream objects should be descriptive of their </a:t>
            </a:r>
            <a:r>
              <a:rPr lang="en-US" dirty="0" smtClean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11.2 File Streams – </a:t>
            </a:r>
            <a:r>
              <a:rPr lang="en-US" altLang="en-US" dirty="0" smtClean="0"/>
              <a:t>Declaration Passing Filename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Another form of declaring stream objects allows passing the file name to the object during its </a:t>
            </a:r>
            <a:r>
              <a:rPr lang="en-US" altLang="en-US" dirty="0" smtClean="0"/>
              <a:t>declaration</a:t>
            </a:r>
          </a:p>
          <a:p>
            <a:endParaRPr lang="en-US" alt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FILENAME[] =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"file.txt"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ifstream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input (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"filename.txt"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output ( FILENAME 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1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11.2 File Streams – </a:t>
            </a:r>
            <a:r>
              <a:rPr lang="en-US" altLang="en-US" dirty="0" smtClean="0"/>
              <a:t>Append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Creating </a:t>
            </a:r>
            <a:r>
              <a:rPr lang="en-US" sz="3500" dirty="0"/>
              <a:t>a file stream object specifying data </a:t>
            </a:r>
            <a:r>
              <a:rPr lang="en-US" sz="3500" dirty="0" smtClean="0"/>
              <a:t>be </a:t>
            </a:r>
            <a:r>
              <a:rPr lang="en-US" sz="3500" dirty="0"/>
              <a:t>appended </a:t>
            </a:r>
            <a:r>
              <a:rPr lang="en-US" sz="3500" dirty="0" smtClean="0"/>
              <a:t>to the file</a:t>
            </a:r>
          </a:p>
          <a:p>
            <a:endParaRPr lang="en-US" sz="3500" dirty="0" smtClean="0"/>
          </a:p>
          <a:p>
            <a:r>
              <a:rPr lang="en-US" sz="3500" dirty="0" smtClean="0"/>
              <a:t>New </a:t>
            </a:r>
            <a:r>
              <a:rPr lang="en-US" sz="3500" dirty="0"/>
              <a:t>information is added to the </a:t>
            </a:r>
            <a:r>
              <a:rPr lang="en-US" sz="3500" b="1" dirty="0"/>
              <a:t>end of the </a:t>
            </a:r>
            <a:r>
              <a:rPr lang="en-US" sz="3500" b="1" dirty="0" smtClean="0"/>
              <a:t>file</a:t>
            </a:r>
          </a:p>
          <a:p>
            <a:pPr lvl="1"/>
            <a:endParaRPr lang="en-US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6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fstream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</a:t>
            </a:r>
            <a:r>
              <a:rPr lang="en-US" sz="26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</a:t>
            </a:r>
            <a:r>
              <a:rPr lang="en-US" sz="2600" dirty="0" err="1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ios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main ( )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600" dirty="0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ofstream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report (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"c:\\code\\data.txt"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600" dirty="0" err="1">
                <a:solidFill>
                  <a:srgbClr val="2B91A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ios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::app );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11.2 File Streams – </a:t>
            </a:r>
            <a:r>
              <a:rPr lang="en-US" altLang="en-US" dirty="0" smtClean="0"/>
              <a:t>Open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filename is supplied in the declaration of any stream object, that file will be opened, or at least an attempt will be made to open the </a:t>
            </a:r>
            <a:r>
              <a:rPr lang="en-US" dirty="0" smtClean="0"/>
              <a:t>file</a:t>
            </a:r>
          </a:p>
          <a:p>
            <a:endParaRPr lang="en-US" dirty="0" smtClean="0"/>
          </a:p>
          <a:p>
            <a:r>
              <a:rPr lang="en-US" dirty="0" smtClean="0"/>
              <a:t>File may </a:t>
            </a:r>
            <a:r>
              <a:rPr lang="en-US" dirty="0"/>
              <a:t>not open for various reasons </a:t>
            </a:r>
            <a:r>
              <a:rPr lang="en-US" dirty="0" smtClean="0"/>
              <a:t>including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name is misspelled</a:t>
            </a:r>
          </a:p>
          <a:p>
            <a:pPr lvl="1"/>
            <a:r>
              <a:rPr lang="en-US" dirty="0"/>
              <a:t>Incorrect </a:t>
            </a:r>
            <a:r>
              <a:rPr lang="en-US" dirty="0" smtClean="0"/>
              <a:t>path</a:t>
            </a:r>
          </a:p>
          <a:p>
            <a:pPr lvl="1"/>
            <a:r>
              <a:rPr lang="en-US" dirty="0" smtClean="0"/>
              <a:t>Doesn’t exist</a:t>
            </a:r>
          </a:p>
          <a:p>
            <a:pPr lvl="1"/>
            <a:r>
              <a:rPr lang="en-US" dirty="0" smtClean="0"/>
              <a:t>Incorrect permissions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6F89A4E9-0225-4190-A526-62868E735162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7B25E390-7EF8-4691-8F5B-257A91D2C1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445</TotalTime>
  <Words>3039</Words>
  <Application>Microsoft Office PowerPoint</Application>
  <PresentationFormat>Widescreen</PresentationFormat>
  <Paragraphs>583</Paragraphs>
  <Slides>46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Courier New</vt:lpstr>
      <vt:lpstr>Times New Roman</vt:lpstr>
      <vt:lpstr>C++ Learn By Doing Title Slide</vt:lpstr>
      <vt:lpstr>C++ Learn By Doing Slides</vt:lpstr>
      <vt:lpstr>Chapter 11  File I/O and Data Manipulation</vt:lpstr>
      <vt:lpstr>11.1 Data Files – Reports Versus Data Files</vt:lpstr>
      <vt:lpstr>11.1 Data Files – Space and Comma Delimited Files</vt:lpstr>
      <vt:lpstr>11.1 Data Files – Creation</vt:lpstr>
      <vt:lpstr>11.2 File Streams – Description</vt:lpstr>
      <vt:lpstr>11.2 File Streams – Declarations</vt:lpstr>
      <vt:lpstr>11.2 File Streams – Declaration Passing Filename</vt:lpstr>
      <vt:lpstr>11.2 File Streams – Append Mode</vt:lpstr>
      <vt:lpstr>11.2 File Streams – Open Attempt</vt:lpstr>
      <vt:lpstr>11.3 Opening Files – Syntax</vt:lpstr>
      <vt:lpstr>11.3 Opening Files – Examples</vt:lpstr>
      <vt:lpstr>11.3 Opening Files – Syntax</vt:lpstr>
      <vt:lpstr>11.3 Opening Files – File Creation</vt:lpstr>
      <vt:lpstr>11.3 Opening Files – Reasons File Not Created</vt:lpstr>
      <vt:lpstr>11.4 Checking For Successful Opening - Methods</vt:lpstr>
      <vt:lpstr>11.4 Checking For Successful Opening - Examples</vt:lpstr>
      <vt:lpstr>11.5 Closing Files</vt:lpstr>
      <vt:lpstr>11.6 Writing to Files – Description</vt:lpstr>
      <vt:lpstr>11.6 Writing to Files – Example</vt:lpstr>
      <vt:lpstr>11.6 Writing to Files – Passing Stream Object</vt:lpstr>
      <vt:lpstr>11.7 Reading From Files – End of File</vt:lpstr>
      <vt:lpstr>11.7 Reading From Files – Example</vt:lpstr>
      <vt:lpstr>11.7 Reading From Files – Priming Read</vt:lpstr>
      <vt:lpstr>11.8 Searching – Description</vt:lpstr>
      <vt:lpstr>11.8 Searching – Linear Search</vt:lpstr>
      <vt:lpstr>11.8 Searching – Linear Search Algorithm</vt:lpstr>
      <vt:lpstr>11.8 Searching – Binary Search</vt:lpstr>
      <vt:lpstr>11.8 Searching – Comparison of Searches</vt:lpstr>
      <vt:lpstr>11.8 Searching – Binary Search Algorithm</vt:lpstr>
      <vt:lpstr>11.9 Sorting – Bubble Sort Description</vt:lpstr>
      <vt:lpstr>11.9 Sorting – Bubble Sort Process</vt:lpstr>
      <vt:lpstr>11.9 Sorting – Bubble Sort Brute Force Algorithm</vt:lpstr>
      <vt:lpstr>11.9 Sorting – Bubble Sort Observations</vt:lpstr>
      <vt:lpstr>11.9 Sorting – Bubble Sort Better Approach</vt:lpstr>
      <vt:lpstr>11.9 Sorting – Flagged Bubble Sort Description</vt:lpstr>
      <vt:lpstr>11.9 Sorting – Flagged Bubble Sort Algorithm</vt:lpstr>
      <vt:lpstr>11.11 C The Differences – File I/O</vt:lpstr>
      <vt:lpstr>11.11.1 C The Differences – File Pointer and Modes</vt:lpstr>
      <vt:lpstr>11.11.2 C The Differences – Opening Syntax and Example</vt:lpstr>
      <vt:lpstr>11.11.3 C The Differences – Checking for Open</vt:lpstr>
      <vt:lpstr>11.11.4 C The Differences – fclose Syntax</vt:lpstr>
      <vt:lpstr>11.11.4 C The Differences – fcloseall and Examples</vt:lpstr>
      <vt:lpstr>11.11.5 C The Differences – Writing to a File</vt:lpstr>
      <vt:lpstr>11.11.5 C The Differences – Writing to a File Example</vt:lpstr>
      <vt:lpstr>11.11.5 C The Differences – Reading from a File</vt:lpstr>
      <vt:lpstr>11.11.5 C The Differences – Reading from a File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Breedlove</dc:creator>
  <cp:lastModifiedBy>Troy Scevers</cp:lastModifiedBy>
  <cp:revision>92</cp:revision>
  <dcterms:created xsi:type="dcterms:W3CDTF">2019-08-05T04:55:01Z</dcterms:created>
  <dcterms:modified xsi:type="dcterms:W3CDTF">2019-08-08T16:36:12Z</dcterms:modified>
</cp:coreProperties>
</file>