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0"/>
  </p:notesMasterIdLst>
  <p:sldIdLst>
    <p:sldId id="256" r:id="rId3"/>
    <p:sldId id="257" r:id="rId4"/>
    <p:sldId id="258" r:id="rId5"/>
    <p:sldId id="259" r:id="rId6"/>
    <p:sldId id="339" r:id="rId7"/>
    <p:sldId id="34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41" r:id="rId19"/>
    <p:sldId id="34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37" r:id="rId35"/>
    <p:sldId id="289" r:id="rId36"/>
    <p:sldId id="290" r:id="rId37"/>
    <p:sldId id="291" r:id="rId38"/>
    <p:sldId id="338" r:id="rId39"/>
    <p:sldId id="343" r:id="rId40"/>
    <p:sldId id="292" r:id="rId41"/>
    <p:sldId id="294" r:id="rId42"/>
    <p:sldId id="295" r:id="rId43"/>
    <p:sldId id="296" r:id="rId44"/>
    <p:sldId id="297" r:id="rId45"/>
    <p:sldId id="344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4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76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1AF"/>
    <a:srgbClr val="007A77"/>
    <a:srgbClr val="2BAF91"/>
    <a:srgbClr val="224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3837" autoAdjust="0"/>
  </p:normalViewPr>
  <p:slideViewPr>
    <p:cSldViewPr snapToGrid="0">
      <p:cViewPr varScale="1">
        <p:scale>
          <a:sx n="96" d="100"/>
          <a:sy n="96" d="100"/>
        </p:scale>
        <p:origin x="110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C30BD-E3DD-4867-9F67-18E56A4BCD38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5B9A5-8D61-4412-B70A-205714D5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Remember: </a:t>
            </a:r>
            <a:r>
              <a:rPr lang="en-US" dirty="0" smtClean="0"/>
              <a:t>The</a:t>
            </a:r>
            <a:r>
              <a:rPr lang="en-US" baseline="0" dirty="0" smtClean="0"/>
              <a:t> name of an array refers to its beginning address.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target type of the pointer must match the data type of the value stored at that address.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function signature is a method for identifying a specific function based upon its name, the order and number of parameters it takes, and its return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Note: </a:t>
            </a:r>
            <a:r>
              <a:rPr lang="en-US" altLang="en-US" dirty="0" smtClean="0"/>
              <a:t>Can dynamically allocate a function pointer and also an array of function pointers,</a:t>
            </a:r>
            <a:r>
              <a:rPr lang="en-US" altLang="en-US" baseline="0" dirty="0" smtClean="0"/>
              <a:t> but not a function.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 </a:t>
            </a:r>
            <a:r>
              <a:rPr lang="en-US" altLang="en-US" dirty="0" smtClean="0"/>
              <a:t>Fourth step requires deleting the target stock.</a:t>
            </a:r>
          </a:p>
          <a:p>
            <a:r>
              <a:rPr lang="en-US" b="1" dirty="0" smtClean="0"/>
              <a:t>Note: </a:t>
            </a:r>
            <a:r>
              <a:rPr lang="en-US" altLang="en-US" dirty="0" smtClean="0"/>
              <a:t>The pseudocode is not very exciting, but it is an extremely important step</a:t>
            </a:r>
            <a:r>
              <a:rPr lang="en-US" altLang="en-US" b="0" dirty="0" smtClean="0"/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4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 </a:t>
            </a:r>
            <a:r>
              <a:rPr lang="en-US" altLang="en-US" dirty="0" smtClean="0"/>
              <a:t>In Step 5 the pointers to the stocks after the deleted stock are copied into the new array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 </a:t>
            </a:r>
            <a:r>
              <a:rPr lang="en-US" altLang="en-US" dirty="0" smtClean="0"/>
              <a:t>Step 6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deallocates the old pointer array and assign stocks pointer to the new array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 </a:t>
            </a:r>
            <a:r>
              <a:rPr lang="en-US" b="0" dirty="0" smtClean="0"/>
              <a:t>It would be a good exercise to finish the CRUD</a:t>
            </a:r>
            <a:r>
              <a:rPr lang="en-US" b="0" baseline="0" dirty="0" smtClean="0"/>
              <a:t> operations started in the last couple of sections with Create (Add), Delete, and Purge by adding functions like Search (Retrieve) and Display.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 arithmetic takes into account the size of the target type and increments appropriately, 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example the address gets incremented by the size of an integer.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 increment will always take you to the next element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leaks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happen when memory is allocated but is not deallocated. If this situation continues, your computer will eventually run out of memory and will need to be rebooted.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Remember</a:t>
            </a:r>
            <a:r>
              <a:rPr lang="en-US" altLang="en-US" dirty="0" smtClean="0"/>
              <a:t>: If brackets are used when allocating memory, then use brackets when deleting memory!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return the address of a local variable. Also,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assign the address of a local variable to a pointer passed by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Note:</a:t>
            </a:r>
            <a:r>
              <a:rPr lang="en-US" altLang="en-US" b="1" baseline="0" dirty="0" smtClean="0"/>
              <a:t> </a:t>
            </a:r>
            <a:r>
              <a:rPr lang="en-US" altLang="en-US" dirty="0" smtClean="0"/>
              <a:t>The diagram shows how these variables might look in memory, assuming two names have already been 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</a:t>
            </a:r>
            <a:r>
              <a:rPr lang="en-US" dirty="0" smtClean="0"/>
              <a:t> Only the old array pointed to by names is deleted, not the strings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Remember:</a:t>
            </a:r>
            <a:r>
              <a:rPr lang="en-US" baseline="0" dirty="0" smtClean="0"/>
              <a:t> </a:t>
            </a:r>
            <a:r>
              <a:rPr lang="en-US" dirty="0" smtClean="0"/>
              <a:t>A common mistake students make is only deleting the array without deleting each name pointed to by the elements of the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B9A5-8D61-4412-B70A-205714D5115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30" y="365125"/>
            <a:ext cx="11969578" cy="5038897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kern="1200" baseline="0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Chapter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Title Here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616498" y="5505061"/>
            <a:ext cx="2141838" cy="120032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Todd Breedlove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Troy</a:t>
            </a:r>
            <a:r>
              <a:rPr lang="en-US" sz="2400" baseline="0" dirty="0" smtClean="0">
                <a:solidFill>
                  <a:srgbClr val="92D050"/>
                </a:solidFill>
              </a:rPr>
              <a:t> Scevers</a:t>
            </a:r>
          </a:p>
          <a:p>
            <a:r>
              <a:rPr lang="en-US" sz="2400" baseline="0" dirty="0" smtClean="0">
                <a:solidFill>
                  <a:srgbClr val="92D050"/>
                </a:solidFill>
              </a:rPr>
              <a:t>Randal L. Albert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1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C++: Learn By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5" y="1233745"/>
            <a:ext cx="5906278" cy="494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C++: Learn By Doing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14186" y="1233744"/>
            <a:ext cx="5906278" cy="494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5" y="205274"/>
            <a:ext cx="12036489" cy="849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5" y="1221047"/>
            <a:ext cx="5962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5" y="2078929"/>
            <a:ext cx="5962262" cy="41107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C++: Learn By Doing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6158202" y="1221047"/>
            <a:ext cx="5962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158202" y="2078929"/>
            <a:ext cx="5962262" cy="41107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C++: Learn By Doing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C++: Learn By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C++: Learn By Doing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975" y="1233745"/>
            <a:ext cx="5906278" cy="494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214186" y="1233744"/>
            <a:ext cx="5906278" cy="244251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214186" y="3788229"/>
            <a:ext cx="5906278" cy="2388736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104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C++: Learn By Doing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244251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214186" y="3788229"/>
            <a:ext cx="5906278" cy="2388736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83975" y="3788229"/>
            <a:ext cx="5906278" cy="2388736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378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C++: Learn By Doing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30FA-40DF-4F08-8EF1-D89F3668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244251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83975" y="3788229"/>
            <a:ext cx="12036489" cy="2388736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13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65125" y="5699125"/>
            <a:ext cx="2286000" cy="831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7A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7A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A77"/>
              </a:buClr>
              <a:buSzPct val="110000"/>
              <a:buChar char="•"/>
              <a:defRPr sz="2400">
                <a:solidFill>
                  <a:srgbClr val="007A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A7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2D050"/>
                </a:solidFill>
                <a:latin typeface="Times New Roman" panose="02020603050405020304" pitchFamily="18" charset="0"/>
              </a:rPr>
              <a:t>C++: LEARN BY DOING</a:t>
            </a:r>
          </a:p>
        </p:txBody>
      </p:sp>
    </p:spTree>
    <p:extLst>
      <p:ext uri="{BB962C8B-B14F-4D97-AF65-F5344CB8AC3E}">
        <p14:creationId xmlns:p14="http://schemas.microsoft.com/office/powerpoint/2010/main" val="27744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5" y="225161"/>
            <a:ext cx="12036489" cy="82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5" y="1191206"/>
            <a:ext cx="12036489" cy="498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75" y="6356350"/>
            <a:ext cx="1251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5C50-87AF-427D-8B87-E93DE224520C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220" y="6356350"/>
            <a:ext cx="9134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C++: Learn By Doing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7722" y="6356350"/>
            <a:ext cx="126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30FA-40DF-4F08-8EF1-D89F3668EB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2637"/>
            <a:ext cx="12192000" cy="0"/>
          </a:xfrm>
          <a:prstGeom prst="line">
            <a:avLst/>
          </a:prstGeom>
          <a:ln w="209550" cmpd="sng">
            <a:gradFill>
              <a:gsLst>
                <a:gs pos="0">
                  <a:srgbClr val="22481D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122782"/>
            <a:ext cx="12192000" cy="0"/>
          </a:xfrm>
          <a:prstGeom prst="line">
            <a:avLst/>
          </a:prstGeom>
          <a:ln w="95250" cmpd="sng">
            <a:gradFill>
              <a:gsLst>
                <a:gs pos="0">
                  <a:srgbClr val="22481D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8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en-US" sz="4400" b="1" kern="1200" dirty="0">
          <a:solidFill>
            <a:srgbClr val="007A7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 smtClean="0">
          <a:solidFill>
            <a:srgbClr val="007A77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 smtClean="0">
          <a:solidFill>
            <a:srgbClr val="007A77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 smtClean="0">
          <a:solidFill>
            <a:srgbClr val="007A77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 smtClean="0">
          <a:solidFill>
            <a:srgbClr val="007A77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rgbClr val="007A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Pointers and Dynamic Memory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12.2 Declaration – </a:t>
            </a:r>
            <a:r>
              <a:rPr lang="en-US" alt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100" dirty="0"/>
              <a:t>Spacing between asterisk and the data type and pointer name often </a:t>
            </a:r>
            <a:r>
              <a:rPr lang="en-US" sz="4100" dirty="0" smtClean="0"/>
              <a:t>debated</a:t>
            </a:r>
            <a:endParaRPr lang="en-US" sz="4100" dirty="0"/>
          </a:p>
          <a:p>
            <a:endParaRPr lang="en-US" sz="4100" dirty="0"/>
          </a:p>
          <a:p>
            <a:r>
              <a:rPr lang="en-US" sz="4100" dirty="0" smtClean="0"/>
              <a:t>Some </a:t>
            </a:r>
            <a:r>
              <a:rPr lang="en-US" sz="4100" dirty="0"/>
              <a:t>believe the asterisk should be next to the pointer </a:t>
            </a:r>
            <a:r>
              <a:rPr lang="en-US" sz="4100" dirty="0" smtClean="0"/>
              <a:t>name</a:t>
            </a:r>
            <a:endParaRPr lang="en-US" sz="4100" dirty="0"/>
          </a:p>
          <a:p>
            <a:pPr marL="457200" lvl="1" indent="0">
              <a:buNone/>
            </a:pPr>
            <a:r>
              <a:rPr lang="en-US" sz="3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3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41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endParaRPr lang="en-US" sz="4100" dirty="0" smtClean="0"/>
          </a:p>
          <a:p>
            <a:r>
              <a:rPr lang="en-US" sz="4100" dirty="0" smtClean="0"/>
              <a:t>Others </a:t>
            </a:r>
            <a:r>
              <a:rPr lang="en-US" sz="4100" dirty="0"/>
              <a:t>feel strongly the asterisk should be next to the data </a:t>
            </a:r>
            <a:r>
              <a:rPr lang="en-US" sz="4100" dirty="0" smtClean="0"/>
              <a:t>type</a:t>
            </a:r>
            <a:endParaRPr lang="en-US" sz="4100" dirty="0"/>
          </a:p>
          <a:p>
            <a:pPr marL="457200" lvl="1" indent="0">
              <a:buNone/>
            </a:pPr>
            <a:r>
              <a:rPr lang="en-US" sz="3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3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4100" dirty="0" smtClean="0"/>
          </a:p>
          <a:p>
            <a:r>
              <a:rPr lang="en-US" sz="4100" dirty="0" smtClean="0"/>
              <a:t>Our </a:t>
            </a:r>
            <a:r>
              <a:rPr lang="en-US" sz="4100" dirty="0"/>
              <a:t>preferred </a:t>
            </a:r>
            <a:r>
              <a:rPr lang="en-US" sz="4100" dirty="0" smtClean="0"/>
              <a:t>style</a:t>
            </a:r>
          </a:p>
          <a:p>
            <a:pPr lvl="1"/>
            <a:r>
              <a:rPr lang="en-US" sz="4100" b="1" dirty="0" smtClean="0"/>
              <a:t>Put </a:t>
            </a:r>
            <a:r>
              <a:rPr lang="en-US" sz="4100" b="1" dirty="0"/>
              <a:t>a space on both sides of the asterisk to insure it stands out from the data type and the pointer name </a:t>
            </a:r>
          </a:p>
          <a:p>
            <a:endParaRPr lang="en-US" sz="4100" dirty="0" smtClean="0"/>
          </a:p>
          <a:p>
            <a:r>
              <a:rPr lang="en-US" sz="4100" dirty="0" smtClean="0"/>
              <a:t>Choose </a:t>
            </a:r>
            <a:r>
              <a:rPr lang="en-US" sz="4100" dirty="0"/>
              <a:t>a style and stick with it; </a:t>
            </a:r>
            <a:r>
              <a:rPr lang="en-US" sz="4100" b="1" dirty="0"/>
              <a:t>be </a:t>
            </a:r>
            <a:r>
              <a:rPr lang="en-US" sz="4100" b="1" dirty="0" smtClean="0"/>
              <a:t>consistent</a:t>
            </a:r>
            <a:endParaRPr lang="en-US" sz="4100" b="1" dirty="0"/>
          </a:p>
          <a:p>
            <a:r>
              <a:rPr lang="en-US" sz="4100" dirty="0"/>
              <a:t>Check with the style guide for your company or school and follow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12.15.3 Indirectly Calling a </a:t>
            </a:r>
            <a:r>
              <a:rPr lang="en-US" altLang="en-US" dirty="0" smtClean="0"/>
              <a:t>Function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for calling the function</a:t>
            </a:r>
          </a:p>
          <a:p>
            <a:pPr lvl="1"/>
            <a:r>
              <a:rPr lang="en-US" dirty="0"/>
              <a:t>Use the function pointer just like the name of a function</a:t>
            </a:r>
          </a:p>
          <a:p>
            <a:pPr lvl="1"/>
            <a:r>
              <a:rPr lang="en-US" dirty="0"/>
              <a:t>Use asterisk to signify using a function </a:t>
            </a:r>
            <a:r>
              <a:rPr lang="en-US" dirty="0" smtClean="0"/>
              <a:t>pointer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noProof="1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 smtClean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noProof="1">
                <a:solidFill>
                  <a:srgbClr val="000000"/>
                </a:solidFill>
                <a:latin typeface="Courier New" panose="02070309020205020404" pitchFamily="49" charset="0"/>
              </a:rPr>
              <a:t>(*fn_ptr) ();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>
                <a:solidFill>
                  <a:srgbClr val="000000"/>
                </a:solidFill>
                <a:latin typeface="Courier New" panose="02070309020205020404" pitchFamily="49" charset="0"/>
              </a:rPr>
              <a:t>fn_ptr = GetAge;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noProof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>
                <a:solidFill>
                  <a:srgbClr val="008000"/>
                </a:solidFill>
                <a:latin typeface="Courier New" panose="02070309020205020404" pitchFamily="49" charset="0"/>
              </a:rPr>
              <a:t>// Method 1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noProof="1">
                <a:solidFill>
                  <a:srgbClr val="000000"/>
                </a:solidFill>
                <a:latin typeface="Courier New" panose="02070309020205020404" pitchFamily="49" charset="0"/>
              </a:rPr>
              <a:t> age = fn_ptr();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noProof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>
                <a:solidFill>
                  <a:srgbClr val="008000"/>
                </a:solidFill>
                <a:latin typeface="Courier New" panose="02070309020205020404" pitchFamily="49" charset="0"/>
              </a:rPr>
              <a:t>// Method 2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noProof="1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noProof="1">
                <a:solidFill>
                  <a:srgbClr val="000000"/>
                </a:solidFill>
                <a:latin typeface="Courier New" panose="02070309020205020404" pitchFamily="49" charset="0"/>
              </a:rPr>
              <a:t> age = (*fn_ptr</a:t>
            </a:r>
            <a:r>
              <a:rPr lang="en-US" altLang="en-US" sz="24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)();</a:t>
            </a:r>
            <a:endParaRPr lang="en-US" altLang="en-US" sz="2400" noProof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12.15.3 Indirectly Calling a Function – </a:t>
            </a:r>
            <a:r>
              <a:rPr lang="en-US" alt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methods shown in the example accomplish the same </a:t>
            </a:r>
            <a:r>
              <a:rPr lang="en-US" dirty="0" smtClean="0"/>
              <a:t>task</a:t>
            </a:r>
          </a:p>
          <a:p>
            <a:endParaRPr lang="en-US" dirty="0"/>
          </a:p>
          <a:p>
            <a:pPr lvl="1"/>
            <a:r>
              <a:rPr lang="en-US" dirty="0"/>
              <a:t>Some programmers prefer one method over the </a:t>
            </a:r>
            <a:r>
              <a:rPr lang="en-US" dirty="0" smtClean="0"/>
              <a:t>other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prefer the </a:t>
            </a:r>
            <a:r>
              <a:rPr lang="en-US" dirty="0" smtClean="0"/>
              <a:t>first </a:t>
            </a:r>
            <a:r>
              <a:rPr lang="en-US" dirty="0"/>
              <a:t>method because it is more </a:t>
            </a:r>
            <a:r>
              <a:rPr lang="en-US" dirty="0" smtClean="0"/>
              <a:t>consistently used in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12.15.4 Uses of Function </a:t>
            </a:r>
            <a:r>
              <a:rPr lang="en-US" altLang="en-US" dirty="0" smtClean="0"/>
              <a:t>Pointers –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</a:t>
            </a:r>
            <a:r>
              <a:rPr lang="en-US" dirty="0" smtClean="0"/>
              <a:t>you know </a:t>
            </a:r>
            <a:r>
              <a:rPr lang="en-US" dirty="0"/>
              <a:t>how to create function </a:t>
            </a:r>
            <a:r>
              <a:rPr lang="en-US" dirty="0" smtClean="0"/>
              <a:t>pointers</a:t>
            </a:r>
          </a:p>
          <a:p>
            <a:r>
              <a:rPr lang="en-US" dirty="0" smtClean="0"/>
              <a:t>Why </a:t>
            </a:r>
            <a:r>
              <a:rPr lang="en-US" dirty="0"/>
              <a:t>use them?</a:t>
            </a:r>
          </a:p>
          <a:p>
            <a:pPr lvl="1"/>
            <a:r>
              <a:rPr lang="en-US" dirty="0"/>
              <a:t>Used in a predefined function called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Sorts arrays of any type</a:t>
            </a:r>
          </a:p>
          <a:p>
            <a:pPr lvl="2"/>
            <a:r>
              <a:rPr lang="en-US" dirty="0"/>
              <a:t>Sorting requires being able to compare two of the elements to be sorted</a:t>
            </a:r>
          </a:p>
          <a:p>
            <a:pPr lvl="2"/>
            <a:r>
              <a:rPr lang="en-US" dirty="0"/>
              <a:t>cStrings and integers are compared </a:t>
            </a:r>
            <a:r>
              <a:rPr lang="en-US" dirty="0" smtClean="0"/>
              <a:t>differently</a:t>
            </a:r>
          </a:p>
          <a:p>
            <a:pPr lvl="2"/>
            <a:endParaRPr lang="en-US" dirty="0"/>
          </a:p>
          <a:p>
            <a:r>
              <a:rPr lang="en-US" dirty="0"/>
              <a:t>How can the same function sort different types of data?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12.15.4 Uses of Function Pointers –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00000"/>
              </a:lnSpc>
              <a:buNone/>
            </a:pP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1900" kern="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qsort</a:t>
            </a:r>
            <a:endParaRPr lang="en-US" altLang="en-US" sz="1900" kern="0" dirty="0">
              <a:solidFill>
                <a:srgbClr val="000000"/>
              </a:solidFill>
              <a:latin typeface="Arial"/>
            </a:endParaRPr>
          </a:p>
          <a:p>
            <a:pPr marL="342900" lvl="1" indent="-342900">
              <a:lnSpc>
                <a:spcPct val="100000"/>
              </a:lnSpc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endParaRPr lang="en-US" alt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void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*base,   </a:t>
            </a:r>
            <a:r>
              <a:rPr lang="en-US" altLang="en-US" sz="19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Address of array to be sorted</a:t>
            </a:r>
            <a:endParaRPr lang="en-US" alt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en-US" sz="1900" kern="0" dirty="0" err="1">
                <a:solidFill>
                  <a:srgbClr val="2B91A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size_t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1900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num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   </a:t>
            </a:r>
            <a:r>
              <a:rPr lang="en-US" altLang="en-US" sz="19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The number of elements</a:t>
            </a:r>
            <a:endParaRPr lang="en-US" alt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en-US" sz="1900" kern="0" dirty="0" err="1">
                <a:solidFill>
                  <a:srgbClr val="2B91A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size_t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width, </a:t>
            </a:r>
            <a:r>
              <a:rPr lang="en-US" altLang="en-US" sz="19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The size of each element</a:t>
            </a:r>
            <a:endParaRPr lang="en-US" alt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en-US" sz="1900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int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( *compare )(</a:t>
            </a: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const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void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*, </a:t>
            </a: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const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1900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void</a:t>
            </a: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*) </a:t>
            </a:r>
            <a:r>
              <a:rPr lang="en-US" altLang="en-US" sz="19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Function pointer</a:t>
            </a:r>
            <a:endParaRPr lang="en-US" altLang="en-US" sz="1900" kern="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9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</a:p>
          <a:p>
            <a:pPr lvl="0">
              <a:lnSpc>
                <a:spcPct val="110000"/>
              </a:lnSpc>
            </a:pPr>
            <a:r>
              <a:rPr lang="en-US" altLang="en-US" dirty="0">
                <a:cs typeface="Courier New" panose="02070309020205020404" pitchFamily="49" charset="0"/>
              </a:rPr>
              <a:t>A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dirty="0">
                <a:cs typeface="Courier New" panose="02070309020205020404" pitchFamily="49" charset="0"/>
              </a:rPr>
              <a:t> pointer is a pointer to anything</a:t>
            </a:r>
          </a:p>
          <a:p>
            <a:pPr lvl="1">
              <a:lnSpc>
                <a:spcPct val="110000"/>
              </a:lnSpc>
            </a:pPr>
            <a:r>
              <a:rPr lang="en-US" altLang="en-US" dirty="0">
                <a:cs typeface="Courier New" panose="02070309020205020404" pitchFamily="49" charset="0"/>
              </a:rPr>
              <a:t>Memory pointed to by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dirty="0">
                <a:cs typeface="Courier New" panose="02070309020205020404" pitchFamily="49" charset="0"/>
              </a:rPr>
              <a:t> pointer is like a lump of clay waiting to be molded into whatever is needed</a:t>
            </a:r>
          </a:p>
          <a:p>
            <a:pPr lvl="0">
              <a:lnSpc>
                <a:spcPct val="110000"/>
              </a:lnSpc>
            </a:pPr>
            <a:r>
              <a:rPr lang="en-US" altLang="en-US" dirty="0">
                <a:cs typeface="Courier New" panose="02070309020205020404" pitchFamily="49" charset="0"/>
              </a:rPr>
              <a:t>Data type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b="1" dirty="0"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an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10000"/>
              </a:lnSpc>
            </a:pPr>
            <a:r>
              <a:rPr lang="en-US" altLang="en-US" dirty="0">
                <a:cs typeface="Courier New" panose="02070309020205020404" pitchFamily="49" charset="0"/>
              </a:rPr>
              <a:t>Last parameter is a function pointer which determines how to compare two of the elements in the array</a:t>
            </a:r>
          </a:p>
          <a:p>
            <a:r>
              <a:rPr lang="en-US" dirty="0" smtClean="0"/>
              <a:t>You need to include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12.15.4 Uses of Function Pointers –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en-US" altLang="en-US" dirty="0"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cs typeface="Courier New" panose="02070309020205020404" pitchFamily="49" charset="0"/>
              </a:rPr>
              <a:t>Example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5" y="1191206"/>
            <a:ext cx="12036489" cy="5262757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shrooms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[10] =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58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Matsutake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"Lobster"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"Oyster"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"King Boletus"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"Shaggy Mane"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"Morel"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"Chanterelle"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"Calf Brain"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"Pig's Ear"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5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"Chicken of the Woods"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[10] = { 99, 43, 23, 100, 66, 12, 0, 125, 76, 2 };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The address of the array, number of elements the size of each     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element, the function pointer to compare two of the elements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qsort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(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shrooms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10,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),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compare_strs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qsort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(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10,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),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compare_ints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 sorted lists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10; ++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shrooms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&lt;&lt; endl;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5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10; ++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5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&lt;&lt; endl;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5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5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12.15.4 Uses of Function Pointers – </a:t>
            </a:r>
            <a:r>
              <a:rPr lang="en-US" alt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en-US" altLang="en-US" sz="4000" dirty="0">
                <a:cs typeface="Courier New" panose="02070309020205020404" pitchFamily="49" charset="0"/>
              </a:rPr>
              <a:t> </a:t>
            </a:r>
            <a:r>
              <a:rPr lang="en-US" altLang="en-US" sz="4000" dirty="0" smtClean="0">
                <a:cs typeface="Courier New" panose="02070309020205020404" pitchFamily="49" charset="0"/>
              </a:rPr>
              <a:t>Example Compares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compare_ints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return_value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*(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*(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return_value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-1;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*(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 *(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return_value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1;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return_value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compare_strs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stricmp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(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(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) );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12.15.4 Uses of Function Pointers – </a:t>
            </a:r>
            <a:r>
              <a:rPr lang="en-US" alt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en-US" altLang="en-US" sz="4000" dirty="0">
                <a:cs typeface="Courier New" panose="02070309020205020404" pitchFamily="49" charset="0"/>
              </a:rPr>
              <a:t> Example </a:t>
            </a:r>
            <a:r>
              <a:rPr lang="en-US" altLang="en-US" sz="4000" dirty="0" smtClean="0">
                <a:cs typeface="Courier New" panose="02070309020205020404" pitchFamily="49" charset="0"/>
              </a:rPr>
              <a:t>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en-US" dirty="0"/>
              <a:t> accepts as last parameter the address of the two compare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r>
              <a:rPr lang="en-US" dirty="0"/>
              <a:t> requires the compare function to have a specific </a:t>
            </a:r>
            <a:r>
              <a:rPr lang="en-US" dirty="0" smtClean="0"/>
              <a:t>signature</a:t>
            </a:r>
          </a:p>
          <a:p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function must return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than 0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US" dirty="0"/>
              <a:t> is less than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</a:p>
          <a:p>
            <a:pPr lvl="1"/>
            <a:r>
              <a:rPr lang="en-US" dirty="0" smtClean="0"/>
              <a:t>Equals 0 </a:t>
            </a:r>
            <a:r>
              <a:rPr lang="en-US" dirty="0"/>
              <a:t>if the two arguments are </a:t>
            </a:r>
            <a:r>
              <a:rPr lang="en-US" dirty="0" smtClean="0"/>
              <a:t>the same</a:t>
            </a:r>
            <a:endParaRPr lang="en-US" dirty="0"/>
          </a:p>
          <a:p>
            <a:pPr lvl="1"/>
            <a:r>
              <a:rPr lang="en-US" dirty="0" smtClean="0"/>
              <a:t>Greater </a:t>
            </a:r>
            <a:r>
              <a:rPr lang="en-US" dirty="0"/>
              <a:t>than 0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US" dirty="0"/>
              <a:t> is greater than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</a:p>
          <a:p>
            <a:pPr lvl="1"/>
            <a:r>
              <a:rPr lang="en-US" dirty="0" smtClean="0"/>
              <a:t>Essentially, these are the same return values as used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12.16 Problem Solving </a:t>
            </a:r>
            <a:r>
              <a:rPr lang="en-US" altLang="en-US" dirty="0" smtClean="0"/>
              <a:t>Applied – Step Wise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Step-wise refinement is an extremely effective programming </a:t>
            </a:r>
            <a:r>
              <a:rPr lang="en-US" dirty="0" smtClean="0"/>
              <a:t>technique</a:t>
            </a:r>
          </a:p>
          <a:p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useful technique is to draw pictures to help understand and visualize the </a:t>
            </a:r>
            <a:r>
              <a:rPr lang="en-US" dirty="0" smtClean="0"/>
              <a:t>process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techniques will be demonstrated as we develop a function to delete a specific cString from a dynamic </a:t>
            </a:r>
            <a:r>
              <a:rPr lang="en-US" dirty="0" smtClean="0"/>
              <a:t>array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part of the step-wise refinement process is to develop a very general algorithm</a:t>
            </a:r>
          </a:p>
          <a:p>
            <a:pPr lvl="1"/>
            <a:r>
              <a:rPr lang="en-US" dirty="0"/>
              <a:t>Don’t go into much detail at this point because the algorithm will be expanded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</a:t>
            </a:r>
            <a:r>
              <a:rPr lang="en-US" altLang="en-US" dirty="0" smtClean="0"/>
              <a:t>– High Level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Step 1: Find index of stock to be deleted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target is found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2: Allocate new array for stock pointers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3: Make new array point to any stocks located before 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the one to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4: Deallocate desired stock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5: Make new array point to any stocks located after the </a:t>
            </a:r>
            <a:endParaRPr lang="en-US" sz="24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one deleted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6: Deallocate stock array and assign stock pointer to </a:t>
            </a:r>
            <a:endParaRPr lang="en-US" sz="24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new array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7: Decrement number of stocks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Step 8: Display error message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 If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</a:t>
            </a:r>
            <a:r>
              <a:rPr lang="en-US" alt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algorithm has been developed, expand each step as necessary into appropriate </a:t>
            </a:r>
            <a:r>
              <a:rPr lang="en-US" dirty="0" smtClean="0"/>
              <a:t>pseudocode</a:t>
            </a:r>
          </a:p>
          <a:p>
            <a:endParaRPr lang="en-US" dirty="0"/>
          </a:p>
          <a:p>
            <a:r>
              <a:rPr lang="en-US" dirty="0"/>
              <a:t>Some pieces of the algorithm may not warrant drawing the diagram before developing </a:t>
            </a:r>
            <a:r>
              <a:rPr lang="en-US" dirty="0" smtClean="0"/>
              <a:t>pseudocode</a:t>
            </a:r>
          </a:p>
          <a:p>
            <a:endParaRPr lang="en-US" dirty="0"/>
          </a:p>
          <a:p>
            <a:r>
              <a:rPr lang="en-US" dirty="0"/>
              <a:t>First step of the </a:t>
            </a:r>
            <a:r>
              <a:rPr lang="en-US" b="1" dirty="0"/>
              <a:t>delete algorithm</a:t>
            </a:r>
            <a:r>
              <a:rPr lang="en-US" dirty="0"/>
              <a:t> is a standard </a:t>
            </a:r>
            <a:r>
              <a:rPr lang="en-US" b="1" dirty="0"/>
              <a:t>sequential search</a:t>
            </a:r>
          </a:p>
        </p:txBody>
      </p:sp>
    </p:spTree>
    <p:extLst>
      <p:ext uri="{BB962C8B-B14F-4D97-AF65-F5344CB8AC3E}">
        <p14:creationId xmlns:p14="http://schemas.microsoft.com/office/powerpoint/2010/main" val="306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12.3 Advanced Pointer </a:t>
            </a:r>
            <a:r>
              <a:rPr lang="en-US" altLang="en-US" dirty="0" smtClean="0"/>
              <a:t>Declarations – Two Star Pointer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can have a pointer to any data type, </a:t>
            </a:r>
            <a:r>
              <a:rPr lang="en-US" dirty="0" smtClean="0"/>
              <a:t>you can </a:t>
            </a:r>
            <a:r>
              <a:rPr lang="en-US" dirty="0"/>
              <a:t>have a pointer that contains the address of yet another </a:t>
            </a:r>
            <a:r>
              <a:rPr lang="en-US" dirty="0" smtClean="0"/>
              <a:t>pointer</a:t>
            </a:r>
          </a:p>
          <a:p>
            <a:endParaRPr lang="en-US" dirty="0" smtClean="0"/>
          </a:p>
          <a:p>
            <a:r>
              <a:rPr lang="en-US" dirty="0"/>
              <a:t>Typically called a two star pointer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flt_ptr_ptr</a:t>
            </a:r>
            <a:r>
              <a:rPr lang="en-US" dirty="0"/>
              <a:t> will hold the address of an address that contains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  <a:p>
            <a:pPr lvl="1"/>
            <a:endParaRPr lang="en-US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 = 0.0F;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&amp;average;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da-DK" sz="2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** flt_ptr_ptr = &amp;flt_ptr;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10" y="4493519"/>
            <a:ext cx="4771930" cy="14168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20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</a:t>
            </a:r>
            <a:r>
              <a:rPr lang="en-US" altLang="en-US" dirty="0" smtClean="0"/>
              <a:t>Step 1 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found = false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found_index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is less than number of stocks and target not found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If stocks [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found_index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is equal to target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found = true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Else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Increment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found_index</a:t>
            </a:r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End If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 Loop</a:t>
            </a:r>
            <a:endParaRPr lang="en-US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 is more complicated and deals directly with </a:t>
            </a:r>
            <a:r>
              <a:rPr lang="en-US" dirty="0" smtClean="0"/>
              <a:t>pointers</a:t>
            </a:r>
          </a:p>
          <a:p>
            <a:endParaRPr lang="en-US" dirty="0"/>
          </a:p>
          <a:p>
            <a:r>
              <a:rPr lang="en-US" dirty="0"/>
              <a:t>Draw the diagram of what you are trying to accomplish in relation to Step 2 of the general algorithm</a:t>
            </a:r>
          </a:p>
        </p:txBody>
      </p:sp>
    </p:spTree>
    <p:extLst>
      <p:ext uri="{BB962C8B-B14F-4D97-AF65-F5344CB8AC3E}">
        <p14:creationId xmlns:p14="http://schemas.microsoft.com/office/powerpoint/2010/main" val="21765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2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44" y="1690355"/>
            <a:ext cx="7753350" cy="4476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4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2 </a:t>
            </a:r>
            <a:r>
              <a:rPr lang="en-US" altLang="en-US" dirty="0" smtClean="0"/>
              <a:t>Pseudocode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Pseudocode for the second step may be fairly trivial, but creating the diagram allows developing this algorithm in a step-wise </a:t>
            </a:r>
            <a:r>
              <a:rPr lang="en-US" dirty="0" smtClean="0"/>
              <a:t>manner</a:t>
            </a:r>
          </a:p>
          <a:p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target is found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Allocate new array of stock pointers one </a:t>
            </a:r>
            <a:endParaRPr lang="en-US" sz="2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smaller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than the 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current number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of stocks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step requires copying the individual pointers from old array into the new </a:t>
            </a:r>
            <a:r>
              <a:rPr lang="en-US" dirty="0" smtClean="0"/>
              <a:t>array</a:t>
            </a:r>
          </a:p>
          <a:p>
            <a:endParaRPr lang="en-US" dirty="0"/>
          </a:p>
          <a:p>
            <a:r>
              <a:rPr lang="en-US" dirty="0"/>
              <a:t>Copying process stops when the </a:t>
            </a:r>
            <a:r>
              <a:rPr lang="en-US" b="1" dirty="0"/>
              <a:t>target</a:t>
            </a:r>
            <a:r>
              <a:rPr lang="en-US" dirty="0"/>
              <a:t> stock’s index is reached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3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981" y="1730283"/>
            <a:ext cx="8372475" cy="4438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9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3 </a:t>
            </a:r>
            <a:r>
              <a:rPr lang="en-US" altLang="en-US" dirty="0" smtClean="0"/>
              <a:t>Pseudocode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counter is less than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found_index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temp [counter] = stocks [counter]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Increment counter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4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607" y="1573887"/>
            <a:ext cx="7495223" cy="3881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9525" y="5743829"/>
            <a:ext cx="1124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Deallocate stocks [counter] which points to the target stock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64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5 </a:t>
            </a:r>
            <a:r>
              <a:rPr lang="en-US" altLang="en-US" dirty="0"/>
              <a:t>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931" y="1659178"/>
            <a:ext cx="8410575" cy="4495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56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5 </a:t>
            </a:r>
            <a:r>
              <a:rPr lang="en-US" altLang="en-US" dirty="0" smtClean="0"/>
              <a:t>Pseudocode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similarities between Step 5 and Step </a:t>
            </a:r>
            <a:r>
              <a:rPr lang="en-US" dirty="0" smtClean="0"/>
              <a:t>3</a:t>
            </a:r>
          </a:p>
          <a:p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 counter is less than number of stocks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temp [counter] = stocks [counter + 1]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Increment counter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 Loop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12.3 Advanced Pointer Declarations </a:t>
            </a:r>
            <a:r>
              <a:rPr lang="en-US" altLang="en-US" dirty="0" smtClean="0"/>
              <a:t>– Levels of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have as many stars, or </a:t>
            </a:r>
            <a:r>
              <a:rPr lang="en-US" b="1" dirty="0"/>
              <a:t>levels of indirection</a:t>
            </a:r>
            <a:r>
              <a:rPr lang="en-US" dirty="0"/>
              <a:t>, as </a:t>
            </a:r>
            <a:r>
              <a:rPr lang="en-US" dirty="0" smtClean="0"/>
              <a:t>needed</a:t>
            </a:r>
          </a:p>
          <a:p>
            <a:endParaRPr lang="en-US" dirty="0"/>
          </a:p>
          <a:p>
            <a:r>
              <a:rPr lang="en-US" dirty="0"/>
              <a:t>Three or four levels of indirection </a:t>
            </a:r>
            <a:r>
              <a:rPr lang="en-US" dirty="0" smtClean="0"/>
              <a:t>the most you will </a:t>
            </a:r>
            <a:r>
              <a:rPr lang="en-US" dirty="0"/>
              <a:t>ever see, or </a:t>
            </a:r>
            <a:r>
              <a:rPr lang="en-US" dirty="0" smtClean="0"/>
              <a:t>use</a:t>
            </a:r>
          </a:p>
          <a:p>
            <a:endParaRPr lang="en-US" dirty="0" smtClean="0"/>
          </a:p>
          <a:p>
            <a:r>
              <a:rPr lang="en-US" b="1" dirty="0" smtClean="0"/>
              <a:t>Indirection</a:t>
            </a:r>
          </a:p>
          <a:p>
            <a:pPr lvl="1"/>
            <a:r>
              <a:rPr lang="en-US" dirty="0" smtClean="0"/>
              <a:t>Method </a:t>
            </a:r>
            <a:r>
              <a:rPr lang="en-US" dirty="0"/>
              <a:t>of referencing a variable in a roundabout way, rather than directly accessing the variable by its name</a:t>
            </a:r>
          </a:p>
        </p:txBody>
      </p:sp>
    </p:spTree>
    <p:extLst>
      <p:ext uri="{BB962C8B-B14F-4D97-AF65-F5344CB8AC3E}">
        <p14:creationId xmlns:p14="http://schemas.microsoft.com/office/powerpoint/2010/main" val="51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</a:t>
            </a:r>
            <a:r>
              <a:rPr lang="en-US" altLang="en-US" dirty="0" smtClean="0"/>
              <a:t>6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8640" y="1709901"/>
            <a:ext cx="9267158" cy="44129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4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12.16 Problem Solving Applied – Step 6 </a:t>
            </a:r>
            <a:r>
              <a:rPr lang="en-US" altLang="en-US" dirty="0" smtClean="0"/>
              <a:t>Pseudocode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Deallocate old array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Make the stocks pointer point to new array</a:t>
            </a:r>
            <a:endParaRPr lang="en-US" sz="2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b="1" dirty="0"/>
              <a:t>Final </a:t>
            </a:r>
            <a:r>
              <a:rPr lang="en-US" b="1" dirty="0" smtClean="0"/>
              <a:t>Thoughts</a:t>
            </a:r>
          </a:p>
          <a:p>
            <a:pPr lvl="1"/>
            <a:r>
              <a:rPr lang="en-US" dirty="0" smtClean="0"/>
              <a:t>While </a:t>
            </a:r>
            <a:r>
              <a:rPr lang="en-US" dirty="0"/>
              <a:t>the process just presented may seem like a lot of work, experience shows that programs developed using step-wise refinement and related diagrams are usually </a:t>
            </a:r>
            <a:r>
              <a:rPr lang="en-US" b="1" dirty="0"/>
              <a:t>developed in less time</a:t>
            </a:r>
            <a:r>
              <a:rPr lang="en-US" dirty="0"/>
              <a:t> and </a:t>
            </a:r>
            <a:r>
              <a:rPr lang="en-US" b="1" dirty="0"/>
              <a:t>have fewer </a:t>
            </a:r>
            <a:r>
              <a:rPr lang="en-US" b="1" dirty="0" smtClean="0"/>
              <a:t>bugs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12.17 </a:t>
            </a:r>
            <a:r>
              <a:rPr lang="en-US" altLang="en-US" dirty="0" smtClean="0">
                <a:solidFill>
                  <a:srgbClr val="0070C0"/>
                </a:solidFill>
              </a:rPr>
              <a:t>C The Differences – </a:t>
            </a:r>
            <a:r>
              <a:rPr lang="en-US" alt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uses a predefined constant,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to initialize </a:t>
            </a:r>
            <a:r>
              <a:rPr lang="en-US" dirty="0" smtClean="0"/>
              <a:t>pointers</a:t>
            </a:r>
            <a:endParaRPr lang="en-US" dirty="0"/>
          </a:p>
          <a:p>
            <a:pPr lvl="1"/>
            <a:r>
              <a:rPr lang="en-US" dirty="0"/>
              <a:t>Using 0 would still work, but its use is discouraged </a:t>
            </a:r>
            <a:r>
              <a:rPr lang="en-US" dirty="0" smtClean="0"/>
              <a:t>in C </a:t>
            </a:r>
            <a:r>
              <a:rPr lang="en-US" dirty="0"/>
              <a:t>programming </a:t>
            </a:r>
            <a:r>
              <a:rPr lang="en-US" dirty="0" smtClean="0"/>
              <a:t>circles</a:t>
            </a:r>
          </a:p>
          <a:p>
            <a:pPr lvl="1"/>
            <a:endParaRPr lang="en-US" dirty="0"/>
          </a:p>
          <a:p>
            <a:r>
              <a:rPr lang="en-US" dirty="0"/>
              <a:t>Since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is predefined but not a reserved </a:t>
            </a:r>
            <a:r>
              <a:rPr lang="en-US" dirty="0" smtClean="0"/>
              <a:t>word, its </a:t>
            </a:r>
            <a:r>
              <a:rPr lang="en-US" dirty="0"/>
              <a:t>definition is located in a header </a:t>
            </a:r>
            <a:r>
              <a:rPr lang="en-US" dirty="0" smtClean="0"/>
              <a:t>file</a:t>
            </a:r>
          </a:p>
          <a:p>
            <a:endParaRPr lang="en-US" dirty="0"/>
          </a:p>
          <a:p>
            <a:r>
              <a:rPr lang="en-US" dirty="0"/>
              <a:t>Many C header files, including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have a definition for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12.17.1 </a:t>
            </a:r>
            <a:r>
              <a:rPr lang="en-US" altLang="en-US" dirty="0">
                <a:solidFill>
                  <a:srgbClr val="0070C0"/>
                </a:solidFill>
              </a:rPr>
              <a:t>C The Differences </a:t>
            </a:r>
            <a:r>
              <a:rPr lang="en-US" altLang="en-US" dirty="0" smtClean="0">
                <a:solidFill>
                  <a:srgbClr val="0070C0"/>
                </a:solidFill>
              </a:rPr>
              <a:t>– Dynamic Memory 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function is not available in 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/>
              <a:t>C uses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to dynamically allocate memory</a:t>
            </a:r>
          </a:p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operator is nothing more than a wrapper or shell around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ptr1 =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C++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ptr1 = (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malloc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 );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/* C */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num_elements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C++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(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*)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malloc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 *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num_elements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/* C */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star_star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*[15];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C++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star_star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(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**)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malloc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) * 15 );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/* C */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12.17.1 C The Differences – </a:t>
            </a:r>
            <a:r>
              <a:rPr lang="en-US" alt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parameter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is the number of bytes to be </a:t>
            </a:r>
            <a:r>
              <a:rPr lang="en-US" dirty="0" smtClean="0"/>
              <a:t>allocated</a:t>
            </a:r>
          </a:p>
          <a:p>
            <a:endParaRPr lang="en-US" dirty="0"/>
          </a:p>
          <a:p>
            <a:r>
              <a:rPr lang="en-US" dirty="0"/>
              <a:t>If allocating an array, specify the size of each element and then multiply it by the number of desired </a:t>
            </a:r>
            <a:r>
              <a:rPr lang="en-US" dirty="0" smtClean="0"/>
              <a:t>elements</a:t>
            </a:r>
          </a:p>
          <a:p>
            <a:endParaRPr lang="en-US" dirty="0"/>
          </a:p>
          <a:p>
            <a:r>
              <a:rPr lang="en-US" dirty="0"/>
              <a:t>Pointer returned 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must be type cast to whatever target type is </a:t>
            </a:r>
            <a:r>
              <a:rPr lang="en-US" dirty="0" smtClean="0"/>
              <a:t>needed</a:t>
            </a:r>
            <a:endParaRPr lang="en-US" dirty="0"/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returns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/>
              <a:t> </a:t>
            </a:r>
            <a:r>
              <a:rPr lang="en-US" dirty="0" smtClean="0"/>
              <a:t>pointer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</a:t>
            </a:r>
            <a:r>
              <a:rPr lang="en-US" dirty="0" smtClean="0"/>
              <a:t>include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9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12.17.1 C The Differences – </a:t>
            </a:r>
            <a:r>
              <a:rPr lang="en-US" alt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altLang="en-US" dirty="0" smtClean="0">
                <a:solidFill>
                  <a:srgbClr val="0070C0"/>
                </a:solidFill>
                <a:cs typeface="Courier New" panose="02070309020205020404" pitchFamily="49" charset="0"/>
              </a:rPr>
              <a:t> and </a:t>
            </a:r>
            <a:r>
              <a:rPr lang="en-US" alt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/>
              <a:t> allows </a:t>
            </a:r>
            <a:r>
              <a:rPr lang="en-US" b="1" dirty="0"/>
              <a:t>initializing the memory to all </a:t>
            </a:r>
            <a:r>
              <a:rPr lang="en-US" b="1" dirty="0" smtClean="0"/>
              <a:t>zeros</a:t>
            </a:r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/>
              <a:t> allows you to </a:t>
            </a:r>
            <a:r>
              <a:rPr lang="en-US" b="1" dirty="0"/>
              <a:t>change the size of an allocated block of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12.17.2 </a:t>
            </a:r>
            <a:r>
              <a:rPr lang="en-US" altLang="en-US" dirty="0">
                <a:solidFill>
                  <a:srgbClr val="0070C0"/>
                </a:solidFill>
              </a:rPr>
              <a:t>C The Differences </a:t>
            </a:r>
            <a:r>
              <a:rPr lang="en-US" altLang="en-US" dirty="0" smtClean="0">
                <a:solidFill>
                  <a:srgbClr val="0070C0"/>
                </a:solidFill>
              </a:rPr>
              <a:t>– Dynamic Memory Deallocation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75" y="1191206"/>
            <a:ext cx="12036489" cy="53265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/>
              <a:t>The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5100" dirty="0"/>
              <a:t> function deallocates any memory allocated with </a:t>
            </a:r>
            <a:r>
              <a:rPr lang="en-US" sz="5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US" sz="5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endParaRPr lang="en-US" sz="5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5100" dirty="0"/>
              <a:t>Difference between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5100" dirty="0"/>
              <a:t> and </a:t>
            </a:r>
            <a:r>
              <a:rPr lang="en-US" sz="5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en-US" sz="5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</a:pPr>
            <a:r>
              <a:rPr lang="en-US" sz="5100" dirty="0"/>
              <a:t>Some older specifications for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5100" dirty="0"/>
              <a:t> state that the program will crash if the pointer is null when an attempt to deallocate memory is made</a:t>
            </a:r>
          </a:p>
          <a:p>
            <a:pPr lvl="1">
              <a:lnSpc>
                <a:spcPct val="120000"/>
              </a:lnSpc>
            </a:pPr>
            <a:r>
              <a:rPr lang="en-US" sz="5100" dirty="0"/>
              <a:t>Newer versions of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5100" dirty="0"/>
              <a:t> do not have this </a:t>
            </a:r>
            <a:r>
              <a:rPr lang="en-US" sz="5100" dirty="0" smtClean="0"/>
              <a:t>limitation</a:t>
            </a:r>
          </a:p>
          <a:p>
            <a:pPr lvl="1">
              <a:lnSpc>
                <a:spcPct val="120000"/>
              </a:lnSpc>
            </a:pPr>
            <a:endParaRPr lang="en-US" sz="5100" dirty="0" smtClean="0"/>
          </a:p>
          <a:p>
            <a:pPr>
              <a:lnSpc>
                <a:spcPct val="120000"/>
              </a:lnSpc>
              <a:buClr>
                <a:srgbClr val="007A77"/>
              </a:buClr>
            </a:pPr>
            <a:r>
              <a:rPr lang="en-US" sz="5100" b="1" dirty="0">
                <a:solidFill>
                  <a:srgbClr val="FF0000"/>
                </a:solidFill>
              </a:rPr>
              <a:t>Never mix language memory allocation and deallocation</a:t>
            </a:r>
          </a:p>
          <a:p>
            <a:pPr lvl="1">
              <a:lnSpc>
                <a:spcPct val="120000"/>
              </a:lnSpc>
            </a:pPr>
            <a:r>
              <a:rPr lang="en-US" sz="5100" dirty="0"/>
              <a:t>If writing a C program, use </a:t>
            </a:r>
            <a:r>
              <a:rPr lang="en-US" sz="5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5100" dirty="0"/>
              <a:t> and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</a:p>
          <a:p>
            <a:pPr lvl="1">
              <a:lnSpc>
                <a:spcPct val="120000"/>
              </a:lnSpc>
            </a:pPr>
            <a:r>
              <a:rPr lang="en-US" sz="5100" dirty="0"/>
              <a:t>If writing a C++ program, use </a:t>
            </a:r>
            <a:r>
              <a:rPr lang="en-US" sz="51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5100" dirty="0"/>
              <a:t> and </a:t>
            </a:r>
            <a:r>
              <a:rPr lang="en-US" sz="5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  <a:p>
            <a:pPr lvl="1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</a:t>
            </a:r>
            <a:r>
              <a:rPr lang="en-US" sz="4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 </a:t>
            </a:r>
            <a:r>
              <a:rPr lang="en-US" sz="42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4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!= </a:t>
            </a:r>
            <a:r>
              <a:rPr lang="en-US" sz="42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 </a:t>
            </a:r>
            <a:r>
              <a:rPr lang="en-US" sz="4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4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4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free ( </a:t>
            </a:r>
            <a:r>
              <a:rPr lang="en-US" sz="42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42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4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12.17.3 </a:t>
            </a:r>
            <a:r>
              <a:rPr lang="en-US" altLang="en-US" dirty="0">
                <a:solidFill>
                  <a:srgbClr val="0070C0"/>
                </a:solidFill>
              </a:rPr>
              <a:t>C The Differences </a:t>
            </a:r>
            <a:r>
              <a:rPr lang="en-US" altLang="en-US" dirty="0" smtClean="0">
                <a:solidFill>
                  <a:srgbClr val="0070C0"/>
                </a:solidFill>
              </a:rPr>
              <a:t>– Memory Leak Detection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Double-clicking on the memory leak error message in the </a:t>
            </a:r>
            <a:r>
              <a:rPr lang="en-US" b="1" dirty="0"/>
              <a:t>Output window</a:t>
            </a:r>
            <a:r>
              <a:rPr lang="en-US" dirty="0"/>
              <a:t> in a C program transfer's the cursor to the actual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call within the code whose memory didn’t get freed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12.3 Advanced Pointer Declarations </a:t>
            </a:r>
            <a:r>
              <a:rPr lang="en-US" altLang="en-US" sz="4000" dirty="0" smtClean="0"/>
              <a:t>– Two Dimensional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500" dirty="0"/>
              <a:t>Can’t assign the address of a two-dimensional array to a pointer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[3][5] = {{0, 1, 2, 3, 4},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{0, 1, 2, 3, 4},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{0, 1, 2, 3, 4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}};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1 - Invalid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2 - Invalid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3 - Valid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[1];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12.4 Indirection </a:t>
            </a:r>
            <a:r>
              <a:rPr lang="en-US" altLang="en-US" dirty="0" smtClean="0"/>
              <a:t>Operator –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Courier New" panose="02070309020205020404" pitchFamily="49" charset="0"/>
              </a:rPr>
              <a:t>If a pointer is used on the left side of an assignment </a:t>
            </a:r>
            <a:r>
              <a:rPr lang="en-US" altLang="en-US" dirty="0" smtClean="0">
                <a:cs typeface="Courier New" panose="02070309020205020404" pitchFamily="49" charset="0"/>
              </a:rPr>
              <a:t>operator, the </a:t>
            </a:r>
            <a:r>
              <a:rPr lang="en-US" altLang="en-US" dirty="0">
                <a:cs typeface="Courier New" panose="02070309020205020404" pitchFamily="49" charset="0"/>
              </a:rPr>
              <a:t>address stored in the pointer is </a:t>
            </a:r>
            <a:r>
              <a:rPr lang="en-US" altLang="en-US" dirty="0" smtClean="0">
                <a:cs typeface="Courier New" panose="02070309020205020404" pitchFamily="49" charset="0"/>
              </a:rPr>
              <a:t>changed</a:t>
            </a:r>
          </a:p>
          <a:p>
            <a:endParaRPr lang="en-US" altLang="en-US" dirty="0">
              <a:cs typeface="Courier New" panose="02070309020205020404" pitchFamily="49" charset="0"/>
            </a:endParaRPr>
          </a:p>
          <a:p>
            <a:r>
              <a:rPr lang="en-US" altLang="en-US" dirty="0">
                <a:cs typeface="Courier New" panose="02070309020205020404" pitchFamily="49" charset="0"/>
              </a:rPr>
              <a:t>To retrieve or alter the value that the pointer is pointing </a:t>
            </a:r>
            <a:r>
              <a:rPr lang="en-US" altLang="en-US" dirty="0" smtClean="0">
                <a:cs typeface="Courier New" panose="02070309020205020404" pitchFamily="49" charset="0"/>
              </a:rPr>
              <a:t>to, </a:t>
            </a:r>
            <a:r>
              <a:rPr lang="en-US" altLang="en-US" dirty="0">
                <a:cs typeface="Courier New" panose="02070309020205020404" pitchFamily="49" charset="0"/>
              </a:rPr>
              <a:t>use the </a:t>
            </a:r>
            <a:r>
              <a:rPr lang="en-US" altLang="en-US" b="1" dirty="0">
                <a:cs typeface="Courier New" panose="02070309020205020404" pitchFamily="49" charset="0"/>
              </a:rPr>
              <a:t>indirection operator </a:t>
            </a:r>
            <a:r>
              <a:rPr lang="en-US" altLang="en-US" dirty="0">
                <a:cs typeface="Courier New" panose="02070309020205020404" pitchFamily="49" charset="0"/>
              </a:rPr>
              <a:t>(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dirty="0">
                <a:cs typeface="Courier New" panose="02070309020205020404" pitchFamily="49" charset="0"/>
              </a:rPr>
              <a:t>) </a:t>
            </a:r>
            <a:endParaRPr lang="en-US" altLang="en-US" dirty="0" smtClean="0">
              <a:cs typeface="Courier New" panose="02070309020205020404" pitchFamily="49" charset="0"/>
            </a:endParaRPr>
          </a:p>
          <a:p>
            <a:endParaRPr lang="en-US" altLang="en-US" dirty="0">
              <a:cs typeface="Courier New" panose="02070309020205020404" pitchFamily="49" charset="0"/>
            </a:endParaRPr>
          </a:p>
          <a:p>
            <a:r>
              <a:rPr lang="en-US" altLang="en-US" dirty="0">
                <a:cs typeface="Courier New" panose="02070309020205020404" pitchFamily="49" charset="0"/>
              </a:rPr>
              <a:t>Indirection operator </a:t>
            </a:r>
            <a:r>
              <a:rPr lang="en-US" altLang="en-US" b="1" dirty="0">
                <a:cs typeface="Courier New" panose="02070309020205020404" pitchFamily="49" charset="0"/>
              </a:rPr>
              <a:t>removes one level of indirection</a:t>
            </a:r>
            <a:r>
              <a:rPr lang="en-US" altLang="en-US" dirty="0">
                <a:cs typeface="Courier New" panose="02070309020205020404" pitchFamily="49" charset="0"/>
              </a:rPr>
              <a:t> </a:t>
            </a:r>
            <a:endParaRPr lang="en-US" altLang="en-US" dirty="0" smtClean="0">
              <a:cs typeface="Courier New" panose="02070309020205020404" pitchFamily="49" charset="0"/>
            </a:endParaRPr>
          </a:p>
          <a:p>
            <a:endParaRPr lang="en-US" altLang="en-US" dirty="0">
              <a:cs typeface="Courier New" panose="02070309020205020404" pitchFamily="49" charset="0"/>
            </a:endParaRPr>
          </a:p>
          <a:p>
            <a:r>
              <a:rPr lang="en-US" altLang="en-US" dirty="0">
                <a:cs typeface="Courier New" panose="02070309020205020404" pitchFamily="49" charset="0"/>
              </a:rPr>
              <a:t>Using the indirection operator </a:t>
            </a:r>
            <a:r>
              <a:rPr lang="en-US" altLang="en-US" dirty="0" smtClean="0">
                <a:cs typeface="Courier New" panose="02070309020205020404" pitchFamily="49" charset="0"/>
              </a:rPr>
              <a:t>is called </a:t>
            </a:r>
            <a:r>
              <a:rPr lang="en-US" altLang="en-US" b="1" dirty="0">
                <a:cs typeface="Courier New" panose="02070309020205020404" pitchFamily="49" charset="0"/>
              </a:rPr>
              <a:t>dereferencing</a:t>
            </a:r>
            <a:endParaRPr lang="en-US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12.4 Indirection Operator </a:t>
            </a:r>
            <a:r>
              <a:rPr lang="en-US" altLang="en-US" dirty="0" smtClean="0"/>
              <a:t>– Diagram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83115" y="1288562"/>
            <a:ext cx="63937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First step declares a pointer and a character variable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Second 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step uses the </a:t>
            </a:r>
            <a:r>
              <a:rPr lang="en-US" altLang="en-US" sz="3200" b="1" dirty="0">
                <a:solidFill>
                  <a:srgbClr val="007A77"/>
                </a:solidFill>
                <a:cs typeface="Courier New" panose="02070309020205020404" pitchFamily="49" charset="0"/>
              </a:rPr>
              <a:t>address of operator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 to assign the address of </a:t>
            </a:r>
            <a:r>
              <a:rPr lang="en-US" altLang="en-US" sz="3200" dirty="0" err="1" smtClean="0">
                <a:solidFill>
                  <a:srgbClr val="007A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 to the pointer</a:t>
            </a:r>
            <a:endParaRPr lang="en-US" altLang="en-US" sz="3200" dirty="0">
              <a:solidFill>
                <a:srgbClr val="007A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T</a:t>
            </a: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hird 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step </a:t>
            </a: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shows </a:t>
            </a:r>
            <a:r>
              <a:rPr lang="en-US" altLang="en-US" sz="3200" b="1" dirty="0">
                <a:solidFill>
                  <a:srgbClr val="007A77"/>
                </a:solidFill>
                <a:cs typeface="Courier New" panose="02070309020205020404" pitchFamily="49" charset="0"/>
              </a:rPr>
              <a:t>dereferencing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 the </a:t>
            </a: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pointer</a:t>
            </a:r>
          </a:p>
          <a:p>
            <a:pPr marL="685800" lvl="1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Once 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dereferenced, the value </a:t>
            </a:r>
            <a:r>
              <a:rPr lang="en-US" altLang="en-US" sz="3200" dirty="0" smtClean="0">
                <a:solidFill>
                  <a:srgbClr val="007A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altLang="en-US" sz="3200" dirty="0" smtClean="0">
                <a:solidFill>
                  <a:srgbClr val="007A77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3200" dirty="0">
                <a:solidFill>
                  <a:srgbClr val="007A77"/>
                </a:solidFill>
                <a:cs typeface="Courier New" panose="02070309020205020404" pitchFamily="49" charset="0"/>
              </a:rPr>
              <a:t>is replaced with the character </a:t>
            </a:r>
            <a:r>
              <a:rPr lang="en-US" altLang="en-US" sz="3200" dirty="0" smtClean="0">
                <a:solidFill>
                  <a:srgbClr val="007A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endParaRPr lang="en-US" altLang="en-US" sz="3200" dirty="0">
              <a:solidFill>
                <a:srgbClr val="007A77"/>
              </a:solidFill>
              <a:cs typeface="Courier New" panose="02070309020205020404" pitchFamily="49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" y="1288562"/>
            <a:ext cx="5372100" cy="4297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01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12.4 Indirection Operator </a:t>
            </a:r>
            <a:r>
              <a:rPr lang="en-US" altLang="en-US" dirty="0" smtClean="0"/>
              <a:t>– Single Star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975" y="1233745"/>
            <a:ext cx="6018244" cy="4943217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 = 0.0F;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&amp;average;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"---Before-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--"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n&amp;average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&amp;average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"\naverage:  "</a:t>
            </a: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average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"\nflt_ptr:  "</a:t>
            </a: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flt_ptr  </a:t>
            </a:r>
            <a:endParaRPr lang="da-DK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"\n*flt_ptr: "</a:t>
            </a: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*flt_ptr</a:t>
            </a: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endl;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5.0F;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"\n---After---"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n&amp;average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&amp;average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naverage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"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average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nflt_ptr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"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"\n*</a:t>
            </a:r>
            <a:r>
              <a:rPr lang="en-US" sz="18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endl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6102219" y="1225099"/>
            <a:ext cx="3521587" cy="5122603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Output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---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Before---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&amp;average: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0012FF64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0012FF64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0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---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After---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&amp;average: 0012FF64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average:  5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0012FF64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5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12.4 Indirection Operator – Two Star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83975" y="1233745"/>
            <a:ext cx="12036489" cy="962804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Courier New" panose="02070309020205020404" pitchFamily="49" charset="0"/>
              </a:rPr>
              <a:t>If two levels of indirection, dereferencing once gets to the first address and dereferencing a second time allows access to the </a:t>
            </a:r>
            <a:r>
              <a:rPr lang="en-US" altLang="en-US" dirty="0" smtClean="0">
                <a:cs typeface="Courier New" panose="02070309020205020404" pitchFamily="49" charset="0"/>
              </a:rPr>
              <a:t>value</a:t>
            </a:r>
            <a:endParaRPr lang="en-US" altLang="en-US" dirty="0">
              <a:cs typeface="Courier New" panose="020703090202050204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7861850" y="2196548"/>
            <a:ext cx="4258613" cy="443285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average:       20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flt_ptr:       0012FF60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*flt_ptr:      20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flt_ptr_ptr:   0012FF54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*flt_ptr_ptr:  0012FF60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**flt_ptr_ptr: 20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83974" y="2196549"/>
            <a:ext cx="7777877" cy="3980416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 = 20.0F;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&amp;average;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** flt_ptr_ptr = &amp;flt_ptr;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"average:       "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average &lt;&lt;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"\n\n"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1800" dirty="0" err="1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      "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"\n"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"*flt_ptr:      "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*flt_ptr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"\n\n"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da-DK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"flt_ptr_ptr:   "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flt_ptr_ptr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"\n"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"*flt_ptr_ptr:  "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*flt_ptr_ptr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"\n"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"**flt_ptr_ptr: "</a:t>
            </a:r>
            <a:r>
              <a:rPr lang="da-DK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 **flt_ptr_ptr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&lt;&lt; endl;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54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–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Arrays are </a:t>
            </a:r>
            <a:r>
              <a:rPr lang="en-US" b="1" dirty="0"/>
              <a:t>passed by pointer</a:t>
            </a:r>
          </a:p>
          <a:p>
            <a:pPr lvl="1"/>
            <a:r>
              <a:rPr lang="en-US" dirty="0"/>
              <a:t>The address of the array is passed</a:t>
            </a:r>
          </a:p>
          <a:p>
            <a:endParaRPr lang="en-US" dirty="0"/>
          </a:p>
          <a:p>
            <a:r>
              <a:rPr lang="en-US" dirty="0"/>
              <a:t>Can </a:t>
            </a:r>
            <a:r>
              <a:rPr lang="en-US" b="1" dirty="0" smtClean="0"/>
              <a:t>pass by pointer</a:t>
            </a:r>
            <a:r>
              <a:rPr lang="en-US" dirty="0" smtClean="0"/>
              <a:t> </a:t>
            </a:r>
            <a:r>
              <a:rPr lang="en-US" dirty="0"/>
              <a:t>variables other than arrays</a:t>
            </a:r>
          </a:p>
          <a:p>
            <a:endParaRPr lang="en-US" dirty="0"/>
          </a:p>
          <a:p>
            <a:r>
              <a:rPr lang="en-US" dirty="0"/>
              <a:t>Especially important for those learning C</a:t>
            </a:r>
          </a:p>
          <a:p>
            <a:pPr lvl="1"/>
            <a:r>
              <a:rPr lang="en-US" b="1" dirty="0"/>
              <a:t>Passing by pointer is the only way C can pass variables so they can be permanently changed</a:t>
            </a:r>
          </a:p>
          <a:p>
            <a:pPr lvl="1"/>
            <a:endParaRPr lang="en-US" dirty="0"/>
          </a:p>
          <a:p>
            <a:r>
              <a:rPr lang="en-US" dirty="0"/>
              <a:t>Any time we have the </a:t>
            </a:r>
            <a:r>
              <a:rPr lang="en-US" b="1" dirty="0"/>
              <a:t>address of a memory location</a:t>
            </a:r>
            <a:r>
              <a:rPr lang="en-US" dirty="0"/>
              <a:t> we can change what is stored at that address</a:t>
            </a:r>
          </a:p>
          <a:p>
            <a:pPr lvl="1"/>
            <a:r>
              <a:rPr lang="en-US" dirty="0"/>
              <a:t>This is the reason passing by pointer allows changing a value within a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– </a:t>
            </a:r>
            <a:r>
              <a:rPr lang="en-US" alt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0,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GetFraction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&amp;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&amp;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Pass by pointer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'/'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Catch the passed address in a pointer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GetFraction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numerator: 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*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20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denominator: 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*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0730" y="4853524"/>
            <a:ext cx="3571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Enter numerator: 1</a:t>
            </a:r>
          </a:p>
          <a:p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Enter denominator: 2</a:t>
            </a:r>
          </a:p>
          <a:p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1/2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 </a:t>
            </a:r>
            <a:r>
              <a:rPr lang="en-US" alt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Pointer</a:t>
            </a:r>
          </a:p>
          <a:p>
            <a:pPr lvl="1"/>
            <a:r>
              <a:rPr lang="en-US" b="1" dirty="0" smtClean="0"/>
              <a:t>Variable</a:t>
            </a:r>
            <a:r>
              <a:rPr lang="en-US" dirty="0" smtClean="0"/>
              <a:t> </a:t>
            </a:r>
            <a:r>
              <a:rPr lang="en-US" dirty="0"/>
              <a:t>that holds an </a:t>
            </a:r>
            <a:r>
              <a:rPr lang="en-US" dirty="0" smtClean="0"/>
              <a:t>address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name of an array references the array’s beginning address, array names are not </a:t>
            </a:r>
            <a:r>
              <a:rPr lang="en-US" dirty="0" smtClean="0"/>
              <a:t>pointers</a:t>
            </a:r>
          </a:p>
          <a:p>
            <a:endParaRPr lang="en-US" dirty="0" smtClean="0"/>
          </a:p>
          <a:p>
            <a:r>
              <a:rPr lang="en-US" dirty="0" smtClean="0"/>
              <a:t>Address </a:t>
            </a:r>
            <a:r>
              <a:rPr lang="en-US" dirty="0"/>
              <a:t>referenced by the name of an array is a </a:t>
            </a:r>
            <a:r>
              <a:rPr lang="en-US" b="1" dirty="0"/>
              <a:t>constant</a:t>
            </a:r>
            <a:r>
              <a:rPr lang="en-US" dirty="0"/>
              <a:t> address and </a:t>
            </a:r>
            <a:r>
              <a:rPr lang="en-US" dirty="0" smtClean="0"/>
              <a:t>therefore </a:t>
            </a:r>
            <a:r>
              <a:rPr lang="en-US" dirty="0"/>
              <a:t>cannot be </a:t>
            </a:r>
            <a:r>
              <a:rPr lang="en-US" dirty="0" smtClean="0"/>
              <a:t>changed</a:t>
            </a:r>
          </a:p>
        </p:txBody>
      </p:sp>
    </p:spTree>
    <p:extLst>
      <p:ext uri="{BB962C8B-B14F-4D97-AF65-F5344CB8AC3E}">
        <p14:creationId xmlns:p14="http://schemas.microsoft.com/office/powerpoint/2010/main" val="23239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</a:t>
            </a:r>
            <a:r>
              <a:rPr lang="en-US" altLang="en-US" dirty="0" smtClean="0"/>
              <a:t>–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40" y="2113912"/>
            <a:ext cx="6979158" cy="3367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6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– </a:t>
            </a:r>
            <a:r>
              <a:rPr lang="en-US" altLang="en-US" dirty="0" smtClean="0"/>
              <a:t>Calling Additional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we need to pass those pointers to another function from within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GetFraction</a:t>
            </a:r>
            <a:r>
              <a:rPr lang="en-US" altLang="en-US" dirty="0" smtClean="0"/>
              <a:t>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 </a:t>
            </a:r>
            <a:r>
              <a:rPr lang="en-US" altLang="en-US" dirty="0"/>
              <a:t>not need to pass the address of the </a:t>
            </a:r>
            <a:r>
              <a:rPr lang="en-US" altLang="en-US" dirty="0" smtClean="0"/>
              <a:t>pointers</a:t>
            </a:r>
          </a:p>
          <a:p>
            <a:endParaRPr lang="en-US" altLang="en-US" dirty="0"/>
          </a:p>
          <a:p>
            <a:r>
              <a:rPr lang="en-US" altLang="en-US" dirty="0" smtClean="0"/>
              <a:t>Since we already </a:t>
            </a:r>
            <a:r>
              <a:rPr lang="en-US" altLang="en-US" dirty="0"/>
              <a:t>have the addresses of the variables declared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dirty="0"/>
              <a:t>, you are still able to affect these original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12.5 Passing by Pointer – </a:t>
            </a:r>
            <a:r>
              <a:rPr lang="en-US" altLang="en-US" sz="3600" dirty="0" smtClean="0"/>
              <a:t>Calling Additional Functions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975" y="1233745"/>
            <a:ext cx="5692571" cy="494321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GetFraction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DisplayFraction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GetFraction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numerator: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denominator: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Passing by pointer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FormatNegative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 </a:t>
            </a:r>
            <a:endParaRPr lang="en-US" sz="1600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Passing by value </a:t>
            </a:r>
            <a:endParaRPr lang="en-US" sz="16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DisplayFraction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*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 </a:t>
            </a:r>
            <a:endParaRPr lang="en-US" sz="16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776546" y="1233744"/>
            <a:ext cx="6343918" cy="494321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FormatNegative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0 &amp;&amp;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0 )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abs (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abs (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0 )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abs (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*= -1;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DisplayFraction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'/'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– </a:t>
            </a:r>
            <a:r>
              <a:rPr lang="en-US" altLang="en-US" dirty="0" smtClean="0"/>
              <a:t>Example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Call to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FormatNegative</a:t>
            </a:r>
            <a:r>
              <a:rPr lang="en-US" altLang="en-US" dirty="0"/>
              <a:t> in previous example only passes the </a:t>
            </a:r>
            <a:r>
              <a:rPr lang="en-US" altLang="en-US" dirty="0" smtClean="0"/>
              <a:t>pointer, </a:t>
            </a:r>
            <a:r>
              <a:rPr lang="en-US" altLang="en-US" b="1" dirty="0" smtClean="0"/>
              <a:t>not </a:t>
            </a:r>
            <a:r>
              <a:rPr lang="en-US" altLang="en-US" b="1" dirty="0"/>
              <a:t>the address of the </a:t>
            </a:r>
            <a:r>
              <a:rPr lang="en-US" altLang="en-US" b="1" dirty="0" smtClean="0"/>
              <a:t>pointer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Call </a:t>
            </a:r>
            <a:r>
              <a:rPr lang="en-US" altLang="en-US" dirty="0"/>
              <a:t>to </a:t>
            </a:r>
            <a:r>
              <a:rPr lang="en-US" altLang="en-US" dirty="0" err="1">
                <a:latin typeface="Courier New" panose="02070309020205020404" pitchFamily="49" charset="0"/>
              </a:rPr>
              <a:t>DisplayFraction</a:t>
            </a:r>
            <a:r>
              <a:rPr lang="en-US" altLang="en-US" dirty="0"/>
              <a:t> from within </a:t>
            </a:r>
            <a:r>
              <a:rPr lang="en-US" altLang="en-US" dirty="0" err="1">
                <a:latin typeface="Courier New" panose="02070309020205020404" pitchFamily="49" charset="0"/>
              </a:rPr>
              <a:t>GetFraction</a:t>
            </a:r>
            <a:r>
              <a:rPr lang="en-US" altLang="en-US" dirty="0"/>
              <a:t> dereferences both pointers before passing </a:t>
            </a:r>
            <a:r>
              <a:rPr lang="en-US" altLang="en-US" dirty="0" smtClean="0"/>
              <a:t>them, therefore passing the values</a:t>
            </a:r>
          </a:p>
          <a:p>
            <a:endParaRPr lang="en-US" altLang="en-US" dirty="0"/>
          </a:p>
          <a:p>
            <a:r>
              <a:rPr lang="en-US" altLang="en-US" dirty="0" err="1">
                <a:latin typeface="Courier New" panose="02070309020205020404" pitchFamily="49" charset="0"/>
              </a:rPr>
              <a:t>DisplayFraction</a:t>
            </a:r>
            <a:r>
              <a:rPr lang="en-US" altLang="en-US" dirty="0"/>
              <a:t> catches a copy the two integers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12.5 Passing by Pointer – Example </a:t>
            </a:r>
            <a:r>
              <a:rPr lang="en-US" altLang="en-US" dirty="0" smtClean="0"/>
              <a:t>Diagram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98" y="1829621"/>
            <a:ext cx="9251442" cy="42130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70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12.6 Pointer </a:t>
            </a:r>
            <a:r>
              <a:rPr lang="en-US" altLang="en-US" dirty="0" smtClean="0"/>
              <a:t>Arithmetic –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address is a number</a:t>
            </a:r>
          </a:p>
          <a:p>
            <a:endParaRPr lang="en-US" altLang="en-US" dirty="0"/>
          </a:p>
          <a:p>
            <a:r>
              <a:rPr lang="en-US" altLang="en-US" dirty="0"/>
              <a:t>Size of an address depends on the </a:t>
            </a:r>
            <a:r>
              <a:rPr lang="en-US" altLang="en-US" dirty="0" smtClean="0"/>
              <a:t>OS and project settings</a:t>
            </a:r>
            <a:endParaRPr lang="en-US" altLang="en-US" dirty="0"/>
          </a:p>
          <a:p>
            <a:pPr lvl="1"/>
            <a:r>
              <a:rPr lang="en-US" altLang="en-US" dirty="0"/>
              <a:t>In a 32-bit operating system </a:t>
            </a:r>
            <a:r>
              <a:rPr lang="en-US" altLang="en-US" dirty="0" smtClean="0"/>
              <a:t>or using a 32-bit project, the </a:t>
            </a:r>
            <a:r>
              <a:rPr lang="en-US" altLang="en-US" dirty="0"/>
              <a:t>address is 32 bits</a:t>
            </a:r>
          </a:p>
          <a:p>
            <a:endParaRPr lang="en-US" altLang="en-US" dirty="0"/>
          </a:p>
          <a:p>
            <a:r>
              <a:rPr lang="en-US" altLang="en-US" dirty="0"/>
              <a:t>Since addresses are numbers, </a:t>
            </a:r>
            <a:r>
              <a:rPr lang="en-US" altLang="en-US" dirty="0" smtClean="0"/>
              <a:t>we can </a:t>
            </a:r>
            <a:r>
              <a:rPr lang="en-US" altLang="en-US" dirty="0"/>
              <a:t>perform </a:t>
            </a:r>
            <a:r>
              <a:rPr lang="en-US" altLang="en-US" b="1" dirty="0"/>
              <a:t>arithmetic operations</a:t>
            </a:r>
            <a:r>
              <a:rPr lang="en-US" altLang="en-US" dirty="0"/>
              <a:t> on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12.6 Pointer Arithmetic </a:t>
            </a:r>
            <a:r>
              <a:rPr lang="en-US" altLang="en-US" dirty="0" smtClean="0"/>
              <a:t>– Increment Operator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[15] =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"Calvin"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3;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++,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)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Notice the pointer math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*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Cal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altLang="en-US" dirty="0"/>
              <a:t>Increment operator moves the pointer to next </a:t>
            </a:r>
            <a:r>
              <a:rPr lang="en-US" altLang="en-US" dirty="0" smtClean="0"/>
              <a:t>element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8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12.6 Pointer Arithmetic – Increment </a:t>
            </a:r>
            <a:r>
              <a:rPr lang="en-US" altLang="en-US" dirty="0" smtClean="0"/>
              <a:t>Operator and Integers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[10] = { 0, 1, 2, 3, 4, 5, 6, 7, 8, 9 };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da-DK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da-DK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da-DK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= 0; i &lt; 3; i++, ptr++ )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*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0 1 2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can’t use any mathematical operators we </a:t>
            </a:r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addition and subtraction operators can be used on pointers in the current version of the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asn’t </a:t>
            </a:r>
            <a:r>
              <a:rPr lang="en-US" dirty="0"/>
              <a:t>always the </a:t>
            </a:r>
            <a:r>
              <a:rPr lang="en-US" dirty="0" smtClean="0"/>
              <a:t>case </a:t>
            </a:r>
          </a:p>
          <a:p>
            <a:pPr>
              <a:buClr>
                <a:srgbClr val="007A77"/>
              </a:buClr>
            </a:pPr>
            <a:r>
              <a:rPr lang="en-US" b="1" dirty="0" smtClean="0">
                <a:solidFill>
                  <a:srgbClr val="FF0000"/>
                </a:solidFill>
              </a:rPr>
              <a:t>Important </a:t>
            </a:r>
            <a:r>
              <a:rPr lang="en-US" b="1" dirty="0">
                <a:solidFill>
                  <a:srgbClr val="FF0000"/>
                </a:solidFill>
              </a:rPr>
              <a:t>to manage your pointers carefully to ensure that they maintain an appropriate </a:t>
            </a:r>
            <a:r>
              <a:rPr lang="en-US" b="1" dirty="0" smtClean="0">
                <a:solidFill>
                  <a:srgbClr val="FF0000"/>
                </a:solidFill>
              </a:rPr>
              <a:t>address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12.6 Pointer Arithmetic </a:t>
            </a:r>
            <a:r>
              <a:rPr lang="en-US" altLang="en-US" dirty="0" smtClean="0"/>
              <a:t>– Multiple Operators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1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3;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)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*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&lt;&lt; </a:t>
            </a:r>
            <a:r>
              <a:rPr lang="en-US" sz="20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 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Dereference, print, increment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endl;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2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3;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)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--*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&lt;&lt; </a:t>
            </a:r>
            <a:r>
              <a:rPr lang="en-US" sz="20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 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Dereference, decrement value,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print, increment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0 1 2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2 3 4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12.6 Pointer Arithmetic </a:t>
            </a:r>
            <a:r>
              <a:rPr lang="en-US" altLang="en-US" dirty="0" smtClean="0"/>
              <a:t>– Example Explanation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Using excessive pointer arithmetic </a:t>
            </a:r>
            <a:r>
              <a:rPr lang="en-US" altLang="en-US" dirty="0" smtClean="0"/>
              <a:t>causes code </a:t>
            </a:r>
            <a:r>
              <a:rPr lang="en-US" altLang="en-US" dirty="0"/>
              <a:t>to become more difficult to read and understand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In Example </a:t>
            </a:r>
            <a:r>
              <a:rPr lang="en-US" altLang="en-US" dirty="0" smtClean="0"/>
              <a:t>1 </a:t>
            </a:r>
            <a:r>
              <a:rPr lang="en-US" altLang="en-US" dirty="0"/>
              <a:t>on the previous slide, the indirection operator dereferences the pointer to access first element which is then </a:t>
            </a:r>
            <a:r>
              <a:rPr lang="en-US" altLang="en-US" dirty="0" smtClean="0"/>
              <a:t>printed</a:t>
            </a:r>
            <a:endParaRPr lang="en-US" altLang="en-US" dirty="0"/>
          </a:p>
          <a:p>
            <a:pPr lvl="1"/>
            <a:r>
              <a:rPr lang="en-US" altLang="en-US" dirty="0"/>
              <a:t>Address in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altLang="en-US" dirty="0"/>
              <a:t> is then </a:t>
            </a:r>
            <a:r>
              <a:rPr lang="en-US" altLang="en-US" dirty="0" smtClean="0"/>
              <a:t>incremented</a:t>
            </a:r>
          </a:p>
          <a:p>
            <a:endParaRPr lang="en-US" altLang="en-US" dirty="0"/>
          </a:p>
          <a:p>
            <a:r>
              <a:rPr lang="en-US" altLang="en-US" dirty="0" smtClean="0"/>
              <a:t>In Example 2, we dereference </a:t>
            </a:r>
            <a:r>
              <a:rPr lang="en-US" altLang="en-US" dirty="0"/>
              <a:t>the pointer which is currently still pointing at the fourth </a:t>
            </a:r>
            <a:r>
              <a:rPr lang="en-US" altLang="en-US" dirty="0" smtClean="0"/>
              <a:t>element, value 3</a:t>
            </a:r>
            <a:endParaRPr lang="en-US" altLang="en-US" dirty="0"/>
          </a:p>
          <a:p>
            <a:pPr lvl="1"/>
            <a:r>
              <a:rPr lang="en-US" altLang="en-US" dirty="0"/>
              <a:t>The value is then decremented from 3 to 2, and then </a:t>
            </a:r>
            <a:r>
              <a:rPr lang="en-US" altLang="en-US" dirty="0" smtClean="0"/>
              <a:t>displayed</a:t>
            </a:r>
            <a:endParaRPr lang="en-US" altLang="en-US" dirty="0"/>
          </a:p>
          <a:p>
            <a:pPr lvl="1"/>
            <a:r>
              <a:rPr lang="en-US" altLang="en-US" dirty="0"/>
              <a:t>Finally, the pointer is incremented to point to the next </a:t>
            </a:r>
            <a:r>
              <a:rPr lang="en-US" altLang="en-US" dirty="0" smtClean="0"/>
              <a:t>element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9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 </a:t>
            </a:r>
            <a:r>
              <a:rPr lang="en-US" altLang="en-US" dirty="0" smtClean="0"/>
              <a:t>Definition – Size of an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Pointer</a:t>
            </a:r>
          </a:p>
          <a:p>
            <a:pPr lvl="1"/>
            <a:r>
              <a:rPr lang="en-US" dirty="0"/>
              <a:t>Four bytes of memory (assuming a 32-bit operating system or project)</a:t>
            </a:r>
          </a:p>
          <a:p>
            <a:pPr lvl="1"/>
            <a:r>
              <a:rPr lang="en-US" dirty="0"/>
              <a:t>Addresses are always the same size regardless of what they point to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Advantages of pointers</a:t>
            </a:r>
          </a:p>
          <a:p>
            <a:pPr lvl="1"/>
            <a:r>
              <a:rPr lang="en-US" dirty="0"/>
              <a:t>Increases the efficiency of programs </a:t>
            </a:r>
          </a:p>
          <a:p>
            <a:pPr lvl="1"/>
            <a:r>
              <a:rPr lang="en-US" dirty="0"/>
              <a:t>Arrays become more flexible</a:t>
            </a:r>
          </a:p>
          <a:p>
            <a:pPr lvl="1"/>
            <a:r>
              <a:rPr lang="en-US" dirty="0"/>
              <a:t>Possibility of creating dynamic data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12.6 Pointer Arithmetic </a:t>
            </a:r>
            <a:r>
              <a:rPr lang="en-US" altLang="en-US" dirty="0" smtClean="0"/>
              <a:t>– Additional Pointer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[15] =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"Metzler"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1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2 after Example 1 was run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*(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+ 2) &lt;&lt; endl;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Example 3 after Examples 1 and 2 were run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+= 3) &lt;&lt; endl;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Metzler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zler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zler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0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12.6 Pointer Arithmetic </a:t>
            </a:r>
            <a:r>
              <a:rPr lang="en-US" altLang="en-US" dirty="0" smtClean="0"/>
              <a:t>– Additional Pointer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/>
              <a:t>In first example 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800" dirty="0"/>
              <a:t> holds the address of a </a:t>
            </a:r>
            <a:r>
              <a:rPr lang="en-US" sz="3800" dirty="0" smtClean="0"/>
              <a:t>character</a:t>
            </a:r>
            <a:endParaRPr lang="en-US" sz="3800" dirty="0"/>
          </a:p>
          <a:p>
            <a:pPr lvl="1"/>
            <a:r>
              <a:rPr lang="en-US" sz="3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800" dirty="0"/>
              <a:t> will print from that address until it reaches a null </a:t>
            </a:r>
            <a:r>
              <a:rPr lang="en-US" sz="3800" dirty="0" smtClean="0"/>
              <a:t>character</a:t>
            </a:r>
          </a:p>
          <a:p>
            <a:pPr lvl="1"/>
            <a:endParaRPr lang="en-US" sz="3800" dirty="0"/>
          </a:p>
          <a:p>
            <a:r>
              <a:rPr lang="en-US" sz="3800" dirty="0"/>
              <a:t>Second example adds 2 to the beginning address pointing to the character </a:t>
            </a: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't'</a:t>
            </a:r>
            <a:endParaRPr lang="en-US" sz="3800" dirty="0" smtClean="0"/>
          </a:p>
          <a:p>
            <a:pPr lvl="1"/>
            <a:r>
              <a:rPr lang="en-US" sz="3800" dirty="0" smtClean="0"/>
              <a:t>This </a:t>
            </a:r>
            <a:r>
              <a:rPr lang="en-US" sz="3800" dirty="0"/>
              <a:t>address is dereferenced so </a:t>
            </a:r>
            <a:r>
              <a:rPr lang="en-US" sz="3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800" dirty="0"/>
              <a:t> prints that specific </a:t>
            </a:r>
            <a:r>
              <a:rPr lang="en-US" sz="3800" dirty="0" smtClean="0"/>
              <a:t>character</a:t>
            </a:r>
          </a:p>
          <a:p>
            <a:endParaRPr lang="en-US" altLang="en-US" sz="3800" dirty="0" smtClean="0"/>
          </a:p>
          <a:p>
            <a:r>
              <a:rPr lang="en-US" altLang="en-US" sz="3800" dirty="0" smtClean="0"/>
              <a:t>Example </a:t>
            </a:r>
            <a:r>
              <a:rPr lang="en-US" altLang="en-US" sz="3800" dirty="0"/>
              <a:t>three changes the pointer to point to the address of fourth </a:t>
            </a:r>
            <a:r>
              <a:rPr lang="en-US" altLang="en-US" sz="3800" dirty="0" smtClean="0"/>
              <a:t>character</a:t>
            </a:r>
            <a:endParaRPr lang="en-US" altLang="en-US" sz="3800" dirty="0"/>
          </a:p>
          <a:p>
            <a:pPr lvl="1"/>
            <a:r>
              <a:rPr lang="en-US" altLang="en-US" sz="3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3800" dirty="0" smtClean="0"/>
              <a:t> </a:t>
            </a:r>
            <a:r>
              <a:rPr lang="en-US" altLang="en-US" sz="3800" dirty="0"/>
              <a:t>prints starting from that address until the null </a:t>
            </a:r>
            <a:r>
              <a:rPr lang="en-US" altLang="en-US" sz="3800" dirty="0" smtClean="0"/>
              <a:t>character</a:t>
            </a:r>
          </a:p>
          <a:p>
            <a:pPr lvl="1"/>
            <a:endParaRPr lang="en-US" altLang="en-US" sz="3800" dirty="0"/>
          </a:p>
          <a:p>
            <a:r>
              <a:rPr lang="en-US" altLang="en-US" sz="3800" dirty="0"/>
              <a:t>Notice address in </a:t>
            </a:r>
            <a:r>
              <a:rPr lang="en-US" alt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altLang="en-US" sz="3800" dirty="0"/>
              <a:t> physically changed so when we print again, get the same </a:t>
            </a:r>
            <a:r>
              <a:rPr lang="en-US" altLang="en-US" sz="3800" dirty="0" smtClean="0"/>
              <a:t>output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12.6 Pointer Arithmetic </a:t>
            </a:r>
            <a:r>
              <a:rPr lang="en-US" altLang="en-US" sz="4000" dirty="0" smtClean="0"/>
              <a:t>– Pointers and the Subscript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Subscript operator </a:t>
            </a:r>
            <a:r>
              <a:rPr lang="en-US" dirty="0" smtClean="0"/>
              <a:t>(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) </a:t>
            </a:r>
            <a:r>
              <a:rPr lang="en-US" dirty="0"/>
              <a:t>can be used with </a:t>
            </a:r>
            <a:r>
              <a:rPr lang="en-US" dirty="0" smtClean="0"/>
              <a:t>pointers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Both subscript operator and indirection operator dereference an </a:t>
            </a:r>
            <a:r>
              <a:rPr lang="en-US" b="1" dirty="0" smtClean="0">
                <a:solidFill>
                  <a:srgbClr val="FF0000"/>
                </a:solidFill>
              </a:rPr>
              <a:t>address</a:t>
            </a:r>
          </a:p>
          <a:p>
            <a:endParaRPr lang="en-US" dirty="0" smtClean="0"/>
          </a:p>
          <a:p>
            <a:r>
              <a:rPr lang="en-US" altLang="en-US" dirty="0"/>
              <a:t>Subscript operator and the indirection operator can be used </a:t>
            </a:r>
            <a:r>
              <a:rPr lang="en-US" altLang="en-US" dirty="0" smtClean="0"/>
              <a:t>interchangeably</a:t>
            </a:r>
          </a:p>
          <a:p>
            <a:endParaRPr lang="en-US" altLang="en-US" dirty="0"/>
          </a:p>
          <a:p>
            <a:r>
              <a:rPr lang="en-US" altLang="en-US" dirty="0"/>
              <a:t>Although pointer notation is rarely used with arrays, array notation is often used with 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12.6 Pointer Arithmetic – Pointers and the Subscript </a:t>
            </a:r>
            <a:r>
              <a:rPr lang="en-US" altLang="en-US" sz="3200" dirty="0" smtClean="0"/>
              <a:t>Operator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964333"/>
          </a:xfrm>
        </p:spPr>
        <p:txBody>
          <a:bodyPr/>
          <a:lstStyle/>
          <a:p>
            <a:r>
              <a:rPr lang="en-US" altLang="en-US" dirty="0"/>
              <a:t>All four of the following statements are </a:t>
            </a:r>
            <a:r>
              <a:rPr lang="en-US" altLang="en-US" dirty="0" smtClean="0"/>
              <a:t>equivalent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83975" y="2074985"/>
            <a:ext cx="12036489" cy="410198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[15]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"Metzler"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[2] &lt;&lt; endl;     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Array notation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*(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+ 2) &lt;&lt; endl; 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Pointer notation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*(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+ 2) &lt;&lt; endl;   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Pointer notation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[2] &lt;&lt; endl;       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Array notation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</a:t>
            </a:r>
            <a:r>
              <a:rPr lang="en-US" altLang="en-US" dirty="0" smtClean="0"/>
              <a:t>Applied –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examples demonstrate the power and elegance of pointers applied to </a:t>
            </a:r>
            <a:r>
              <a:rPr lang="en-US" b="1" dirty="0"/>
              <a:t>real world </a:t>
            </a:r>
            <a:r>
              <a:rPr lang="en-US" b="1" dirty="0" smtClean="0"/>
              <a:t>situations</a:t>
            </a:r>
          </a:p>
          <a:p>
            <a:endParaRPr lang="en-US" dirty="0"/>
          </a:p>
          <a:p>
            <a:r>
              <a:rPr lang="en-US" dirty="0" smtClean="0"/>
              <a:t>Examine </a:t>
            </a:r>
            <a:r>
              <a:rPr lang="en-US" dirty="0"/>
              <a:t>each function carefully</a:t>
            </a:r>
          </a:p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the appropriate drawings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/>
              <a:t>the code using your debugger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don’t understand the code, </a:t>
            </a:r>
            <a:r>
              <a:rPr lang="en-US" b="1" dirty="0"/>
              <a:t>reread this chapter</a:t>
            </a:r>
            <a:r>
              <a:rPr lang="en-US" dirty="0"/>
              <a:t> and make sure you </a:t>
            </a:r>
            <a:r>
              <a:rPr lang="en-US" b="1" dirty="0"/>
              <a:t>work through all of the exercises</a:t>
            </a:r>
          </a:p>
        </p:txBody>
      </p:sp>
    </p:spTree>
    <p:extLst>
      <p:ext uri="{BB962C8B-B14F-4D97-AF65-F5344CB8AC3E}">
        <p14:creationId xmlns:p14="http://schemas.microsoft.com/office/powerpoint/2010/main" val="23564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Applied </a:t>
            </a:r>
            <a:r>
              <a:rPr lang="en-US" altLang="en-US" dirty="0" smtClean="0"/>
              <a:t>– Delete String Portion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Function </a:t>
            </a:r>
            <a:r>
              <a:rPr lang="en-US" altLang="en-US" dirty="0"/>
              <a:t>parameters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cString (</a:t>
            </a:r>
            <a:r>
              <a:rPr lang="en-US" altLang="en-US" dirty="0" err="1">
                <a:latin typeface="Courier New" panose="02070309020205020404" pitchFamily="49" charset="0"/>
              </a:rPr>
              <a:t>str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starting array index (</a:t>
            </a:r>
            <a:r>
              <a:rPr lang="en-US" altLang="en-US" dirty="0">
                <a:latin typeface="Courier New" panose="02070309020205020404" pitchFamily="49" charset="0"/>
              </a:rPr>
              <a:t>start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smtClean="0"/>
              <a:t>An </a:t>
            </a:r>
            <a:r>
              <a:rPr lang="en-US" altLang="en-US" dirty="0"/>
              <a:t>integer (</a:t>
            </a:r>
            <a:r>
              <a:rPr lang="en-US" altLang="en-US" dirty="0" err="1">
                <a:latin typeface="Courier New" panose="02070309020205020404" pitchFamily="49" charset="0"/>
              </a:rPr>
              <a:t>num_char</a:t>
            </a:r>
            <a:r>
              <a:rPr lang="en-US" altLang="en-US" dirty="0"/>
              <a:t>) representing the number of characters to delete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DeleteString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strcpy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Applied – </a:t>
            </a:r>
            <a:r>
              <a:rPr lang="en-US" altLang="en-US" dirty="0" smtClean="0"/>
              <a:t>String Copy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Copies characters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Points of interest</a:t>
            </a:r>
          </a:p>
          <a:p>
            <a:pPr lvl="1"/>
            <a:r>
              <a:rPr lang="en-US" dirty="0"/>
              <a:t>Semicolon at the end of the while loop</a:t>
            </a:r>
          </a:p>
          <a:p>
            <a:pPr lvl="1"/>
            <a:r>
              <a:rPr lang="en-US" dirty="0"/>
              <a:t>Assignment operator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StrCpy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dest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 *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dest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= *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 );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Applied – </a:t>
            </a:r>
            <a:r>
              <a:rPr lang="en-US" altLang="en-US" dirty="0" smtClean="0"/>
              <a:t>Character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83975" y="1233745"/>
            <a:ext cx="12036489" cy="2300764"/>
          </a:xfrm>
        </p:spPr>
        <p:txBody>
          <a:bodyPr>
            <a:no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function </a:t>
            </a:r>
            <a:r>
              <a:rPr lang="en-US" dirty="0" smtClean="0"/>
              <a:t>illustrates </a:t>
            </a:r>
            <a:r>
              <a:rPr lang="en-US" dirty="0"/>
              <a:t>one way of finding the first instance of the character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dirty="0"/>
              <a:t>) in the cString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function then returns the index of the specified character or -1 if the character is not found.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83975" y="3534509"/>
            <a:ext cx="12036489" cy="264245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cur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-1;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*cur !=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'\0'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*cur !=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cur++;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*cur !=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'\0'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static_cast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 (cur -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Applied – Character 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/>
              <a:t>This function illustrates one way of finding the first instance of the character (</a:t>
            </a:r>
            <a:r>
              <a:rPr lang="en-US" sz="5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5100" dirty="0"/>
              <a:t>) in the cString (</a:t>
            </a:r>
            <a:r>
              <a:rPr lang="en-US" sz="51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5100" dirty="0"/>
              <a:t>)</a:t>
            </a:r>
          </a:p>
          <a:p>
            <a:endParaRPr lang="en-US" sz="5100" dirty="0"/>
          </a:p>
          <a:p>
            <a:r>
              <a:rPr lang="en-US" sz="5100" dirty="0"/>
              <a:t>The function then returns the index of the specified character or -1 if the character is not found. </a:t>
            </a:r>
          </a:p>
          <a:p>
            <a:endParaRPr lang="en-US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CharAt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9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cur = </a:t>
            </a:r>
            <a:r>
              <a:rPr lang="en-US" sz="29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-1;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*cur != </a:t>
            </a:r>
            <a:r>
              <a:rPr lang="en-US" sz="29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'\0'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*cur != </a:t>
            </a:r>
            <a:r>
              <a:rPr lang="en-US" sz="29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cur++;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*cur != </a:t>
            </a:r>
            <a:r>
              <a:rPr lang="en-US" sz="29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'\0'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static_cast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 (cur - </a:t>
            </a:r>
            <a:r>
              <a:rPr lang="en-US" sz="29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9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return_val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12.7 Pointers Applied </a:t>
            </a:r>
            <a:r>
              <a:rPr lang="en-US" altLang="en-US" dirty="0" smtClean="0"/>
              <a:t>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Pointers can make </a:t>
            </a:r>
            <a:r>
              <a:rPr lang="en-US" altLang="en-US" dirty="0" smtClean="0"/>
              <a:t>code</a:t>
            </a:r>
            <a:endParaRPr lang="en-US" altLang="en-US" dirty="0"/>
          </a:p>
          <a:p>
            <a:pPr lvl="1"/>
            <a:r>
              <a:rPr lang="en-US" altLang="en-US" dirty="0" smtClean="0"/>
              <a:t>Fairly </a:t>
            </a:r>
            <a:r>
              <a:rPr lang="en-US" altLang="en-US" dirty="0"/>
              <a:t>efficient</a:t>
            </a:r>
          </a:p>
          <a:p>
            <a:pPr lvl="1"/>
            <a:r>
              <a:rPr lang="en-US" altLang="en-US" dirty="0" smtClean="0"/>
              <a:t>Compact </a:t>
            </a:r>
            <a:endParaRPr lang="en-US" altLang="en-US" dirty="0"/>
          </a:p>
          <a:p>
            <a:pPr lvl="1"/>
            <a:r>
              <a:rPr lang="en-US" altLang="en-US" dirty="0" smtClean="0"/>
              <a:t>Elegant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Understanding what is happening </a:t>
            </a:r>
            <a:r>
              <a:rPr lang="en-US" altLang="en-US" b="1" dirty="0"/>
              <a:t>under the hood</a:t>
            </a:r>
            <a:r>
              <a:rPr lang="en-US" altLang="en-US" i="1" dirty="0"/>
              <a:t> </a:t>
            </a:r>
            <a:r>
              <a:rPr lang="en-US" altLang="en-US" dirty="0"/>
              <a:t>is extremely important when using 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12.2 </a:t>
            </a:r>
            <a:r>
              <a:rPr lang="en-US" altLang="en-US" dirty="0" smtClean="0"/>
              <a:t>Declaration -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Like any other identifier, pointer </a:t>
            </a:r>
            <a:r>
              <a:rPr lang="en-US" sz="3500" dirty="0"/>
              <a:t>variables must be </a:t>
            </a:r>
            <a:r>
              <a:rPr lang="en-US" sz="3500" dirty="0" smtClean="0"/>
              <a:t>declared</a:t>
            </a:r>
          </a:p>
          <a:p>
            <a:endParaRPr lang="en-US" sz="3500" dirty="0"/>
          </a:p>
          <a:p>
            <a:r>
              <a:rPr lang="en-US" sz="3500" b="1" dirty="0" smtClean="0"/>
              <a:t>Syntax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target-type&gt; * &lt;variable-name</a:t>
            </a: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500" dirty="0" smtClean="0"/>
          </a:p>
          <a:p>
            <a:r>
              <a:rPr lang="en-US" sz="3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target-type</a:t>
            </a:r>
            <a:endParaRPr lang="en-US" sz="3500" dirty="0"/>
          </a:p>
          <a:p>
            <a:pPr lvl="1"/>
            <a:r>
              <a:rPr lang="en-US" sz="3500" dirty="0" smtClean="0"/>
              <a:t>Any </a:t>
            </a:r>
            <a:r>
              <a:rPr lang="en-US" sz="3500" dirty="0"/>
              <a:t>data </a:t>
            </a:r>
            <a:r>
              <a:rPr lang="en-US" sz="3500" dirty="0" smtClean="0"/>
              <a:t>type</a:t>
            </a:r>
          </a:p>
          <a:p>
            <a:pPr lvl="1"/>
            <a:endParaRPr lang="en-US" sz="3500" dirty="0"/>
          </a:p>
          <a:p>
            <a:r>
              <a:rPr lang="en-US" sz="3500" b="1" dirty="0" smtClean="0"/>
              <a:t>Asterisk</a:t>
            </a:r>
          </a:p>
          <a:p>
            <a:pPr lvl="1"/>
            <a:r>
              <a:rPr lang="en-US" sz="3500" dirty="0" smtClean="0"/>
              <a:t>Indicates </a:t>
            </a:r>
            <a:r>
              <a:rPr lang="en-US" sz="3500" dirty="0"/>
              <a:t>the variable will hold an address of the specified target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 More cString </a:t>
            </a:r>
            <a:r>
              <a:rPr lang="en-US" altLang="en-US" dirty="0" smtClean="0"/>
              <a:t>Functions – Additional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Three additional cString functions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three return a character pointer 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header file is required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Other predefined functions</a:t>
            </a:r>
          </a:p>
          <a:p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considered string handling </a:t>
            </a:r>
            <a:r>
              <a:rPr lang="en-US" dirty="0" smtClean="0"/>
              <a:t>functions although work </a:t>
            </a:r>
            <a:r>
              <a:rPr lang="en-US" dirty="0"/>
              <a:t>with blocks of memory of any type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memcmp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memmove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memchr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12.8.1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 </a:t>
            </a:r>
            <a:r>
              <a:rPr lang="en-US" altLang="en-US" dirty="0" smtClean="0"/>
              <a:t>Function –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/>
              <a:t>Separates a cString into </a:t>
            </a:r>
            <a:r>
              <a:rPr lang="en-US" sz="3500" b="1" dirty="0"/>
              <a:t>pieces or chunks</a:t>
            </a:r>
            <a:r>
              <a:rPr lang="en-US" sz="3500" dirty="0"/>
              <a:t> of information based upon a </a:t>
            </a:r>
            <a:r>
              <a:rPr lang="en-US" sz="3500" b="1" dirty="0" smtClean="0"/>
              <a:t>delimiter</a:t>
            </a:r>
          </a:p>
          <a:p>
            <a:pPr lvl="1"/>
            <a:r>
              <a:rPr lang="en-US" sz="3500" dirty="0" smtClean="0"/>
              <a:t>Also </a:t>
            </a:r>
            <a:r>
              <a:rPr lang="en-US" sz="3500" dirty="0"/>
              <a:t>referred to as </a:t>
            </a:r>
            <a:r>
              <a:rPr lang="en-US" sz="3500" b="1" dirty="0"/>
              <a:t>tokenizing</a:t>
            </a:r>
            <a:r>
              <a:rPr lang="en-US" sz="3500" dirty="0"/>
              <a:t> </a:t>
            </a:r>
            <a:endParaRPr lang="en-US" sz="3500" dirty="0" smtClean="0"/>
          </a:p>
          <a:p>
            <a:endParaRPr lang="en-US" sz="3500" dirty="0" smtClean="0"/>
          </a:p>
          <a:p>
            <a:pPr marL="457200" lvl="1" indent="0">
              <a:buNone/>
            </a:pPr>
            <a:r>
              <a:rPr lang="en-US" sz="33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33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* strtok (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* str,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const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* delimiter );</a:t>
            </a:r>
            <a:endParaRPr lang="en-US" altLang="en-US" sz="3300" dirty="0" smtClean="0">
              <a:solidFill>
                <a:schemeClr val="tx1"/>
              </a:solidFill>
            </a:endParaRPr>
          </a:p>
          <a:p>
            <a:endParaRPr lang="en-US" altLang="en-US" sz="3500" b="1" dirty="0" smtClean="0"/>
          </a:p>
          <a:p>
            <a:r>
              <a:rPr lang="en-US" altLang="en-US" sz="3500" b="1" dirty="0" smtClean="0"/>
              <a:t>Parameters</a:t>
            </a:r>
            <a:endParaRPr lang="en-US" altLang="en-US" sz="3500" b="1" dirty="0"/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Null terminated cString containing the tokens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 smtClean="0"/>
              <a:t>A </a:t>
            </a:r>
            <a:r>
              <a:rPr lang="en-US" altLang="en-US" sz="3500" dirty="0"/>
              <a:t>null terminated </a:t>
            </a:r>
            <a:r>
              <a:rPr lang="en-US" altLang="en-US" sz="3500" dirty="0" smtClean="0"/>
              <a:t>cString (or string literal) </a:t>
            </a:r>
            <a:r>
              <a:rPr lang="en-US" altLang="en-US" sz="3500" dirty="0"/>
              <a:t>containing the desired symbols that separate each token</a:t>
            </a:r>
            <a:br>
              <a:rPr lang="en-US" altLang="en-US" sz="3500" dirty="0"/>
            </a:br>
            <a:endParaRPr lang="en-US" altLang="en-US" sz="3500" dirty="0"/>
          </a:p>
          <a:p>
            <a:r>
              <a:rPr lang="en-US" altLang="en-US" sz="3500" b="1" dirty="0"/>
              <a:t>Return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Pointer to next token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When no more tokens are found, </a:t>
            </a:r>
            <a:r>
              <a:rPr lang="en-US" alt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altLang="en-US" sz="3500" dirty="0"/>
              <a:t> is returned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12.8.1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 Function – </a:t>
            </a:r>
            <a:r>
              <a:rPr lang="en-US" alt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 smtClean="0"/>
              <a:t>Token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A sequence </a:t>
            </a:r>
            <a:r>
              <a:rPr lang="en-US" altLang="en-US" dirty="0"/>
              <a:t>of characters separated by the delimiter</a:t>
            </a:r>
          </a:p>
          <a:p>
            <a:endParaRPr lang="en-US" altLang="en-US" dirty="0"/>
          </a:p>
          <a:p>
            <a:r>
              <a:rPr lang="en-US" altLang="en-US" dirty="0"/>
              <a:t>Each call to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 </a:t>
            </a:r>
            <a:r>
              <a:rPr lang="en-US" altLang="en-US" b="1" dirty="0"/>
              <a:t>modifies original cString </a:t>
            </a:r>
            <a:r>
              <a:rPr lang="en-US" altLang="en-US" dirty="0"/>
              <a:t>by substituting a null character for each delimiter </a:t>
            </a:r>
            <a:r>
              <a:rPr lang="en-US" altLang="en-US" dirty="0" smtClean="0"/>
              <a:t>encountered (this is a destructive function call)</a:t>
            </a:r>
          </a:p>
          <a:p>
            <a:endParaRPr lang="en-US" altLang="en-US" dirty="0"/>
          </a:p>
          <a:p>
            <a:r>
              <a:rPr lang="en-US" altLang="en-US" dirty="0"/>
              <a:t>After first call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, the first parameter is replaced with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endParaRPr lang="en-US" altLang="en-US" dirty="0"/>
          </a:p>
          <a:p>
            <a:r>
              <a:rPr lang="en-US" altLang="en-US" dirty="0"/>
              <a:t>Allows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 to work off of original cString and to keep its place or position within the string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12.8.1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altLang="en-US" dirty="0"/>
              <a:t> Function </a:t>
            </a:r>
            <a:r>
              <a:rPr lang="en-US" altLang="en-US" dirty="0" smtClean="0"/>
              <a:t>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StringTokSample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=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"C++: Learn by Doing"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"Our string to be tokenized is: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"\n\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nThe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tokens/pieces are:\n"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Begin tokenization - notice the delimiter is a space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Continue tokenizing until </a:t>
            </a:r>
            <a:r>
              <a:rPr lang="en-US" sz="1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becomes NULL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!= </a:t>
            </a:r>
            <a:r>
              <a:rPr lang="en-US" sz="16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Get next token (or </a:t>
            </a:r>
            <a:r>
              <a:rPr lang="en-US" sz="1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tokenPtr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nAfter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strtok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3945" y="1850629"/>
            <a:ext cx="42115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Our string to be tokenized is: C++: Learn by Doing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The tokens/pieces are: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C++: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Learn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Doing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After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strtok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textTitle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C++: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12.8.2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altLang="en-US" dirty="0"/>
              <a:t> Function – Syntax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Designed to return a pointer to first occurrence of a target cString within an existing cString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strstr(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str,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searchString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endParaRPr lang="en-US" dirty="0"/>
          </a:p>
          <a:p>
            <a:r>
              <a:rPr lang="en-US" altLang="en-US" b="1" dirty="0"/>
              <a:t>Parameters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dirty="0"/>
              <a:t>Null terminated string to search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dirty="0"/>
              <a:t>Sequence of characters to search for 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Return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dirty="0"/>
              <a:t>Pointer to first occurrence of search string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dirty="0">
                <a:cs typeface="Courier New" panose="02070309020205020404" pitchFamily="49" charset="0"/>
              </a:rPr>
              <a:t>A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altLang="en-US" dirty="0"/>
              <a:t> if the search string is not found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12.8.2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altLang="en-US" dirty="0"/>
              <a:t> Function </a:t>
            </a:r>
            <a:r>
              <a:rPr lang="en-US" altLang="en-US" dirty="0" smtClean="0"/>
              <a:t>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StringStringSample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=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"Hello World!"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"Original String: 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"World"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!= </a:t>
            </a:r>
            <a:r>
              <a:rPr lang="en-US" sz="18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strncpy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"Earth"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5 );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nModified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cString: 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"\</a:t>
            </a:r>
            <a:r>
              <a:rPr lang="en-US" sz="1800" dirty="0" err="1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nThe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search string is not in the original!\n"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Original cString: Hello World!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Modified cString: Hello Earth!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12.8.3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altLang="en-US" dirty="0"/>
              <a:t> </a:t>
            </a:r>
            <a:r>
              <a:rPr lang="en-US" altLang="en-US" dirty="0" smtClean="0"/>
              <a:t>Function –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Locates first occurrence of an individual character in a </a:t>
            </a:r>
            <a:r>
              <a:rPr lang="en-US" sz="3500" dirty="0" smtClean="0"/>
              <a:t>cString</a:t>
            </a:r>
          </a:p>
          <a:p>
            <a:endParaRPr lang="en-US" sz="3500" dirty="0" smtClean="0"/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strchr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3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3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str, </a:t>
            </a:r>
            <a:r>
              <a:rPr lang="en-US" sz="3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0488"/>
            <a:endParaRPr lang="en-US" altLang="en-US" sz="3500" b="1" dirty="0" smtClean="0"/>
          </a:p>
          <a:p>
            <a:pPr marL="90488"/>
            <a:r>
              <a:rPr lang="en-US" altLang="en-US" sz="3500" b="1" dirty="0" smtClean="0"/>
              <a:t>Parameters</a:t>
            </a:r>
            <a:endParaRPr lang="en-US" altLang="en-US" sz="3500" b="1" dirty="0"/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The cString to perform the search on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Individual character looking for</a:t>
            </a:r>
          </a:p>
          <a:p>
            <a:pPr marL="90488"/>
            <a:endParaRPr lang="en-US" altLang="en-US" sz="3500" dirty="0"/>
          </a:p>
          <a:p>
            <a:pPr marL="90488"/>
            <a:r>
              <a:rPr lang="en-US" altLang="en-US" sz="3500" b="1" dirty="0"/>
              <a:t>Return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Pointer to first occurrence of the character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500" dirty="0"/>
              <a:t>A </a:t>
            </a:r>
            <a:r>
              <a:rPr lang="en-US" alt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altLang="en-US" sz="3500" dirty="0"/>
              <a:t> if specified character not found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12.8.3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altLang="en-US" dirty="0"/>
              <a:t> Function – </a:t>
            </a:r>
            <a:r>
              <a:rPr lang="en-US" alt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5" y="1191206"/>
            <a:ext cx="12036489" cy="498575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StringCharSample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=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"C++: Learn by Doing"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"Searching for all 'n' characters in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Find first occurrence of 'n'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strchr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"The character is NOT in the string!\n"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Find the positions of all remaining occurrences of 'n'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!= </a:t>
            </a:r>
            <a:r>
              <a:rPr lang="en-US" sz="16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Remember what we had said earlier about </a:t>
            </a:r>
            <a:r>
              <a:rPr lang="en-US" sz="1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doing arithmetic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on addresses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cout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"'n' found at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+ 1 &lt;&lt;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strchr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ptr_ch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+ 1,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2705" y="5288563"/>
            <a:ext cx="7925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Output</a:t>
            </a:r>
            <a:endParaRPr lang="en-US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Searching for all 'n' characters in C++: Learn by Doing</a:t>
            </a: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'n' found at 10</a:t>
            </a: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'n' found at 18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12.8.4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altLang="en-US" dirty="0"/>
              <a:t> </a:t>
            </a:r>
            <a:r>
              <a:rPr lang="en-US" altLang="en-US" dirty="0" smtClean="0"/>
              <a:t>Function –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/>
              <a:t>Sets a block of memory to a specified value</a:t>
            </a:r>
          </a:p>
          <a:p>
            <a:r>
              <a:rPr lang="en-US" sz="3800" dirty="0"/>
              <a:t>Thought of as a string handling function but works with any block of </a:t>
            </a:r>
            <a:r>
              <a:rPr lang="en-US" sz="3800" dirty="0" smtClean="0"/>
              <a:t>memory</a:t>
            </a:r>
          </a:p>
          <a:p>
            <a:endParaRPr lang="en-US" sz="3800" dirty="0" smtClean="0"/>
          </a:p>
          <a:p>
            <a:pPr marL="457200" lvl="1" indent="0">
              <a:buNone/>
            </a:pPr>
            <a:r>
              <a:rPr lang="en-US" sz="31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3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3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1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3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1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c, </a:t>
            </a:r>
            <a:r>
              <a:rPr lang="en-US" sz="3100" dirty="0" err="1" smtClean="0">
                <a:solidFill>
                  <a:srgbClr val="2BAF9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3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</a:t>
            </a:r>
            <a:r>
              <a:rPr lang="en-US" sz="3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altLang="en-US" sz="3800" dirty="0" smtClean="0"/>
          </a:p>
          <a:p>
            <a:r>
              <a:rPr lang="en-US" altLang="en-US" sz="3800" b="1" dirty="0" smtClean="0"/>
              <a:t>Parameters</a:t>
            </a:r>
            <a:endParaRPr lang="en-US" altLang="en-US" sz="3800" b="1" dirty="0"/>
          </a:p>
          <a:p>
            <a:pPr marL="971550" lvl="1" indent="-514350">
              <a:buFontTx/>
              <a:buAutoNum type="arabicPeriod"/>
            </a:pPr>
            <a:r>
              <a:rPr lang="en-US" altLang="en-US" sz="3800" dirty="0"/>
              <a:t>Pointer to the block of memory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800" dirty="0"/>
              <a:t>Value to be stored in the block of memory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800" dirty="0"/>
              <a:t>Number of bytes to set</a:t>
            </a:r>
          </a:p>
          <a:p>
            <a:endParaRPr lang="en-US" altLang="en-US" sz="3800" dirty="0" smtClean="0"/>
          </a:p>
          <a:p>
            <a:r>
              <a:rPr lang="en-US" altLang="en-US" sz="3800" b="1" dirty="0" smtClean="0"/>
              <a:t>Return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800" dirty="0" smtClean="0"/>
              <a:t>Pointer </a:t>
            </a:r>
            <a:r>
              <a:rPr lang="en-US" altLang="en-US" sz="3800" dirty="0"/>
              <a:t>to the block of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12.8.4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altLang="en-US" dirty="0"/>
              <a:t> Function – </a:t>
            </a:r>
            <a:r>
              <a:rPr lang="en-US" alt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letter_grades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[25];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grades[25];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memset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grades, 0,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 * 25 );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memset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letter_grades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'F'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 * 25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/>
              <a:t>Block of memory represented by </a:t>
            </a:r>
            <a:r>
              <a:rPr lang="en-US" altLang="en-US" dirty="0">
                <a:cs typeface="Courier New" panose="02070309020205020404" pitchFamily="49" charset="0"/>
              </a:rPr>
              <a:t>grades</a:t>
            </a:r>
            <a:r>
              <a:rPr lang="en-US" altLang="en-US" dirty="0"/>
              <a:t> will be completely full of </a:t>
            </a:r>
            <a:r>
              <a:rPr lang="en-US" altLang="en-US" dirty="0" smtClean="0"/>
              <a:t>zeros</a:t>
            </a:r>
          </a:p>
          <a:p>
            <a:endParaRPr lang="en-US" altLang="en-US" dirty="0"/>
          </a:p>
          <a:p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letter_grades</a:t>
            </a:r>
            <a:r>
              <a:rPr lang="en-US" altLang="en-US" dirty="0"/>
              <a:t> array will have an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r>
              <a:rPr lang="en-US" altLang="en-US" dirty="0" smtClean="0"/>
              <a:t> </a:t>
            </a:r>
            <a:r>
              <a:rPr lang="en-US" altLang="en-US" dirty="0"/>
              <a:t>in all its elements</a:t>
            </a:r>
          </a:p>
          <a:p>
            <a:endParaRPr lang="en-US" altLang="en-US" dirty="0"/>
          </a:p>
          <a:p>
            <a:r>
              <a:rPr lang="en-US" altLang="en-US" dirty="0"/>
              <a:t>Other functions in the same category as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altLang="en-US" dirty="0"/>
              <a:t> work in a similar manner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12.2 Declaration -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int_ptr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dbl_ptr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Third </a:t>
            </a:r>
            <a:r>
              <a:rPr lang="en-US" altLang="en-US" dirty="0"/>
              <a:t>example initializes the pointer to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</a:p>
          <a:p>
            <a:pPr lvl="1"/>
            <a:r>
              <a:rPr lang="en-US" altLang="en-US" dirty="0"/>
              <a:t>Commonly referred to as null</a:t>
            </a:r>
            <a:r>
              <a:rPr lang="en-US" altLang="en-US" i="1" dirty="0"/>
              <a:t/>
            </a:r>
            <a:br>
              <a:rPr lang="en-US" altLang="en-US" i="1" dirty="0"/>
            </a:br>
            <a:endParaRPr lang="en-US" altLang="en-US" i="1" dirty="0"/>
          </a:p>
          <a:p>
            <a:pPr lvl="1"/>
            <a:r>
              <a:rPr lang="en-US" altLang="en-US" dirty="0"/>
              <a:t>Gives the pointer a known starting value, otherwise the address in the pointer is </a:t>
            </a:r>
            <a:r>
              <a:rPr lang="en-US" altLang="en-US" dirty="0" smtClean="0"/>
              <a:t>unknown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46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12.9 Dynamic Memory </a:t>
            </a:r>
            <a:r>
              <a:rPr lang="en-US" altLang="en-US" dirty="0" smtClean="0"/>
              <a:t>Allocation – Array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</a:t>
            </a:r>
            <a:r>
              <a:rPr lang="en-US" dirty="0"/>
              <a:t>number of elements needs to be specified when </a:t>
            </a:r>
            <a:r>
              <a:rPr lang="en-US" dirty="0" smtClean="0"/>
              <a:t>declared</a:t>
            </a:r>
          </a:p>
          <a:p>
            <a:endParaRPr lang="en-US" dirty="0"/>
          </a:p>
          <a:p>
            <a:r>
              <a:rPr lang="en-US" dirty="0"/>
              <a:t>If estimate is </a:t>
            </a:r>
            <a:r>
              <a:rPr lang="en-US" dirty="0" smtClean="0"/>
              <a:t>inaccurate</a:t>
            </a:r>
            <a:endParaRPr lang="en-US" dirty="0"/>
          </a:p>
          <a:p>
            <a:pPr lvl="1"/>
            <a:r>
              <a:rPr lang="en-US" dirty="0" smtClean="0"/>
              <a:t>Wasted </a:t>
            </a:r>
            <a:r>
              <a:rPr lang="en-US" dirty="0"/>
              <a:t>space </a:t>
            </a:r>
          </a:p>
          <a:p>
            <a:pPr lvl="1"/>
            <a:r>
              <a:rPr lang="en-US" dirty="0" smtClean="0"/>
              <a:t>Situation </a:t>
            </a:r>
            <a:r>
              <a:rPr lang="en-US" dirty="0"/>
              <a:t>where there isn’t enough room for the data to be </a:t>
            </a:r>
            <a:r>
              <a:rPr lang="en-US" dirty="0" smtClean="0"/>
              <a:t>stored</a:t>
            </a:r>
          </a:p>
          <a:p>
            <a:pPr lvl="1"/>
            <a:endParaRPr lang="en-US" dirty="0"/>
          </a:p>
          <a:p>
            <a:r>
              <a:rPr lang="en-US" dirty="0"/>
              <a:t>Necessary to specify the size of the array during its declaration with a </a:t>
            </a:r>
            <a:r>
              <a:rPr lang="en-US" dirty="0" smtClean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8312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 Dynamic Memory </a:t>
            </a:r>
            <a:r>
              <a:rPr lang="en-US" altLang="en-US" dirty="0" smtClean="0"/>
              <a:t>Allocation –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memory </a:t>
            </a:r>
            <a:r>
              <a:rPr lang="en-US" b="1" dirty="0" smtClean="0"/>
              <a:t>allocation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requesting memory from the OS at runtime</a:t>
            </a:r>
          </a:p>
          <a:p>
            <a:endParaRPr lang="en-US" dirty="0" smtClean="0"/>
          </a:p>
          <a:p>
            <a:r>
              <a:rPr lang="en-US" b="1" dirty="0" smtClean="0"/>
              <a:t>Memory </a:t>
            </a:r>
            <a:r>
              <a:rPr lang="en-US" b="1" dirty="0"/>
              <a:t>required for variables</a:t>
            </a:r>
            <a:r>
              <a:rPr lang="en-US" dirty="0"/>
              <a:t> automatically allocated from an area called the </a:t>
            </a:r>
            <a:r>
              <a:rPr lang="en-US" b="1" dirty="0"/>
              <a:t>stack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running </a:t>
            </a:r>
            <a:r>
              <a:rPr lang="en-US" b="1" dirty="0"/>
              <a:t>program</a:t>
            </a:r>
            <a:r>
              <a:rPr lang="en-US" dirty="0"/>
              <a:t> has its </a:t>
            </a:r>
            <a:r>
              <a:rPr lang="en-US" b="1" dirty="0"/>
              <a:t>own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 Dynamic Memory Allocation – </a:t>
            </a:r>
            <a:r>
              <a:rPr lang="en-US" altLang="en-US" dirty="0" smtClean="0"/>
              <a:t>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not taken up by the operating system or running programs is called the </a:t>
            </a:r>
            <a:r>
              <a:rPr lang="en-US" b="1" dirty="0"/>
              <a:t>heap</a:t>
            </a:r>
          </a:p>
          <a:p>
            <a:endParaRPr lang="en-US" dirty="0"/>
          </a:p>
          <a:p>
            <a:r>
              <a:rPr lang="en-US" b="1" dirty="0"/>
              <a:t>Dynamic memory allocation requests a specific amount of memory from the heap</a:t>
            </a:r>
          </a:p>
          <a:p>
            <a:endParaRPr lang="en-US" dirty="0"/>
          </a:p>
          <a:p>
            <a:r>
              <a:rPr lang="en-US" dirty="0"/>
              <a:t>OS tries to honor the request and </a:t>
            </a:r>
            <a:r>
              <a:rPr lang="en-US" b="1" dirty="0"/>
              <a:t>marks the memory</a:t>
            </a:r>
            <a:r>
              <a:rPr lang="en-US" dirty="0"/>
              <a:t> as being </a:t>
            </a:r>
            <a:r>
              <a:rPr lang="en-US" b="1" dirty="0"/>
              <a:t>allocated to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12.9 Dynamic Memory Allocation – </a:t>
            </a:r>
            <a:r>
              <a:rPr lang="en-US" altLang="en-US" sz="3200" dirty="0" smtClean="0"/>
              <a:t>Advantages and Disadvantages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  <a:p>
            <a:pPr lvl="1"/>
            <a:r>
              <a:rPr lang="en-US" dirty="0"/>
              <a:t>Only use as much memory as needed</a:t>
            </a:r>
          </a:p>
          <a:p>
            <a:pPr lvl="1"/>
            <a:r>
              <a:rPr lang="en-US" dirty="0"/>
              <a:t>Variables, not just constants, used to specify amount of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r>
              <a:rPr lang="en-US" b="1" dirty="0" smtClean="0"/>
              <a:t>Disadvantages</a:t>
            </a:r>
          </a:p>
          <a:p>
            <a:pPr lvl="1"/>
            <a:r>
              <a:rPr lang="en-US" dirty="0" smtClean="0"/>
              <a:t>Negligible </a:t>
            </a:r>
            <a:r>
              <a:rPr lang="en-US" dirty="0"/>
              <a:t>speed degradation</a:t>
            </a:r>
          </a:p>
          <a:p>
            <a:pPr lvl="1"/>
            <a:r>
              <a:rPr lang="en-US" dirty="0"/>
              <a:t>Failure to release the memory causes </a:t>
            </a:r>
            <a:r>
              <a:rPr lang="en-US" b="1" dirty="0"/>
              <a:t>memory leaks</a:t>
            </a:r>
          </a:p>
          <a:p>
            <a:pPr lvl="1"/>
            <a:r>
              <a:rPr lang="en-US" b="1" dirty="0"/>
              <a:t>Dangling </a:t>
            </a:r>
            <a:r>
              <a:rPr lang="en-US" b="1" dirty="0" smtClean="0"/>
              <a:t>pointers</a:t>
            </a:r>
          </a:p>
          <a:p>
            <a:pPr lvl="2"/>
            <a:r>
              <a:rPr lang="en-US" altLang="en-US" dirty="0" smtClean="0"/>
              <a:t>Pointer </a:t>
            </a:r>
            <a:r>
              <a:rPr lang="en-US" altLang="en-US" dirty="0"/>
              <a:t>containing an address that is no longer valid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47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12.9.1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/>
              <a:t> </a:t>
            </a:r>
            <a:r>
              <a:rPr lang="en-US" altLang="en-US" dirty="0" smtClean="0"/>
              <a:t>Operator –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Requests memory from the OS on the heap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If request is </a:t>
            </a:r>
            <a:r>
              <a:rPr lang="en-US" dirty="0" smtClean="0"/>
              <a:t>fulfilled,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</a:t>
            </a:r>
            <a:r>
              <a:rPr lang="en-US" dirty="0"/>
              <a:t>returns a </a:t>
            </a:r>
            <a:r>
              <a:rPr lang="en-US" b="1" dirty="0"/>
              <a:t>pointer to the allocated memory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If not enough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either throws an error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will </a:t>
            </a:r>
            <a:r>
              <a:rPr lang="en-US" dirty="0" smtClean="0"/>
              <a:t>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 smtClean="0"/>
              <a:t>, </a:t>
            </a:r>
            <a:r>
              <a:rPr lang="en-US" dirty="0"/>
              <a:t>depending upon the </a:t>
            </a:r>
            <a:r>
              <a:rPr lang="en-US" dirty="0" smtClean="0"/>
              <a:t>compiler and the version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12.9.1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/>
              <a:t> Operator – </a:t>
            </a:r>
            <a:r>
              <a:rPr lang="en-US" altLang="en-US" dirty="0" smtClean="0"/>
              <a:t>Syntax 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 dirty="0"/>
              <a:t>Target type of the pointer must match what is specified in </a:t>
            </a:r>
            <a:r>
              <a:rPr 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3500" dirty="0"/>
              <a:t> </a:t>
            </a:r>
            <a:r>
              <a:rPr lang="en-US" sz="3500" dirty="0" smtClean="0"/>
              <a:t>statement</a:t>
            </a:r>
          </a:p>
          <a:p>
            <a:endParaRPr lang="en-US" sz="3500" dirty="0" smtClean="0"/>
          </a:p>
          <a:p>
            <a:pPr marL="457200" lvl="1" indent="0">
              <a:buNone/>
            </a:pPr>
            <a:r>
              <a:rPr lang="en-US" sz="3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&lt;target-type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* &lt;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-name&gt; = new &lt;target-type</a:t>
            </a:r>
            <a:r>
              <a:rPr lang="en-US" sz="3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  <a:endParaRPr lang="en-US" sz="3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500" dirty="0" smtClean="0"/>
          </a:p>
          <a:p>
            <a:r>
              <a:rPr lang="en-US" sz="3500" dirty="0" smtClean="0"/>
              <a:t>Statement </a:t>
            </a:r>
            <a:r>
              <a:rPr lang="en-US" sz="3500" dirty="0"/>
              <a:t>below allocates room for an </a:t>
            </a:r>
            <a:r>
              <a:rPr lang="en-US" sz="3500" dirty="0" smtClean="0"/>
              <a:t>integer</a:t>
            </a:r>
          </a:p>
          <a:p>
            <a:endParaRPr lang="en-US" sz="35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3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ptr1 =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33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500" dirty="0"/>
          </a:p>
          <a:p>
            <a:r>
              <a:rPr lang="en-US" sz="3500" dirty="0" smtClean="0"/>
              <a:t>Stores </a:t>
            </a:r>
            <a:r>
              <a:rPr lang="en-US" sz="3500" dirty="0"/>
              <a:t>returned address in the pointer </a:t>
            </a:r>
            <a:r>
              <a:rPr lang="en-US" sz="3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ptr1</a:t>
            </a:r>
          </a:p>
          <a:p>
            <a:endParaRPr lang="en-US" sz="3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500" dirty="0" smtClean="0">
                <a:cs typeface="Courier New" panose="02070309020205020404" pitchFamily="49" charset="0"/>
              </a:rPr>
              <a:t>Memory allocated is uninitialized</a:t>
            </a:r>
            <a:endParaRPr lang="en-US" sz="3500" b="1" dirty="0">
              <a:cs typeface="Courier New" panose="02070309020205020404" pitchFamily="49" charset="0"/>
            </a:endParaRPr>
          </a:p>
          <a:p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12.9.1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/>
              <a:t> Operator </a:t>
            </a:r>
            <a:r>
              <a:rPr lang="en-US" altLang="en-US" dirty="0" smtClean="0"/>
              <a:t>– Initialization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2990386"/>
          </a:xfrm>
        </p:spPr>
        <p:txBody>
          <a:bodyPr>
            <a:normAutofit/>
          </a:bodyPr>
          <a:lstStyle/>
          <a:p>
            <a:r>
              <a:rPr lang="en-US" dirty="0"/>
              <a:t>Following statements initialize the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r>
              <a:rPr lang="en-US" dirty="0"/>
              <a:t>Empty parentheses </a:t>
            </a:r>
            <a:r>
              <a:rPr lang="en-US" dirty="0" smtClean="0"/>
              <a:t>or curly braces specifies </a:t>
            </a:r>
            <a:r>
              <a:rPr lang="en-US" dirty="0"/>
              <a:t>memory is initialized with default value for that data </a:t>
            </a:r>
            <a:r>
              <a:rPr lang="en-US" dirty="0" smtClean="0"/>
              <a:t>type</a:t>
            </a:r>
            <a:endParaRPr lang="en-US" dirty="0"/>
          </a:p>
          <a:p>
            <a:pPr lvl="1"/>
            <a:r>
              <a:rPr lang="en-US" dirty="0" smtClean="0"/>
              <a:t>Zero for all primitive data types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83975" y="4403515"/>
            <a:ext cx="12036489" cy="177344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ch_ptr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24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'A'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average =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);</a:t>
            </a: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gpa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};  </a:t>
            </a:r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Notice the curly braces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12.9.1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/>
              <a:t> Operator </a:t>
            </a:r>
            <a:r>
              <a:rPr lang="en-US" altLang="en-US" dirty="0" smtClean="0"/>
              <a:t>– Allocating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/>
              <a:t> can also be used to dynamically allocate arrays</a:t>
            </a:r>
          </a:p>
          <a:p>
            <a:endParaRPr lang="en-US" altLang="en-US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number_elements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10;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number_elements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star_star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[15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Variable </a:t>
            </a:r>
            <a:r>
              <a:rPr lang="en-US" altLang="en-US" dirty="0"/>
              <a:t>is used to specify number of elements to allocate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Second example allocates an array of 15 character pointers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12.9.2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altLang="en-US" dirty="0"/>
              <a:t> </a:t>
            </a:r>
            <a:r>
              <a:rPr lang="en-US" altLang="en-US" dirty="0" smtClean="0"/>
              <a:t>Operator –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There are two forms for the </a:t>
            </a:r>
            <a:r>
              <a:rPr 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3500" dirty="0"/>
              <a:t> </a:t>
            </a:r>
            <a:r>
              <a:rPr lang="en-US" sz="3500" dirty="0" smtClean="0"/>
              <a:t>operator</a:t>
            </a:r>
          </a:p>
          <a:p>
            <a:endParaRPr lang="en-US" sz="3500" dirty="0"/>
          </a:p>
          <a:p>
            <a:pPr marL="457200" lvl="1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-name&gt;;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&lt;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</a:t>
            </a: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&gt;;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500" dirty="0" smtClean="0"/>
          </a:p>
          <a:p>
            <a:r>
              <a:rPr lang="en-US" sz="3500" dirty="0" smtClean="0"/>
              <a:t>First form, deallocates </a:t>
            </a:r>
            <a:r>
              <a:rPr lang="en-US" sz="3500" dirty="0"/>
              <a:t>a single piece of </a:t>
            </a:r>
            <a:r>
              <a:rPr lang="en-US" sz="3500" dirty="0" smtClean="0"/>
              <a:t>memory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Second </a:t>
            </a:r>
            <a:r>
              <a:rPr lang="en-US" sz="3500" dirty="0" smtClean="0"/>
              <a:t>form, deallocates </a:t>
            </a:r>
            <a:r>
              <a:rPr lang="en-US" sz="3500" dirty="0"/>
              <a:t>a dynamically allocated </a:t>
            </a:r>
            <a:r>
              <a:rPr lang="en-US" sz="3500" dirty="0" smtClean="0"/>
              <a:t>array</a:t>
            </a:r>
          </a:p>
          <a:p>
            <a:endParaRPr lang="en-US" sz="3500" dirty="0" smtClean="0"/>
          </a:p>
          <a:p>
            <a:r>
              <a:rPr lang="en-US" altLang="en-US" sz="3500" b="1" dirty="0">
                <a:solidFill>
                  <a:srgbClr val="FF0000"/>
                </a:solidFill>
              </a:rPr>
              <a:t>Remember: If brackets are used when allocating memory, then use brackets when deleting memory!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12.9.2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altLang="en-US" dirty="0"/>
              <a:t> </a:t>
            </a:r>
            <a:r>
              <a:rPr lang="en-US" altLang="en-US" dirty="0" smtClean="0"/>
              <a:t>Operator –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331837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num_elements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10;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ptr1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number_elements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ptr1;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83975" y="4989443"/>
            <a:ext cx="12036489" cy="1187522"/>
          </a:xfrm>
        </p:spPr>
        <p:txBody>
          <a:bodyPr/>
          <a:lstStyle/>
          <a:p>
            <a:r>
              <a:rPr lang="en-US" altLang="en-US" b="1" dirty="0" smtClean="0"/>
              <a:t>Remember</a:t>
            </a:r>
            <a:r>
              <a:rPr lang="en-US" altLang="en-US" dirty="0"/>
              <a:t>: If brackets are used when allocating memory, then use brackets when deleting memory!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12.2 Declaration – Different Forms of Null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cStrings there is also an ASCII value 0, referred to as the null character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null character to terminate cStrings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 to initialize pointers</a:t>
            </a:r>
          </a:p>
          <a:p>
            <a:pPr lvl="1"/>
            <a:endParaRPr lang="en-US" dirty="0"/>
          </a:p>
          <a:p>
            <a:r>
              <a:rPr lang="en-US" altLang="en-US" dirty="0"/>
              <a:t>Example from </a:t>
            </a:r>
            <a:r>
              <a:rPr lang="en-US" altLang="en-US" dirty="0" smtClean="0"/>
              <a:t>C </a:t>
            </a:r>
            <a:r>
              <a:rPr lang="en-US" altLang="en-US" dirty="0"/>
              <a:t>but don’t use in C++</a:t>
            </a:r>
          </a:p>
          <a:p>
            <a:endParaRPr lang="en-US" altLang="en-US" dirty="0"/>
          </a:p>
          <a:p>
            <a:pPr marL="457200" lvl="1" indent="0">
              <a:buNone/>
            </a:pPr>
            <a:r>
              <a:rPr lang="en-US" sz="3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3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3000" dirty="0" smtClean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</a:t>
            </a:r>
            <a:r>
              <a:rPr lang="en-US" sz="30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alt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r>
              <a:rPr lang="en-US" altLang="en-US" b="1" dirty="0"/>
              <a:t>The above line is a hold over from C and should never be used in C++ </a:t>
            </a:r>
            <a:r>
              <a:rPr lang="en-US" altLang="en-US" dirty="0"/>
              <a:t>(it is incorrect C</a:t>
            </a:r>
            <a:r>
              <a:rPr lang="en-US" altLang="en-US" dirty="0" smtClean="0"/>
              <a:t>++)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12.9.2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altLang="en-US" dirty="0"/>
              <a:t> </a:t>
            </a:r>
            <a:r>
              <a:rPr lang="en-US" altLang="en-US" dirty="0" smtClean="0"/>
              <a:t>Operator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referenced by the pointer must </a:t>
            </a:r>
            <a:r>
              <a:rPr lang="en-US" dirty="0" smtClean="0"/>
              <a:t>be the same </a:t>
            </a:r>
            <a:r>
              <a:rPr lang="en-US" dirty="0"/>
              <a:t>one returned by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</a:p>
          <a:p>
            <a:endParaRPr lang="en-US" dirty="0" smtClean="0"/>
          </a:p>
          <a:p>
            <a:r>
              <a:rPr lang="en-US" dirty="0" smtClean="0"/>
              <a:t>Address </a:t>
            </a:r>
            <a:r>
              <a:rPr lang="en-US" dirty="0"/>
              <a:t>in the pointer doesn’t change when </a:t>
            </a:r>
            <a:r>
              <a:rPr lang="en-US" dirty="0" smtClean="0"/>
              <a:t>deleted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Acceptable </a:t>
            </a:r>
            <a:r>
              <a:rPr lang="en-US" dirty="0"/>
              <a:t>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a null pointer</a:t>
            </a:r>
          </a:p>
        </p:txBody>
      </p:sp>
    </p:spTree>
    <p:extLst>
      <p:ext uri="{BB962C8B-B14F-4D97-AF65-F5344CB8AC3E}">
        <p14:creationId xmlns:p14="http://schemas.microsoft.com/office/powerpoint/2010/main" val="19195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12.9.2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altLang="en-US" dirty="0"/>
              <a:t> </a:t>
            </a:r>
            <a:r>
              <a:rPr lang="en-US" altLang="en-US" dirty="0" smtClean="0"/>
              <a:t>Operator – Crashing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Situations where the execution of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altLang="en-US" dirty="0"/>
              <a:t> could cause a </a:t>
            </a:r>
            <a:r>
              <a:rPr lang="en-US" altLang="en-US" b="1" dirty="0"/>
              <a:t>program to </a:t>
            </a:r>
            <a:r>
              <a:rPr lang="en-US" altLang="en-US" b="1" dirty="0" smtClean="0"/>
              <a:t>crash</a:t>
            </a:r>
          </a:p>
          <a:p>
            <a:pPr lvl="1"/>
            <a:r>
              <a:rPr lang="en-US" altLang="en-US" dirty="0" smtClean="0"/>
              <a:t>Address </a:t>
            </a:r>
            <a:r>
              <a:rPr lang="en-US" altLang="en-US" dirty="0"/>
              <a:t>in the pointer is </a:t>
            </a:r>
            <a:r>
              <a:rPr lang="en-US" altLang="en-US" dirty="0" smtClean="0"/>
              <a:t>invalid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Already </a:t>
            </a:r>
            <a:r>
              <a:rPr lang="en-US" altLang="en-US" dirty="0"/>
              <a:t>been deallocated by another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Deallocation </a:t>
            </a:r>
            <a:r>
              <a:rPr lang="en-US" altLang="en-US" dirty="0"/>
              <a:t>process indicates area around  memory to be deallocated has been </a:t>
            </a:r>
            <a:r>
              <a:rPr lang="en-US" altLang="en-US" dirty="0" smtClean="0"/>
              <a:t>corrupted</a:t>
            </a:r>
          </a:p>
          <a:p>
            <a:pPr lvl="2"/>
            <a:r>
              <a:rPr lang="en-US" altLang="en-US" dirty="0" smtClean="0"/>
              <a:t>Usually </a:t>
            </a:r>
            <a:r>
              <a:rPr lang="en-US" altLang="en-US" dirty="0"/>
              <a:t>caused by going </a:t>
            </a:r>
            <a:r>
              <a:rPr lang="en-US" altLang="en-US" b="1" dirty="0"/>
              <a:t>out of bounds of an 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12.10 Passing Pointers by </a:t>
            </a:r>
            <a:r>
              <a:rPr lang="en-US" altLang="en-US" dirty="0" smtClean="0"/>
              <a:t>Reference –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we want to pass the pointer itself so that it can be changed within a function? </a:t>
            </a:r>
          </a:p>
          <a:p>
            <a:endParaRPr lang="en-US" altLang="en-US" i="1" dirty="0"/>
          </a:p>
          <a:p>
            <a:r>
              <a:rPr lang="en-US" altLang="en-US" dirty="0"/>
              <a:t>Two options</a:t>
            </a:r>
          </a:p>
          <a:p>
            <a:pPr lvl="1"/>
            <a:r>
              <a:rPr lang="en-US" altLang="en-US" b="1" dirty="0"/>
              <a:t>Pass by reference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b="1" dirty="0" smtClean="0"/>
              <a:t>Pass </a:t>
            </a:r>
            <a:r>
              <a:rPr lang="en-US" altLang="en-US" b="1" dirty="0"/>
              <a:t>by pointer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12.10 Passing Pointers by </a:t>
            </a:r>
            <a:r>
              <a:rPr lang="en-US" altLang="en-US" dirty="0" smtClean="0"/>
              <a:t>Reference –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975" y="1233745"/>
            <a:ext cx="5165033" cy="494321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BUFFER_LENGTH = 256;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*&amp;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'\n'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249008" y="1233744"/>
            <a:ext cx="6871456" cy="494321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*&amp;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buffer[BUFFER_LENGTH];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"Please enter a string: 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cin.ignore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cin.rdbuf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)-&gt;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in_avail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cin.getline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buffer, BUFFER_LENGTH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cin.clear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cin.ignore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cin.rdbuf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)-&gt;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in_avail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strlen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 ) + 1];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strcpy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buffer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12.10 Passing Pointers by </a:t>
            </a:r>
            <a:r>
              <a:rPr lang="en-US" altLang="en-US" dirty="0" smtClean="0"/>
              <a:t>Reference – Example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GetString</a:t>
            </a:r>
            <a:r>
              <a:rPr lang="en-US" dirty="0"/>
              <a:t> function </a:t>
            </a:r>
          </a:p>
          <a:p>
            <a:pPr lvl="1"/>
            <a:r>
              <a:rPr lang="en-US" dirty="0"/>
              <a:t>Pointer parameter is </a:t>
            </a:r>
            <a:r>
              <a:rPr lang="en-US" b="1" dirty="0"/>
              <a:t>passed by </a:t>
            </a:r>
            <a:r>
              <a:rPr lang="en-US" b="1" dirty="0" smtClean="0"/>
              <a:t>reference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Temporary </a:t>
            </a:r>
            <a:r>
              <a:rPr lang="en-US" b="1" dirty="0"/>
              <a:t>local array</a:t>
            </a:r>
            <a:r>
              <a:rPr lang="en-US" dirty="0"/>
              <a:t> is created to receive input from </a:t>
            </a:r>
            <a:r>
              <a:rPr lang="en-US" dirty="0" smtClean="0"/>
              <a:t>keyboard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array exactly big enough for the string entered, </a:t>
            </a:r>
            <a:r>
              <a:rPr lang="en-US" b="1" dirty="0"/>
              <a:t>plus one extra space for the null character was </a:t>
            </a:r>
            <a:r>
              <a:rPr lang="en-US" b="1" dirty="0" smtClean="0"/>
              <a:t>allocated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String is then </a:t>
            </a:r>
            <a:r>
              <a:rPr lang="en-US" b="1" dirty="0"/>
              <a:t>copied from buffer to new </a:t>
            </a:r>
            <a:r>
              <a:rPr lang="en-US" b="1" dirty="0" smtClean="0"/>
              <a:t>string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56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12.10 Passing Pointers by </a:t>
            </a:r>
            <a:r>
              <a:rPr lang="en-US" altLang="en-US" dirty="0" smtClean="0"/>
              <a:t>Reference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Address of </a:t>
            </a:r>
            <a:r>
              <a:rPr lang="en-US" altLang="en-US" dirty="0" smtClean="0"/>
              <a:t>local array </a:t>
            </a:r>
            <a:r>
              <a:rPr lang="en-US" altLang="en-US" dirty="0"/>
              <a:t>wasn’t assigned to the pointer because local variables are destroyed when the function </a:t>
            </a:r>
            <a:r>
              <a:rPr lang="en-US" altLang="en-US" dirty="0" smtClean="0"/>
              <a:t>ends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Address of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dirty="0" smtClean="0"/>
              <a:t> is still valid </a:t>
            </a:r>
            <a:r>
              <a:rPr lang="en-US" altLang="en-US" dirty="0"/>
              <a:t>even after the function </a:t>
            </a:r>
            <a:r>
              <a:rPr lang="en-US" altLang="en-US" dirty="0" smtClean="0"/>
              <a:t>ends because dynamically </a:t>
            </a:r>
            <a:r>
              <a:rPr lang="en-US" altLang="en-US" dirty="0"/>
              <a:t>allocated memory </a:t>
            </a:r>
            <a:r>
              <a:rPr lang="en-US" altLang="en-US" dirty="0" smtClean="0"/>
              <a:t>is only </a:t>
            </a:r>
            <a:r>
              <a:rPr lang="en-US" altLang="en-US" dirty="0"/>
              <a:t>destroyed when </a:t>
            </a:r>
            <a:r>
              <a:rPr lang="en-US" altLang="en-US" dirty="0" smtClean="0"/>
              <a:t>deleted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b="1" dirty="0" smtClean="0"/>
              <a:t>Remember</a:t>
            </a:r>
            <a:endParaRPr lang="en-US" altLang="en-US" b="1" dirty="0"/>
          </a:p>
          <a:p>
            <a:pPr lvl="1">
              <a:buClr>
                <a:srgbClr val="007A77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Never</a:t>
            </a:r>
            <a:r>
              <a:rPr lang="en-US" altLang="en-US" dirty="0">
                <a:solidFill>
                  <a:srgbClr val="FF0000"/>
                </a:solidFill>
              </a:rPr>
              <a:t> return the address of a local variable</a:t>
            </a:r>
          </a:p>
          <a:p>
            <a:pPr lvl="1">
              <a:buClr>
                <a:srgbClr val="007A77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Never</a:t>
            </a:r>
            <a:r>
              <a:rPr lang="en-US" altLang="en-US" dirty="0">
                <a:solidFill>
                  <a:srgbClr val="FF0000"/>
                </a:solidFill>
              </a:rPr>
              <a:t> assign the address of a local variable to a pointer passed by </a:t>
            </a:r>
            <a:r>
              <a:rPr lang="en-US" altLang="en-US" dirty="0" smtClean="0">
                <a:solidFill>
                  <a:srgbClr val="FF0000"/>
                </a:solidFill>
              </a:rPr>
              <a:t>reference</a:t>
            </a:r>
          </a:p>
          <a:p>
            <a:pPr lvl="1">
              <a:buClr>
                <a:srgbClr val="007A77"/>
              </a:buClr>
            </a:pPr>
            <a:r>
              <a:rPr lang="en-US" altLang="en-US" dirty="0" smtClean="0">
                <a:solidFill>
                  <a:srgbClr val="FF0000"/>
                </a:solidFill>
              </a:rPr>
              <a:t>The only time a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dirty="0" smtClean="0">
                <a:solidFill>
                  <a:srgbClr val="FF0000"/>
                </a:solidFill>
              </a:rPr>
              <a:t> and an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dirty="0" smtClean="0">
                <a:solidFill>
                  <a:srgbClr val="FF0000"/>
                </a:solidFill>
              </a:rPr>
              <a:t> should be next to each other is when passing a pointer by reference (otherwise they just cancel each other out)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12.10 Passing Pointers by </a:t>
            </a:r>
            <a:r>
              <a:rPr lang="en-US" altLang="en-US" strike="sngStrike" dirty="0" smtClean="0"/>
              <a:t>Reference</a:t>
            </a:r>
            <a:r>
              <a:rPr lang="en-US" altLang="en-US" dirty="0" smtClean="0"/>
              <a:t> Pointer – Example</a:t>
            </a:r>
            <a:endParaRPr lang="en-US" strike="sngStrik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976" y="1233745"/>
            <a:ext cx="5094694" cy="494321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BUFFER_LENGTH = 256;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// Notice address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of operator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	</a:t>
            </a:r>
            <a:r>
              <a:rPr lang="en-US" sz="18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 &amp;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); 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'\n'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&lt;&lt; endl;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178670" y="1233744"/>
            <a:ext cx="6941794" cy="494321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Catching the address of an address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GetString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buffer[BUFFER_LENGTH];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18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"Please enter a string: 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cin.ignore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cin.rdbuf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)-&gt;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in_avail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cin.getline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buffer, BUFFER_LENGTH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cin.clear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cin.ignore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cin.rdbuf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)-&gt;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in_avail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Dereference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strlen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 ) + 1]; 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strcpy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buffer );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12.10 Passing Pointers by </a:t>
            </a:r>
            <a:r>
              <a:rPr lang="en-US" altLang="en-US" strike="sngStrike" dirty="0"/>
              <a:t>Reference</a:t>
            </a:r>
            <a:r>
              <a:rPr lang="en-US" altLang="en-US" dirty="0"/>
              <a:t> Pointer – </a:t>
            </a:r>
            <a:r>
              <a:rPr lang="en-US" alt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Passing by pointer</a:t>
            </a:r>
            <a:r>
              <a:rPr lang="en-US" altLang="en-US" i="1" dirty="0"/>
              <a:t> </a:t>
            </a:r>
            <a:r>
              <a:rPr lang="en-US" altLang="en-US" dirty="0"/>
              <a:t>requires a few extra asterisks</a:t>
            </a:r>
          </a:p>
          <a:p>
            <a:endParaRPr lang="en-US" altLang="en-US" dirty="0"/>
          </a:p>
          <a:p>
            <a:r>
              <a:rPr lang="en-US" altLang="en-US" b="1" dirty="0"/>
              <a:t>In </a:t>
            </a:r>
            <a:r>
              <a:rPr lang="en-US" altLang="en-US" b="1" dirty="0" smtClean="0"/>
              <a:t>C, passing </a:t>
            </a:r>
            <a:r>
              <a:rPr lang="en-US" altLang="en-US" b="1" dirty="0"/>
              <a:t>by pointer is the only option to make changes to a pointer inside another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12.11 Pointers and </a:t>
            </a:r>
            <a:r>
              <a:rPr lang="en-US" altLang="en-US" dirty="0" smtClean="0"/>
              <a:t>Strings –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2916225"/>
          </a:xfrm>
        </p:spPr>
        <p:txBody>
          <a:bodyPr>
            <a:normAutofit/>
          </a:bodyPr>
          <a:lstStyle/>
          <a:p>
            <a:r>
              <a:rPr lang="en-US" altLang="en-US" dirty="0"/>
              <a:t>An array can never appear on left side of assignment because it is a </a:t>
            </a:r>
            <a:r>
              <a:rPr lang="en-US" altLang="en-US" b="1" dirty="0"/>
              <a:t>constant</a:t>
            </a:r>
            <a:r>
              <a:rPr lang="en-US" altLang="en-US" dirty="0"/>
              <a:t> </a:t>
            </a:r>
            <a:r>
              <a:rPr lang="en-US" altLang="en-US" dirty="0" smtClean="0"/>
              <a:t>address</a:t>
            </a:r>
          </a:p>
          <a:p>
            <a:endParaRPr lang="en-US" altLang="en-US" dirty="0"/>
          </a:p>
          <a:p>
            <a:r>
              <a:rPr lang="en-US" altLang="en-US" dirty="0"/>
              <a:t>A pointer is a </a:t>
            </a:r>
            <a:r>
              <a:rPr lang="en-US" altLang="en-US" b="1" dirty="0"/>
              <a:t>variable</a:t>
            </a:r>
            <a:r>
              <a:rPr lang="en-US" altLang="en-US" dirty="0"/>
              <a:t> and can appear on left side of assignment </a:t>
            </a:r>
            <a:r>
              <a:rPr lang="en-US" altLang="en-US" dirty="0" smtClean="0"/>
              <a:t>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83975" y="4484077"/>
            <a:ext cx="12036489" cy="169288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str1 =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str2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str1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"Sherry"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str2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"Sherry"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12.11 Pointers and </a:t>
            </a:r>
            <a:r>
              <a:rPr lang="en-US" altLang="en-US" dirty="0" smtClean="0"/>
              <a:t>Strings – Example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Code appears to </a:t>
            </a:r>
            <a:r>
              <a:rPr lang="en-US" b="1" dirty="0"/>
              <a:t>assign a string literal to </a:t>
            </a:r>
            <a:r>
              <a:rPr lang="en-US" b="1" dirty="0" smtClean="0"/>
              <a:t>pointer</a:t>
            </a:r>
          </a:p>
          <a:p>
            <a:endParaRPr lang="en-US" dirty="0"/>
          </a:p>
          <a:p>
            <a:r>
              <a:rPr lang="en-US" dirty="0"/>
              <a:t>Not possible because a pointer only holds an </a:t>
            </a:r>
            <a:r>
              <a:rPr lang="en-US" dirty="0" smtClean="0"/>
              <a:t>address</a:t>
            </a:r>
          </a:p>
          <a:p>
            <a:endParaRPr lang="en-US" dirty="0"/>
          </a:p>
          <a:p>
            <a:r>
              <a:rPr lang="en-US" dirty="0"/>
              <a:t>String literal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"Sherry"</a:t>
            </a:r>
            <a:r>
              <a:rPr lang="en-US" dirty="0" smtClean="0"/>
              <a:t> </a:t>
            </a:r>
            <a:r>
              <a:rPr lang="en-US" dirty="0"/>
              <a:t>is actually stored in memory in a place called the </a:t>
            </a:r>
            <a:r>
              <a:rPr lang="en-US" b="1" dirty="0"/>
              <a:t>symbol </a:t>
            </a:r>
            <a:r>
              <a:rPr lang="en-US" b="1" dirty="0" smtClean="0"/>
              <a:t>table</a:t>
            </a:r>
          </a:p>
          <a:p>
            <a:endParaRPr lang="en-US" b="1" dirty="0" smtClean="0"/>
          </a:p>
          <a:p>
            <a:r>
              <a:rPr lang="en-US" b="1" dirty="0"/>
              <a:t>Symbol </a:t>
            </a:r>
            <a:r>
              <a:rPr lang="en-US" b="1" dirty="0" smtClean="0"/>
              <a:t>table</a:t>
            </a:r>
            <a:endParaRPr lang="en-US" dirty="0" smtClean="0"/>
          </a:p>
          <a:p>
            <a:pPr lvl="1"/>
            <a:r>
              <a:rPr lang="en-US" dirty="0" smtClean="0"/>
              <a:t>Holds </a:t>
            </a:r>
            <a:r>
              <a:rPr lang="en-US" dirty="0"/>
              <a:t>all the literals (</a:t>
            </a:r>
            <a:r>
              <a:rPr lang="en-US" b="1" dirty="0"/>
              <a:t>symbols</a:t>
            </a:r>
            <a:r>
              <a:rPr lang="en-US" dirty="0"/>
              <a:t>) needed for your program</a:t>
            </a:r>
          </a:p>
          <a:p>
            <a:pPr lvl="1"/>
            <a:r>
              <a:rPr lang="en-US" dirty="0"/>
              <a:t>When a string literal is accessed, the address of that literal is </a:t>
            </a:r>
            <a:r>
              <a:rPr lang="en-US" dirty="0" smtClean="0"/>
              <a:t>returned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our example, the two pointers contain the same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12.2 Declaration – </a:t>
            </a:r>
            <a:r>
              <a:rPr lang="en-US" altLang="en-US" dirty="0" smtClean="0"/>
              <a:t>Multiple Declarations in One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Incorrect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char</a:t>
            </a:r>
            <a:r>
              <a:rPr lang="en-US" sz="2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* str1 =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, str2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above statement declares one pointer,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str1</a:t>
            </a:r>
            <a:r>
              <a:rPr lang="en-US" dirty="0" smtClean="0"/>
              <a:t>, and one character variable</a:t>
            </a:r>
          </a:p>
          <a:p>
            <a:endParaRPr lang="en-US" dirty="0" smtClean="0"/>
          </a:p>
          <a:p>
            <a:r>
              <a:rPr lang="en-US" b="1" dirty="0"/>
              <a:t>C</a:t>
            </a:r>
            <a:r>
              <a:rPr lang="en-US" b="1" dirty="0" smtClean="0"/>
              <a:t>orrect</a:t>
            </a:r>
            <a:endParaRPr lang="en-US" b="1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str1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str2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12.11 Pointers and Strings –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 char 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975" y="1191207"/>
            <a:ext cx="12036489" cy="37485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Lets take a closer look at that code</a:t>
            </a:r>
          </a:p>
          <a:p>
            <a:endParaRPr lang="en-US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str1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str2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str1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"Sherry"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endParaRPr lang="en-US" dirty="0" smtClean="0"/>
          </a:p>
          <a:p>
            <a:r>
              <a:rPr lang="en-US" dirty="0" smtClean="0"/>
              <a:t>Shouldn’t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str1 = "Sherry"</a:t>
            </a:r>
            <a:r>
              <a:rPr lang="en-US" dirty="0" smtClean="0"/>
              <a:t> cause an error because it’s a constant?</a:t>
            </a:r>
          </a:p>
          <a:p>
            <a:r>
              <a:rPr lang="en-US" dirty="0" smtClean="0"/>
              <a:t>What is the const actually protecting?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makes what is pointed to by the pointer constant, not the pointer itself</a:t>
            </a:r>
          </a:p>
          <a:p>
            <a:r>
              <a:rPr lang="en-US" dirty="0" smtClean="0"/>
              <a:t>This means we can change the pointer, but not data stored at the address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654188" y="4890055"/>
            <a:ext cx="6896062" cy="1731818"/>
            <a:chOff x="0" y="0"/>
            <a:chExt cx="3648724" cy="916912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0" y="457200"/>
              <a:ext cx="911888" cy="459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4000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(non—const)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0532" y="226088"/>
              <a:ext cx="457200" cy="226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0" y="5024"/>
              <a:ext cx="685800" cy="228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str1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56044" y="0"/>
              <a:ext cx="2392680" cy="916912"/>
              <a:chOff x="0" y="0"/>
              <a:chExt cx="2392764" cy="916912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714500" cy="22923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Symbol Table</a:t>
                </a: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0" y="457200"/>
                <a:ext cx="1484644" cy="4597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1000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(const)</a:t>
                </a:r>
                <a:endPara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0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	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41644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683288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024932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366576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049864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\0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708220" y="231112"/>
                <a:ext cx="342900" cy="255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567732" y="346668"/>
              <a:ext cx="687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4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12.11 Pointers and </a:t>
            </a:r>
            <a:r>
              <a:rPr lang="en-US" altLang="en-US" dirty="0" smtClean="0"/>
              <a:t>Strings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pointers can be compared using relational </a:t>
            </a:r>
            <a:r>
              <a:rPr lang="en-US" dirty="0" smtClean="0"/>
              <a:t>operators, although not recommended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Comparing </a:t>
            </a:r>
            <a:r>
              <a:rPr lang="en-US" dirty="0"/>
              <a:t>the addresses stored in the two pointers, not the actual strings (careful</a:t>
            </a:r>
            <a:r>
              <a:rPr lang="en-US" dirty="0" smtClean="0"/>
              <a:t>)</a:t>
            </a:r>
            <a:endParaRPr 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Not </a:t>
            </a:r>
            <a:r>
              <a:rPr lang="en-US" altLang="en-US" dirty="0"/>
              <a:t>all compilers optimize this code the same </a:t>
            </a:r>
            <a:r>
              <a:rPr lang="en-US" altLang="en-US" dirty="0" smtClean="0"/>
              <a:t>way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The current version of Visual </a:t>
            </a:r>
            <a:r>
              <a:rPr lang="en-US" altLang="en-US" dirty="0"/>
              <a:t>Studio </a:t>
            </a:r>
            <a:r>
              <a:rPr lang="en-US" altLang="en-US" dirty="0" smtClean="0"/>
              <a:t>stores the string literal once</a:t>
            </a:r>
            <a:endParaRPr lang="en-US" altLang="en-US" dirty="0"/>
          </a:p>
          <a:p>
            <a:pPr lvl="1"/>
            <a:r>
              <a:rPr lang="en-US" altLang="en-US" dirty="0"/>
              <a:t>The two pointers in our example would contain </a:t>
            </a:r>
            <a:r>
              <a:rPr lang="en-US" altLang="en-US" dirty="0" smtClean="0"/>
              <a:t>the same addresses</a:t>
            </a:r>
          </a:p>
          <a:p>
            <a:pPr lvl="1"/>
            <a:r>
              <a:rPr lang="en-US" dirty="0" smtClean="0"/>
              <a:t>Older versions of Visual Studio stored the literal in two different locations, resulting in different addresses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Pointers and Symbol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altLang="en-US" dirty="0" smtClean="0"/>
              <a:t>Pointers </a:t>
            </a:r>
            <a:r>
              <a:rPr lang="en-US" altLang="en-US" dirty="0"/>
              <a:t>allow using only the amount of memory </a:t>
            </a:r>
            <a:r>
              <a:rPr lang="en-US" altLang="en-US" dirty="0" smtClean="0"/>
              <a:t>needed</a:t>
            </a:r>
          </a:p>
          <a:p>
            <a:endParaRPr lang="en-US" altLang="en-US" dirty="0"/>
          </a:p>
          <a:p>
            <a:r>
              <a:rPr lang="en-US" altLang="en-US" dirty="0"/>
              <a:t>Memory is not wasted by not using all elements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name1[10]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"Peggy"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name2[]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"Peggy"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char</a:t>
            </a:r>
            <a:r>
              <a:rPr lang="en-US" sz="2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name3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"Peggy"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Pointers and Symbol Table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83975" y="1233745"/>
            <a:ext cx="12036489" cy="1166556"/>
          </a:xfrm>
        </p:spPr>
        <p:txBody>
          <a:bodyPr/>
          <a:lstStyle/>
          <a:p>
            <a:r>
              <a:rPr lang="en-US" altLang="en-US" dirty="0"/>
              <a:t>All three variable declarations in accomplish the same thing in three </a:t>
            </a:r>
            <a:r>
              <a:rPr lang="en-US" altLang="en-US" dirty="0" smtClean="0"/>
              <a:t>different </a:t>
            </a:r>
            <a:r>
              <a:rPr lang="en-US" altLang="en-US" dirty="0"/>
              <a:t>ways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59" y="2579687"/>
            <a:ext cx="842772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Example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name3</a:t>
            </a:r>
            <a:r>
              <a:rPr lang="en-US" dirty="0" smtClean="0"/>
              <a:t> uses </a:t>
            </a:r>
            <a:r>
              <a:rPr lang="en-US" dirty="0"/>
              <a:t>least amount of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ame1</a:t>
            </a:r>
            <a:r>
              <a:rPr lang="en-US" dirty="0" smtClean="0"/>
              <a:t> is </a:t>
            </a:r>
            <a:r>
              <a:rPr lang="en-US" dirty="0"/>
              <a:t>worst because of wasted </a:t>
            </a:r>
            <a:r>
              <a:rPr lang="en-US" dirty="0" smtClean="0"/>
              <a:t>elements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name2</a:t>
            </a:r>
            <a:r>
              <a:rPr lang="en-US" dirty="0" smtClean="0"/>
              <a:t> isn’t </a:t>
            </a:r>
            <a:r>
              <a:rPr lang="en-US" dirty="0"/>
              <a:t>too bad except that the symbol table still contains the string literal and now a copy as 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Creation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83975" y="1233744"/>
            <a:ext cx="12036489" cy="1316025"/>
          </a:xfrm>
        </p:spPr>
        <p:txBody>
          <a:bodyPr/>
          <a:lstStyle/>
          <a:p>
            <a:r>
              <a:rPr lang="en-US" dirty="0"/>
              <a:t>Can extend this efficient use of memory further by using an array of </a:t>
            </a:r>
            <a:r>
              <a:rPr lang="en-US" dirty="0" smtClean="0"/>
              <a:t>pointers, a </a:t>
            </a:r>
            <a:r>
              <a:rPr lang="en-US" b="1" dirty="0"/>
              <a:t>ragged array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83975" y="2417885"/>
            <a:ext cx="12036489" cy="375908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names[6] =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"Bill"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"Bob"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"George"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Diagram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83975" y="1233745"/>
            <a:ext cx="12036489" cy="1729264"/>
          </a:xfrm>
        </p:spPr>
        <p:txBody>
          <a:bodyPr/>
          <a:lstStyle/>
          <a:p>
            <a:r>
              <a:rPr lang="en-US" altLang="en-US" dirty="0"/>
              <a:t>An </a:t>
            </a:r>
            <a:r>
              <a:rPr lang="en-US" altLang="en-US" b="1" dirty="0"/>
              <a:t>array of six character pointers</a:t>
            </a:r>
            <a:r>
              <a:rPr lang="en-US" altLang="en-US" dirty="0"/>
              <a:t> is </a:t>
            </a:r>
            <a:r>
              <a:rPr lang="en-US" altLang="en-US" dirty="0" smtClean="0"/>
              <a:t>declared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First </a:t>
            </a:r>
            <a:r>
              <a:rPr lang="en-US" altLang="en-US" dirty="0"/>
              <a:t>three are </a:t>
            </a:r>
            <a:r>
              <a:rPr lang="en-US" altLang="en-US" b="1" dirty="0"/>
              <a:t>initialized to </a:t>
            </a:r>
            <a:r>
              <a:rPr lang="en-US" altLang="en-US" b="1" dirty="0" smtClean="0"/>
              <a:t>the addresses of string </a:t>
            </a:r>
            <a:r>
              <a:rPr lang="en-US" altLang="en-US" b="1" dirty="0"/>
              <a:t>literals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94" y="3142395"/>
            <a:ext cx="6419850" cy="3038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Additional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altLang="en-US" dirty="0"/>
              <a:t>On previous </a:t>
            </a:r>
            <a:r>
              <a:rPr lang="en-US" altLang="en-US" dirty="0" smtClean="0"/>
              <a:t>slide, </a:t>
            </a:r>
            <a:r>
              <a:rPr lang="en-US" altLang="en-US" dirty="0"/>
              <a:t>right edges of the literals are not even (i.e., </a:t>
            </a:r>
            <a:r>
              <a:rPr lang="en-US" altLang="en-US" b="1" dirty="0"/>
              <a:t>ragged array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Especially useful in the </a:t>
            </a:r>
            <a:r>
              <a:rPr lang="en-US" altLang="en-US" b="1" dirty="0"/>
              <a:t>creation of a constant array of string literals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ranks[] = {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"Ace"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"Deuce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"Trey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"Four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"Five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lang="en-US" sz="23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"Six"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"Seven"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"Eight"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"Nine"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"Ten"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"Jack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"Queen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"King" 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suits[] = {</a:t>
            </a:r>
            <a:r>
              <a:rPr lang="en-US" sz="2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"Spades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"Diamonds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"Clubs</a:t>
            </a:r>
            <a:r>
              <a:rPr lang="en-US" sz="2300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en-US" sz="23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"Hearts" 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};</a:t>
            </a:r>
            <a:endParaRPr lang="en-US" sz="2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12.12 Ragged </a:t>
            </a:r>
            <a:r>
              <a:rPr lang="en-US" altLang="en-US" dirty="0" smtClean="0"/>
              <a:t>Arrays – Additional Examples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two ragged arrays are useful in a variety of programs that use a standard deck of cards</a:t>
            </a:r>
          </a:p>
          <a:p>
            <a:endParaRPr lang="en-US" altLang="en-US" dirty="0"/>
          </a:p>
          <a:p>
            <a:r>
              <a:rPr lang="en-US" altLang="en-US" b="1" dirty="0"/>
              <a:t>It makes sense </a:t>
            </a:r>
            <a:r>
              <a:rPr lang="en-US" altLang="en-US" b="1" dirty="0" smtClean="0"/>
              <a:t>because</a:t>
            </a:r>
            <a:endParaRPr lang="en-US" altLang="en-US" b="1" dirty="0"/>
          </a:p>
          <a:p>
            <a:pPr lvl="1"/>
            <a:r>
              <a:rPr lang="en-US" altLang="en-US" dirty="0"/>
              <a:t>Values will never change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Takes </a:t>
            </a:r>
            <a:r>
              <a:rPr lang="en-US" altLang="en-US" dirty="0"/>
              <a:t>up the least amount of memory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Keeps </a:t>
            </a:r>
            <a:r>
              <a:rPr lang="en-US" altLang="en-US" dirty="0"/>
              <a:t>all values together</a:t>
            </a:r>
          </a:p>
        </p:txBody>
      </p:sp>
    </p:spTree>
    <p:extLst>
      <p:ext uri="{BB962C8B-B14F-4D97-AF65-F5344CB8AC3E}">
        <p14:creationId xmlns:p14="http://schemas.microsoft.com/office/powerpoint/2010/main" val="22512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</a:t>
            </a:r>
            <a:r>
              <a:rPr lang="en-US" altLang="en-US" dirty="0" smtClean="0"/>
              <a:t>Arrays – Beginning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Simplest way to </a:t>
            </a:r>
            <a:r>
              <a:rPr lang="en-US" altLang="en-US" b="1" dirty="0"/>
              <a:t>create dynamic ragged array</a:t>
            </a:r>
            <a:r>
              <a:rPr lang="en-US" altLang="en-US" dirty="0"/>
              <a:t> is if we know the number of strings to be </a:t>
            </a:r>
            <a:r>
              <a:rPr lang="en-US" altLang="en-US" dirty="0" smtClean="0"/>
              <a:t>stored</a:t>
            </a:r>
          </a:p>
          <a:p>
            <a:endParaRPr lang="en-US" altLang="en-US" dirty="0"/>
          </a:p>
          <a:p>
            <a:r>
              <a:rPr lang="en-US" altLang="en-US" dirty="0"/>
              <a:t>If known, </a:t>
            </a:r>
            <a:r>
              <a:rPr lang="en-US" altLang="en-US" dirty="0" smtClean="0"/>
              <a:t>we can </a:t>
            </a:r>
            <a:r>
              <a:rPr lang="en-US" altLang="en-US" b="1" dirty="0"/>
              <a:t>create a character pointer array</a:t>
            </a:r>
            <a:r>
              <a:rPr lang="en-US" altLang="en-US" dirty="0"/>
              <a:t> of the correct size</a:t>
            </a:r>
          </a:p>
          <a:p>
            <a:pPr lvl="1"/>
            <a:r>
              <a:rPr lang="en-US" altLang="en-US" dirty="0" smtClean="0"/>
              <a:t>Necessary </a:t>
            </a:r>
            <a:r>
              <a:rPr lang="en-US" altLang="en-US" dirty="0"/>
              <a:t>to </a:t>
            </a:r>
            <a:r>
              <a:rPr lang="en-US" altLang="en-US" b="1" dirty="0"/>
              <a:t>declare a two star character </a:t>
            </a:r>
            <a:r>
              <a:rPr lang="en-US" altLang="en-US" b="1" dirty="0" smtClean="0"/>
              <a:t>pointer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Use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en-US" dirty="0" smtClean="0"/>
              <a:t> to allocate the dynamic character pointer array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12.2 </a:t>
            </a:r>
            <a:r>
              <a:rPr lang="en-US" altLang="en-US" dirty="0"/>
              <a:t>Declaration – </a:t>
            </a:r>
            <a:r>
              <a:rPr lang="en-US" altLang="en-US" dirty="0" smtClean="0"/>
              <a:t>Pointers to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[10]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"Calvin"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char_ptr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fname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numbers [5] = {1, 2, 3, 4, 5};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int_ptr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numbers;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62" y="3359468"/>
            <a:ext cx="8143113" cy="2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Beginning </a:t>
            </a:r>
            <a:r>
              <a:rPr lang="en-US" altLang="en-US" dirty="0" smtClean="0"/>
              <a:t>Steps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names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Two star character pointer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str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 [256];      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2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Used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 the next step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"How many names will you enter? 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 &gt;&gt;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Notice char * []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12.13 Dynamic 2D Arrays – </a:t>
            </a:r>
            <a:r>
              <a:rPr lang="en-US" altLang="en-US" dirty="0" smtClean="0"/>
              <a:t>Allocating Rows in Ragged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Assign the address of the dynamic array of characters to an element in the pointer array</a:t>
            </a:r>
          </a:p>
          <a:p>
            <a:endParaRPr lang="en-US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da-DK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</a:t>
            </a:r>
            <a:r>
              <a:rPr lang="da-DK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da-DK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 = 0; i &lt; num_names; ++i )</a:t>
            </a:r>
            <a:endParaRPr lang="en-US" sz="26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2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"Please enter a name: "</a:t>
            </a: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cin &gt;&gt; buffer;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str = </a:t>
            </a: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2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strlen</a:t>
            </a: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 ) + 1];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strcpy ( str, buffer );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names[i] = str; </a:t>
            </a: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Assign the address of the cString </a:t>
            </a: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// an </a:t>
            </a: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element </a:t>
            </a: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 the array of pointers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12.13 Dynamic 2D Arrays – </a:t>
            </a:r>
            <a:r>
              <a:rPr lang="en-US" altLang="en-US" dirty="0" smtClean="0"/>
              <a:t>Better Algorithm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Isn’t always feasible to ask the user how many elements are </a:t>
            </a:r>
            <a:r>
              <a:rPr lang="en-US" dirty="0" smtClean="0"/>
              <a:t>needed</a:t>
            </a:r>
          </a:p>
          <a:p>
            <a:endParaRPr lang="en-US" dirty="0"/>
          </a:p>
          <a:p>
            <a:r>
              <a:rPr lang="en-US" dirty="0"/>
              <a:t>Another approach is shown starting below</a:t>
            </a:r>
          </a:p>
          <a:p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en-US" dirty="0"/>
              <a:t> contains address of the array into which all of the addresses of the previously entered names are copied</a:t>
            </a:r>
          </a:p>
          <a:p>
            <a:endParaRPr lang="en-US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names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** temp =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buffer [256];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Better Algorithm Step </a:t>
            </a:r>
            <a:r>
              <a:rPr lang="en-US" alt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Allocate </a:t>
            </a:r>
            <a:r>
              <a:rPr lang="en-US" sz="3800" dirty="0"/>
              <a:t>memory needed for temporary </a:t>
            </a:r>
            <a:r>
              <a:rPr lang="en-US" sz="3800" dirty="0" smtClean="0"/>
              <a:t>array</a:t>
            </a:r>
          </a:p>
          <a:p>
            <a:endParaRPr lang="en-US" sz="3800" dirty="0"/>
          </a:p>
          <a:p>
            <a:r>
              <a:rPr lang="en-US" sz="3800" dirty="0" smtClean="0"/>
              <a:t>Copy </a:t>
            </a:r>
            <a:r>
              <a:rPr lang="en-US" sz="3800" dirty="0"/>
              <a:t>all addresses associated with any previously entered names into the new </a:t>
            </a:r>
            <a:r>
              <a:rPr lang="en-US" sz="3800" dirty="0" smtClean="0"/>
              <a:t>array</a:t>
            </a:r>
          </a:p>
          <a:p>
            <a:endParaRPr lang="en-US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Create an array with room for one more pointer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temp =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[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+ 1];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Copy the addresses of any previously entered names 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to our temporary array. Notice the first time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the loop will not execute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0; 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 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++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temp[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= names[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3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</a:t>
            </a:r>
            <a:r>
              <a:rPr lang="en-US" altLang="en-US" dirty="0" smtClean="0"/>
              <a:t>– Step 2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572" y="1822480"/>
            <a:ext cx="7293293" cy="42967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Step 2 </a:t>
            </a:r>
            <a:r>
              <a:rPr lang="en-US" alt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en-US" dirty="0"/>
              <a:t> now points to an array that is one bigger than what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dirty="0"/>
              <a:t> points </a:t>
            </a:r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/>
              <a:t>First two pointers of each array are pointing to the same </a:t>
            </a:r>
            <a:r>
              <a:rPr lang="en-US" dirty="0" smtClean="0"/>
              <a:t>strings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Names </a:t>
            </a:r>
            <a:r>
              <a:rPr lang="en-US" dirty="0"/>
              <a:t>weren’t copied, but rather the pointers were individually assigned from one array to the other</a:t>
            </a:r>
          </a:p>
        </p:txBody>
      </p:sp>
    </p:spTree>
    <p:extLst>
      <p:ext uri="{BB962C8B-B14F-4D97-AF65-F5344CB8AC3E}">
        <p14:creationId xmlns:p14="http://schemas.microsoft.com/office/powerpoint/2010/main" val="800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Step </a:t>
            </a:r>
            <a:r>
              <a:rPr lang="en-US" alt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in the new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/>
              <a:t>Allocate exact amount of memory needed for the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/>
              <a:t>Store address of this name at the end of the temporary </a:t>
            </a:r>
            <a:r>
              <a:rPr lang="en-US" dirty="0" smtClean="0"/>
              <a:t>array</a:t>
            </a:r>
          </a:p>
          <a:p>
            <a:endParaRPr lang="en-US" dirty="0"/>
          </a:p>
          <a:p>
            <a:r>
              <a:rPr lang="en-US" dirty="0"/>
              <a:t>Copy name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/>
              <a:t> into newly allocated memory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Step </a:t>
            </a:r>
            <a:r>
              <a:rPr lang="en-US" altLang="en-US" dirty="0" smtClean="0"/>
              <a:t>3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Read name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 &lt;&lt;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name: 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buffer;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Allocate room for the newly entered string.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Store the new address in the last element of the </a:t>
            </a:r>
            <a:endParaRPr lang="en-US" sz="28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2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temporary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array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temp[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strlen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buffer ) + 1];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Copy the name from the buffer into the newly </a:t>
            </a:r>
            <a:endParaRPr lang="en-US" sz="28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28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allocated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space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strcpy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temp[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], buffer );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Step </a:t>
            </a:r>
            <a:r>
              <a:rPr lang="en-US" altLang="en-US" dirty="0" smtClean="0"/>
              <a:t>3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586" y="1716668"/>
            <a:ext cx="10121265" cy="4250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7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12.13 Dynamic 2D Arrays – Step </a:t>
            </a:r>
            <a:r>
              <a:rPr lang="en-US" altLang="en-US" dirty="0" smtClean="0"/>
              <a:t>4 Description 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Clean </a:t>
            </a:r>
            <a:r>
              <a:rPr lang="en-US" dirty="0"/>
              <a:t>up old array pointed to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</a:p>
          <a:p>
            <a:r>
              <a:rPr lang="en-US" dirty="0"/>
              <a:t>Make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dirty="0"/>
              <a:t> point to newly generated array pointed to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</a:p>
          <a:p>
            <a:r>
              <a:rPr lang="en-US" dirty="0" smtClean="0"/>
              <a:t>Increment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num_names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Delete the old array holding the name pointers</a:t>
            </a:r>
            <a:endParaRPr lang="en-US" sz="3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3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names;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Assign the address of the temporary array to our </a:t>
            </a:r>
            <a:endParaRPr lang="en-US" sz="30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original </a:t>
            </a:r>
            <a:r>
              <a:rPr lang="en-US" sz="3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</a:t>
            </a:r>
            <a:endParaRPr lang="en-US" sz="3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 = temp;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Increment the number of names</a:t>
            </a:r>
            <a:endParaRPr lang="en-US" sz="3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num_names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12.2 Declaration – Pointers </a:t>
            </a:r>
            <a:r>
              <a:rPr lang="en-US" altLang="en-US" dirty="0" smtClean="0"/>
              <a:t>and the Address of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'A'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ch_ptr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average = 0.0F;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float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flt_ptr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&amp;average;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numbers [5] = {1, 2, 3, 4, 5};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int_ptr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&amp;numbers[0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Third </a:t>
            </a:r>
            <a:r>
              <a:rPr lang="en-US" altLang="en-US" dirty="0"/>
              <a:t>pointer declaration demonstrates another way to retrieve the beginning address of an </a:t>
            </a:r>
            <a:r>
              <a:rPr lang="en-US" altLang="en-US" dirty="0" smtClean="0"/>
              <a:t>array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09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Step 4 </a:t>
            </a:r>
            <a:r>
              <a:rPr lang="en-US" altLang="en-US" dirty="0" smtClean="0"/>
              <a:t>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4524" y="1690579"/>
            <a:ext cx="8835390" cy="46405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42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</a:t>
            </a:r>
            <a:r>
              <a:rPr lang="en-US" altLang="en-US" dirty="0" smtClean="0"/>
              <a:t>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Everything </a:t>
            </a:r>
            <a:r>
              <a:rPr lang="en-US" dirty="0" smtClean="0"/>
              <a:t>is now </a:t>
            </a:r>
            <a:r>
              <a:rPr lang="en-US" dirty="0"/>
              <a:t>setup for the entry of the next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/>
              <a:t>Process can be fairly memory and processor </a:t>
            </a:r>
            <a:r>
              <a:rPr lang="en-US" dirty="0" smtClean="0"/>
              <a:t>intensive</a:t>
            </a:r>
            <a:endParaRPr lang="en-US" dirty="0"/>
          </a:p>
          <a:p>
            <a:pPr lvl="1"/>
            <a:r>
              <a:rPr lang="en-US" dirty="0"/>
              <a:t>There is a lot of memory allocation and deallocation which may decrease your program </a:t>
            </a:r>
            <a:r>
              <a:rPr lang="en-US" dirty="0" smtClean="0"/>
              <a:t>speed</a:t>
            </a:r>
          </a:p>
          <a:p>
            <a:pPr lvl="1"/>
            <a:endParaRPr lang="en-US" dirty="0"/>
          </a:p>
          <a:p>
            <a:r>
              <a:rPr lang="en-US" dirty="0"/>
              <a:t>If you understand this </a:t>
            </a:r>
            <a:r>
              <a:rPr lang="en-US" dirty="0" smtClean="0"/>
              <a:t>process, you have </a:t>
            </a:r>
            <a:r>
              <a:rPr lang="en-US" dirty="0"/>
              <a:t>a good understanding of </a:t>
            </a:r>
            <a:r>
              <a:rPr lang="en-US" dirty="0" smtClean="0"/>
              <a:t>pointers</a:t>
            </a:r>
          </a:p>
          <a:p>
            <a:endParaRPr lang="en-US" dirty="0"/>
          </a:p>
          <a:p>
            <a:r>
              <a:rPr lang="en-US" dirty="0"/>
              <a:t>Dynamic arrays are useful and make good use of available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pPr>
              <a:buClr>
                <a:srgbClr val="007A77"/>
              </a:buClr>
            </a:pPr>
            <a:r>
              <a:rPr lang="en-US" b="1" dirty="0">
                <a:solidFill>
                  <a:srgbClr val="FF0000"/>
                </a:solidFill>
              </a:rPr>
              <a:t>Don’t forget to deallocate all the memory </a:t>
            </a:r>
            <a:r>
              <a:rPr lang="en-US" b="1" dirty="0" smtClean="0">
                <a:solidFill>
                  <a:srgbClr val="FF0000"/>
                </a:solidFill>
              </a:rPr>
              <a:t>used!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12.13 Dynamic 2D Arrays – </a:t>
            </a:r>
            <a:r>
              <a:rPr lang="en-US" altLang="en-US" dirty="0" smtClean="0"/>
              <a:t>Cleaning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</a:t>
            </a:r>
            <a:r>
              <a:rPr lang="en-US" dirty="0"/>
              <a:t>mistake students make is only deleting the array without deleting each name pointed to by the elements of the </a:t>
            </a:r>
            <a:r>
              <a:rPr lang="en-US" dirty="0" smtClean="0"/>
              <a:t>array</a:t>
            </a:r>
          </a:p>
          <a:p>
            <a:endParaRPr lang="en-US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Delete each name pointed to by the names array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 </a:t>
            </a:r>
            <a:r>
              <a:rPr lang="da-DK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da-DK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int</a:t>
            </a:r>
            <a:r>
              <a:rPr lang="da-DK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a-DK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= 0; i &lt; num_names; ++i )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names[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Delete the array itself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delete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names;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12.14 Testing for </a:t>
            </a:r>
            <a:r>
              <a:rPr lang="en-US" dirty="0" smtClean="0"/>
              <a:t>Memory Leaks – Memory Leak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/>
              <a:t>Visual Studio includes some functions that check for memory leaks during the debugging </a:t>
            </a:r>
            <a:r>
              <a:rPr lang="en-US" sz="5100" dirty="0" smtClean="0"/>
              <a:t>process</a:t>
            </a:r>
          </a:p>
          <a:p>
            <a:endParaRPr lang="en-US" sz="5100" dirty="0"/>
          </a:p>
          <a:p>
            <a:r>
              <a:rPr lang="en-US" sz="5100" dirty="0"/>
              <a:t>In C++ </a:t>
            </a:r>
            <a:r>
              <a:rPr lang="en-US" sz="5100" dirty="0" smtClean="0"/>
              <a:t>programs, the check utility </a:t>
            </a:r>
            <a:r>
              <a:rPr lang="en-US" sz="5100" dirty="0"/>
              <a:t>can’t tell where memory leaks are introduced but can check for their </a:t>
            </a:r>
            <a:r>
              <a:rPr lang="en-US" sz="5100" dirty="0" smtClean="0"/>
              <a:t>existence</a:t>
            </a:r>
          </a:p>
          <a:p>
            <a:endParaRPr lang="en-US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#define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_CRTDBG_MAP_ALLOC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Place any other #includes here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#include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33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crtdbg.h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main()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33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Run this program using "Start Debugging"</a:t>
            </a:r>
            <a:endParaRPr lang="en-US" sz="33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CrtSetDbgFlag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_CRTDBG_ALLOC_MEM_DF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6F008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_CRTDBG_LEAK_CHECK_DF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33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 </a:t>
            </a:r>
            <a:r>
              <a:rPr lang="en-US" sz="33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ptr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33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33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3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12.14 Testing for Memory Leaks </a:t>
            </a:r>
            <a:r>
              <a:rPr lang="en-US" dirty="0" smtClean="0"/>
              <a:t>–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en-US" dirty="0"/>
              <a:t> should be performed prior to any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includes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CrtSetDbgFlag</a:t>
            </a:r>
            <a:r>
              <a:rPr lang="en-US" dirty="0"/>
              <a:t> should be the first line of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Run the program using the </a:t>
            </a:r>
            <a:r>
              <a:rPr lang="en-US" b="1" dirty="0">
                <a:cs typeface="Courier New" panose="02070309020205020404" pitchFamily="49" charset="0"/>
              </a:rPr>
              <a:t>Start </a:t>
            </a:r>
            <a:r>
              <a:rPr lang="en-US" b="1" dirty="0" smtClean="0">
                <a:cs typeface="Courier New" panose="02070309020205020404" pitchFamily="49" charset="0"/>
              </a:rPr>
              <a:t>Debugging</a:t>
            </a:r>
            <a:r>
              <a:rPr lang="en-US" dirty="0" smtClean="0"/>
              <a:t> option</a:t>
            </a:r>
          </a:p>
          <a:p>
            <a:endParaRPr lang="en-US" dirty="0"/>
          </a:p>
          <a:p>
            <a:r>
              <a:rPr lang="en-US" dirty="0"/>
              <a:t>When the program exits, </a:t>
            </a:r>
            <a:r>
              <a:rPr lang="en-US" dirty="0" smtClean="0"/>
              <a:t>the </a:t>
            </a:r>
            <a:r>
              <a:rPr lang="en-US" b="1" dirty="0" smtClean="0"/>
              <a:t>Output </a:t>
            </a:r>
            <a:r>
              <a:rPr lang="en-US" b="1" dirty="0"/>
              <a:t>window</a:t>
            </a:r>
            <a:r>
              <a:rPr lang="en-US" dirty="0"/>
              <a:t> </a:t>
            </a:r>
            <a:r>
              <a:rPr lang="en-US" dirty="0" smtClean="0"/>
              <a:t>displays </a:t>
            </a:r>
            <a:r>
              <a:rPr lang="en-US" dirty="0"/>
              <a:t>existence of any memory leaks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12.14 Testing for Memory Leaks </a:t>
            </a:r>
            <a:r>
              <a:rPr lang="en-US" dirty="0" smtClean="0"/>
              <a:t>– Output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window displays </a:t>
            </a:r>
          </a:p>
          <a:p>
            <a:pPr lvl="1"/>
            <a:r>
              <a:rPr lang="en-US" dirty="0"/>
              <a:t>“Detected memory leaks!” </a:t>
            </a:r>
          </a:p>
          <a:p>
            <a:pPr lvl="1"/>
            <a:r>
              <a:rPr lang="en-US" dirty="0"/>
              <a:t>The beginning address of the memory that was allocated</a:t>
            </a:r>
          </a:p>
          <a:p>
            <a:pPr lvl="1"/>
            <a:r>
              <a:rPr lang="en-US" dirty="0"/>
              <a:t>How many bytes were not deallocated </a:t>
            </a:r>
          </a:p>
          <a:p>
            <a:pPr lvl="1"/>
            <a:r>
              <a:rPr lang="en-US" dirty="0"/>
              <a:t>The data displayed in hexadecimal format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46" y="3900170"/>
            <a:ext cx="6239746" cy="2276793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77180" y="1948070"/>
            <a:ext cx="3033768" cy="3588026"/>
          </a:xfrm>
          <a:custGeom>
            <a:avLst/>
            <a:gdLst>
              <a:gd name="connsiteX0" fmla="*/ 487018 w 2882348"/>
              <a:gd name="connsiteY0" fmla="*/ 0 h 3379304"/>
              <a:gd name="connsiteX1" fmla="*/ 0 w 2882348"/>
              <a:gd name="connsiteY1" fmla="*/ 248478 h 3379304"/>
              <a:gd name="connsiteX2" fmla="*/ 49696 w 2882348"/>
              <a:gd name="connsiteY2" fmla="*/ 3379304 h 3379304"/>
              <a:gd name="connsiteX3" fmla="*/ 2882348 w 2882348"/>
              <a:gd name="connsiteY3" fmla="*/ 3269973 h 3379304"/>
              <a:gd name="connsiteX0" fmla="*/ 487018 w 2882348"/>
              <a:gd name="connsiteY0" fmla="*/ 0 h 3584658"/>
              <a:gd name="connsiteX1" fmla="*/ 0 w 2882348"/>
              <a:gd name="connsiteY1" fmla="*/ 248478 h 3584658"/>
              <a:gd name="connsiteX2" fmla="*/ 49696 w 2882348"/>
              <a:gd name="connsiteY2" fmla="*/ 3379304 h 3584658"/>
              <a:gd name="connsiteX3" fmla="*/ 2882348 w 2882348"/>
              <a:gd name="connsiteY3" fmla="*/ 3269973 h 3584658"/>
              <a:gd name="connsiteX0" fmla="*/ 683544 w 3078874"/>
              <a:gd name="connsiteY0" fmla="*/ 0 h 3584658"/>
              <a:gd name="connsiteX1" fmla="*/ 196526 w 3078874"/>
              <a:gd name="connsiteY1" fmla="*/ 248478 h 3584658"/>
              <a:gd name="connsiteX2" fmla="*/ 246222 w 3078874"/>
              <a:gd name="connsiteY2" fmla="*/ 3379304 h 3584658"/>
              <a:gd name="connsiteX3" fmla="*/ 3078874 w 3078874"/>
              <a:gd name="connsiteY3" fmla="*/ 3269973 h 3584658"/>
              <a:gd name="connsiteX0" fmla="*/ 683544 w 3078874"/>
              <a:gd name="connsiteY0" fmla="*/ 59735 h 3644393"/>
              <a:gd name="connsiteX1" fmla="*/ 196526 w 3078874"/>
              <a:gd name="connsiteY1" fmla="*/ 308213 h 3644393"/>
              <a:gd name="connsiteX2" fmla="*/ 246222 w 3078874"/>
              <a:gd name="connsiteY2" fmla="*/ 3439039 h 3644393"/>
              <a:gd name="connsiteX3" fmla="*/ 3078874 w 3078874"/>
              <a:gd name="connsiteY3" fmla="*/ 3329708 h 3644393"/>
              <a:gd name="connsiteX0" fmla="*/ 683544 w 3078874"/>
              <a:gd name="connsiteY0" fmla="*/ 0 h 3584658"/>
              <a:gd name="connsiteX1" fmla="*/ 196526 w 3078874"/>
              <a:gd name="connsiteY1" fmla="*/ 248478 h 3584658"/>
              <a:gd name="connsiteX2" fmla="*/ 246222 w 3078874"/>
              <a:gd name="connsiteY2" fmla="*/ 3379304 h 3584658"/>
              <a:gd name="connsiteX3" fmla="*/ 3078874 w 3078874"/>
              <a:gd name="connsiteY3" fmla="*/ 3269973 h 3584658"/>
              <a:gd name="connsiteX0" fmla="*/ 690453 w 3085783"/>
              <a:gd name="connsiteY0" fmla="*/ 0 h 3584658"/>
              <a:gd name="connsiteX1" fmla="*/ 183216 w 3085783"/>
              <a:gd name="connsiteY1" fmla="*/ 566231 h 3584658"/>
              <a:gd name="connsiteX2" fmla="*/ 253131 w 3085783"/>
              <a:gd name="connsiteY2" fmla="*/ 3379304 h 3584658"/>
              <a:gd name="connsiteX3" fmla="*/ 3085783 w 3085783"/>
              <a:gd name="connsiteY3" fmla="*/ 3269973 h 3584658"/>
              <a:gd name="connsiteX0" fmla="*/ 609577 w 3085783"/>
              <a:gd name="connsiteY0" fmla="*/ 0 h 3584658"/>
              <a:gd name="connsiteX1" fmla="*/ 183216 w 3085783"/>
              <a:gd name="connsiteY1" fmla="*/ 566231 h 3584658"/>
              <a:gd name="connsiteX2" fmla="*/ 253131 w 3085783"/>
              <a:gd name="connsiteY2" fmla="*/ 3379304 h 3584658"/>
              <a:gd name="connsiteX3" fmla="*/ 3085783 w 3085783"/>
              <a:gd name="connsiteY3" fmla="*/ 3269973 h 358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783" h="3584658">
                <a:moveTo>
                  <a:pt x="609577" y="0"/>
                </a:moveTo>
                <a:cubicBezTo>
                  <a:pt x="447238" y="82826"/>
                  <a:pt x="246164" y="191857"/>
                  <a:pt x="183216" y="566231"/>
                </a:cubicBezTo>
                <a:cubicBezTo>
                  <a:pt x="110329" y="1129448"/>
                  <a:pt x="-227260" y="2875721"/>
                  <a:pt x="253131" y="3379304"/>
                </a:cubicBezTo>
                <a:cubicBezTo>
                  <a:pt x="733522" y="3882887"/>
                  <a:pt x="2141566" y="3306417"/>
                  <a:pt x="3085783" y="3269973"/>
                </a:cubicBezTo>
              </a:path>
            </a:pathLst>
          </a:custGeom>
          <a:noFill/>
          <a:ln w="254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764696" y="3031435"/>
            <a:ext cx="4708265" cy="2405269"/>
          </a:xfrm>
          <a:custGeom>
            <a:avLst/>
            <a:gdLst>
              <a:gd name="connsiteX0" fmla="*/ 1451113 w 4532243"/>
              <a:gd name="connsiteY0" fmla="*/ 0 h 2405269"/>
              <a:gd name="connsiteX1" fmla="*/ 3558208 w 4532243"/>
              <a:gd name="connsiteY1" fmla="*/ 248478 h 2405269"/>
              <a:gd name="connsiteX2" fmla="*/ 4532243 w 4532243"/>
              <a:gd name="connsiteY2" fmla="*/ 1679713 h 2405269"/>
              <a:gd name="connsiteX3" fmla="*/ 0 w 4532243"/>
              <a:gd name="connsiteY3" fmla="*/ 2405269 h 2405269"/>
              <a:gd name="connsiteX0" fmla="*/ 1451113 w 4532243"/>
              <a:gd name="connsiteY0" fmla="*/ 0 h 2405269"/>
              <a:gd name="connsiteX1" fmla="*/ 3558208 w 4532243"/>
              <a:gd name="connsiteY1" fmla="*/ 248478 h 2405269"/>
              <a:gd name="connsiteX2" fmla="*/ 4532243 w 4532243"/>
              <a:gd name="connsiteY2" fmla="*/ 1679713 h 2405269"/>
              <a:gd name="connsiteX3" fmla="*/ 0 w 4532243"/>
              <a:gd name="connsiteY3" fmla="*/ 2405269 h 2405269"/>
              <a:gd name="connsiteX0" fmla="*/ 1451113 w 4708265"/>
              <a:gd name="connsiteY0" fmla="*/ 0 h 2405269"/>
              <a:gd name="connsiteX1" fmla="*/ 3558208 w 4708265"/>
              <a:gd name="connsiteY1" fmla="*/ 248478 h 2405269"/>
              <a:gd name="connsiteX2" fmla="*/ 4532243 w 4708265"/>
              <a:gd name="connsiteY2" fmla="*/ 1679713 h 2405269"/>
              <a:gd name="connsiteX3" fmla="*/ 0 w 4708265"/>
              <a:gd name="connsiteY3" fmla="*/ 2405269 h 2405269"/>
              <a:gd name="connsiteX0" fmla="*/ 1451113 w 4708265"/>
              <a:gd name="connsiteY0" fmla="*/ 0 h 2405269"/>
              <a:gd name="connsiteX1" fmla="*/ 3558208 w 4708265"/>
              <a:gd name="connsiteY1" fmla="*/ 248478 h 2405269"/>
              <a:gd name="connsiteX2" fmla="*/ 4532243 w 4708265"/>
              <a:gd name="connsiteY2" fmla="*/ 1679713 h 2405269"/>
              <a:gd name="connsiteX3" fmla="*/ 0 w 4708265"/>
              <a:gd name="connsiteY3" fmla="*/ 2405269 h 2405269"/>
              <a:gd name="connsiteX0" fmla="*/ 1451113 w 4708265"/>
              <a:gd name="connsiteY0" fmla="*/ 0 h 2405269"/>
              <a:gd name="connsiteX1" fmla="*/ 3558208 w 4708265"/>
              <a:gd name="connsiteY1" fmla="*/ 248478 h 2405269"/>
              <a:gd name="connsiteX2" fmla="*/ 4532243 w 4708265"/>
              <a:gd name="connsiteY2" fmla="*/ 1679713 h 2405269"/>
              <a:gd name="connsiteX3" fmla="*/ 0 w 4708265"/>
              <a:gd name="connsiteY3" fmla="*/ 2405269 h 24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265" h="2405269">
                <a:moveTo>
                  <a:pt x="1451113" y="0"/>
                </a:moveTo>
                <a:cubicBezTo>
                  <a:pt x="2153478" y="82826"/>
                  <a:pt x="3044686" y="-31474"/>
                  <a:pt x="3558208" y="248478"/>
                </a:cubicBezTo>
                <a:cubicBezTo>
                  <a:pt x="4071730" y="528430"/>
                  <a:pt x="5125278" y="1320248"/>
                  <a:pt x="4532243" y="1679713"/>
                </a:cubicBezTo>
                <a:cubicBezTo>
                  <a:pt x="3939208" y="2039178"/>
                  <a:pt x="1470991" y="1905000"/>
                  <a:pt x="0" y="2405269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57928" y="3558208"/>
            <a:ext cx="2992774" cy="2304407"/>
          </a:xfrm>
          <a:custGeom>
            <a:avLst/>
            <a:gdLst>
              <a:gd name="connsiteX0" fmla="*/ 467139 w 2882348"/>
              <a:gd name="connsiteY0" fmla="*/ 0 h 2216426"/>
              <a:gd name="connsiteX1" fmla="*/ 0 w 2882348"/>
              <a:gd name="connsiteY1" fmla="*/ 725556 h 2216426"/>
              <a:gd name="connsiteX2" fmla="*/ 576469 w 2882348"/>
              <a:gd name="connsiteY2" fmla="*/ 2216426 h 2216426"/>
              <a:gd name="connsiteX3" fmla="*/ 2882348 w 2882348"/>
              <a:gd name="connsiteY3" fmla="*/ 2067339 h 2216426"/>
              <a:gd name="connsiteX0" fmla="*/ 467139 w 2882348"/>
              <a:gd name="connsiteY0" fmla="*/ 0 h 2294468"/>
              <a:gd name="connsiteX1" fmla="*/ 0 w 2882348"/>
              <a:gd name="connsiteY1" fmla="*/ 725556 h 2294468"/>
              <a:gd name="connsiteX2" fmla="*/ 576469 w 2882348"/>
              <a:gd name="connsiteY2" fmla="*/ 2216426 h 2294468"/>
              <a:gd name="connsiteX3" fmla="*/ 2882348 w 2882348"/>
              <a:gd name="connsiteY3" fmla="*/ 2067339 h 2294468"/>
              <a:gd name="connsiteX0" fmla="*/ 467139 w 2882348"/>
              <a:gd name="connsiteY0" fmla="*/ 0 h 2294468"/>
              <a:gd name="connsiteX1" fmla="*/ 0 w 2882348"/>
              <a:gd name="connsiteY1" fmla="*/ 725556 h 2294468"/>
              <a:gd name="connsiteX2" fmla="*/ 576469 w 2882348"/>
              <a:gd name="connsiteY2" fmla="*/ 2216426 h 2294468"/>
              <a:gd name="connsiteX3" fmla="*/ 2882348 w 2882348"/>
              <a:gd name="connsiteY3" fmla="*/ 2067339 h 2294468"/>
              <a:gd name="connsiteX0" fmla="*/ 467864 w 2883073"/>
              <a:gd name="connsiteY0" fmla="*/ 0 h 2294468"/>
              <a:gd name="connsiteX1" fmla="*/ 725 w 2883073"/>
              <a:gd name="connsiteY1" fmla="*/ 725556 h 2294468"/>
              <a:gd name="connsiteX2" fmla="*/ 577194 w 2883073"/>
              <a:gd name="connsiteY2" fmla="*/ 2216426 h 2294468"/>
              <a:gd name="connsiteX3" fmla="*/ 2883073 w 2883073"/>
              <a:gd name="connsiteY3" fmla="*/ 2067339 h 2294468"/>
              <a:gd name="connsiteX0" fmla="*/ 497624 w 2912833"/>
              <a:gd name="connsiteY0" fmla="*/ 0 h 2294468"/>
              <a:gd name="connsiteX1" fmla="*/ 667 w 2912833"/>
              <a:gd name="connsiteY1" fmla="*/ 457200 h 2294468"/>
              <a:gd name="connsiteX2" fmla="*/ 606954 w 2912833"/>
              <a:gd name="connsiteY2" fmla="*/ 2216426 h 2294468"/>
              <a:gd name="connsiteX3" fmla="*/ 2912833 w 2912833"/>
              <a:gd name="connsiteY3" fmla="*/ 2067339 h 2294468"/>
              <a:gd name="connsiteX0" fmla="*/ 339089 w 2913324"/>
              <a:gd name="connsiteY0" fmla="*/ 0 h 2354103"/>
              <a:gd name="connsiteX1" fmla="*/ 1158 w 2913324"/>
              <a:gd name="connsiteY1" fmla="*/ 516835 h 2354103"/>
              <a:gd name="connsiteX2" fmla="*/ 607445 w 2913324"/>
              <a:gd name="connsiteY2" fmla="*/ 2276061 h 2354103"/>
              <a:gd name="connsiteX3" fmla="*/ 2913324 w 2913324"/>
              <a:gd name="connsiteY3" fmla="*/ 2126974 h 2354103"/>
              <a:gd name="connsiteX0" fmla="*/ 547242 w 2912756"/>
              <a:gd name="connsiteY0" fmla="*/ 0 h 2284529"/>
              <a:gd name="connsiteX1" fmla="*/ 590 w 2912756"/>
              <a:gd name="connsiteY1" fmla="*/ 447261 h 2284529"/>
              <a:gd name="connsiteX2" fmla="*/ 606877 w 2912756"/>
              <a:gd name="connsiteY2" fmla="*/ 2206487 h 2284529"/>
              <a:gd name="connsiteX3" fmla="*/ 2912756 w 2912756"/>
              <a:gd name="connsiteY3" fmla="*/ 2057400 h 2284529"/>
              <a:gd name="connsiteX0" fmla="*/ 547661 w 2913175"/>
              <a:gd name="connsiteY0" fmla="*/ 0 h 2284529"/>
              <a:gd name="connsiteX1" fmla="*/ 1009 w 2913175"/>
              <a:gd name="connsiteY1" fmla="*/ 447261 h 2284529"/>
              <a:gd name="connsiteX2" fmla="*/ 607296 w 2913175"/>
              <a:gd name="connsiteY2" fmla="*/ 2206487 h 2284529"/>
              <a:gd name="connsiteX3" fmla="*/ 2913175 w 2913175"/>
              <a:gd name="connsiteY3" fmla="*/ 2057400 h 2284529"/>
              <a:gd name="connsiteX0" fmla="*/ 508094 w 2913364"/>
              <a:gd name="connsiteY0" fmla="*/ 0 h 2304407"/>
              <a:gd name="connsiteX1" fmla="*/ 1198 w 2913364"/>
              <a:gd name="connsiteY1" fmla="*/ 467139 h 2304407"/>
              <a:gd name="connsiteX2" fmla="*/ 607485 w 2913364"/>
              <a:gd name="connsiteY2" fmla="*/ 2226365 h 2304407"/>
              <a:gd name="connsiteX3" fmla="*/ 2913364 w 2913364"/>
              <a:gd name="connsiteY3" fmla="*/ 2077278 h 2304407"/>
              <a:gd name="connsiteX0" fmla="*/ 508094 w 2972998"/>
              <a:gd name="connsiteY0" fmla="*/ 0 h 2304407"/>
              <a:gd name="connsiteX1" fmla="*/ 1198 w 2972998"/>
              <a:gd name="connsiteY1" fmla="*/ 467139 h 2304407"/>
              <a:gd name="connsiteX2" fmla="*/ 607485 w 2972998"/>
              <a:gd name="connsiteY2" fmla="*/ 2226365 h 2304407"/>
              <a:gd name="connsiteX3" fmla="*/ 2972998 w 2972998"/>
              <a:gd name="connsiteY3" fmla="*/ 2077278 h 2304407"/>
              <a:gd name="connsiteX0" fmla="*/ 527870 w 2992774"/>
              <a:gd name="connsiteY0" fmla="*/ 0 h 2304407"/>
              <a:gd name="connsiteX1" fmla="*/ 1096 w 2992774"/>
              <a:gd name="connsiteY1" fmla="*/ 904461 h 2304407"/>
              <a:gd name="connsiteX2" fmla="*/ 627261 w 2992774"/>
              <a:gd name="connsiteY2" fmla="*/ 2226365 h 2304407"/>
              <a:gd name="connsiteX3" fmla="*/ 2992774 w 2992774"/>
              <a:gd name="connsiteY3" fmla="*/ 2077278 h 23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2774" h="2304407">
                <a:moveTo>
                  <a:pt x="527870" y="0"/>
                </a:moveTo>
                <a:cubicBezTo>
                  <a:pt x="193253" y="3313"/>
                  <a:pt x="-17126" y="535057"/>
                  <a:pt x="1096" y="904461"/>
                </a:cubicBezTo>
                <a:cubicBezTo>
                  <a:pt x="19318" y="1273865"/>
                  <a:pt x="146870" y="2002735"/>
                  <a:pt x="627261" y="2226365"/>
                </a:cubicBezTo>
                <a:cubicBezTo>
                  <a:pt x="1107652" y="2449995"/>
                  <a:pt x="2224148" y="2126974"/>
                  <a:pt x="2992774" y="2077278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208104" y="2494722"/>
            <a:ext cx="6716272" cy="2932043"/>
          </a:xfrm>
          <a:custGeom>
            <a:avLst/>
            <a:gdLst>
              <a:gd name="connsiteX0" fmla="*/ 5138530 w 6331226"/>
              <a:gd name="connsiteY0" fmla="*/ 0 h 2892287"/>
              <a:gd name="connsiteX1" fmla="*/ 6331226 w 6331226"/>
              <a:gd name="connsiteY1" fmla="*/ 1331843 h 2892287"/>
              <a:gd name="connsiteX2" fmla="*/ 0 w 6331226"/>
              <a:gd name="connsiteY2" fmla="*/ 2892287 h 2892287"/>
              <a:gd name="connsiteX0" fmla="*/ 5138530 w 6331226"/>
              <a:gd name="connsiteY0" fmla="*/ 0 h 2892287"/>
              <a:gd name="connsiteX1" fmla="*/ 6331226 w 6331226"/>
              <a:gd name="connsiteY1" fmla="*/ 1331843 h 2892287"/>
              <a:gd name="connsiteX2" fmla="*/ 0 w 6331226"/>
              <a:gd name="connsiteY2" fmla="*/ 2892287 h 2892287"/>
              <a:gd name="connsiteX0" fmla="*/ 5138530 w 6574223"/>
              <a:gd name="connsiteY0" fmla="*/ 0 h 2892287"/>
              <a:gd name="connsiteX1" fmla="*/ 6331226 w 6574223"/>
              <a:gd name="connsiteY1" fmla="*/ 1331843 h 2892287"/>
              <a:gd name="connsiteX2" fmla="*/ 0 w 6574223"/>
              <a:gd name="connsiteY2" fmla="*/ 2892287 h 2892287"/>
              <a:gd name="connsiteX0" fmla="*/ 5138530 w 6372176"/>
              <a:gd name="connsiteY0" fmla="*/ 0 h 2892287"/>
              <a:gd name="connsiteX1" fmla="*/ 6102626 w 6372176"/>
              <a:gd name="connsiteY1" fmla="*/ 2027582 h 2892287"/>
              <a:gd name="connsiteX2" fmla="*/ 0 w 6372176"/>
              <a:gd name="connsiteY2" fmla="*/ 2892287 h 2892287"/>
              <a:gd name="connsiteX0" fmla="*/ 5138530 w 6754670"/>
              <a:gd name="connsiteY0" fmla="*/ 0 h 2892287"/>
              <a:gd name="connsiteX1" fmla="*/ 6579704 w 6754670"/>
              <a:gd name="connsiteY1" fmla="*/ 516835 h 2892287"/>
              <a:gd name="connsiteX2" fmla="*/ 6102626 w 6754670"/>
              <a:gd name="connsiteY2" fmla="*/ 2027582 h 2892287"/>
              <a:gd name="connsiteX3" fmla="*/ 0 w 6754670"/>
              <a:gd name="connsiteY3" fmla="*/ 2892287 h 2892287"/>
              <a:gd name="connsiteX0" fmla="*/ 5138530 w 6845480"/>
              <a:gd name="connsiteY0" fmla="*/ 0 h 2892287"/>
              <a:gd name="connsiteX1" fmla="*/ 6579704 w 6845480"/>
              <a:gd name="connsiteY1" fmla="*/ 516835 h 2892287"/>
              <a:gd name="connsiteX2" fmla="*/ 6102626 w 6845480"/>
              <a:gd name="connsiteY2" fmla="*/ 2027582 h 2892287"/>
              <a:gd name="connsiteX3" fmla="*/ 0 w 6845480"/>
              <a:gd name="connsiteY3" fmla="*/ 2892287 h 2892287"/>
              <a:gd name="connsiteX0" fmla="*/ 5138530 w 6845480"/>
              <a:gd name="connsiteY0" fmla="*/ 0 h 2892287"/>
              <a:gd name="connsiteX1" fmla="*/ 6579704 w 6845480"/>
              <a:gd name="connsiteY1" fmla="*/ 516835 h 2892287"/>
              <a:gd name="connsiteX2" fmla="*/ 6102626 w 6845480"/>
              <a:gd name="connsiteY2" fmla="*/ 2027582 h 2892287"/>
              <a:gd name="connsiteX3" fmla="*/ 0 w 6845480"/>
              <a:gd name="connsiteY3" fmla="*/ 2892287 h 2892287"/>
              <a:gd name="connsiteX0" fmla="*/ 5009322 w 6716272"/>
              <a:gd name="connsiteY0" fmla="*/ 0 h 2932043"/>
              <a:gd name="connsiteX1" fmla="*/ 6450496 w 6716272"/>
              <a:gd name="connsiteY1" fmla="*/ 516835 h 2932043"/>
              <a:gd name="connsiteX2" fmla="*/ 5973418 w 6716272"/>
              <a:gd name="connsiteY2" fmla="*/ 2027582 h 2932043"/>
              <a:gd name="connsiteX3" fmla="*/ 0 w 6716272"/>
              <a:gd name="connsiteY3" fmla="*/ 2932043 h 2932043"/>
              <a:gd name="connsiteX0" fmla="*/ 5009322 w 6716272"/>
              <a:gd name="connsiteY0" fmla="*/ 0 h 2932043"/>
              <a:gd name="connsiteX1" fmla="*/ 6450496 w 6716272"/>
              <a:gd name="connsiteY1" fmla="*/ 516835 h 2932043"/>
              <a:gd name="connsiteX2" fmla="*/ 5973418 w 6716272"/>
              <a:gd name="connsiteY2" fmla="*/ 2027582 h 2932043"/>
              <a:gd name="connsiteX3" fmla="*/ 0 w 6716272"/>
              <a:gd name="connsiteY3" fmla="*/ 2932043 h 29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272" h="2932043">
                <a:moveTo>
                  <a:pt x="5009322" y="0"/>
                </a:moveTo>
                <a:cubicBezTo>
                  <a:pt x="5087179" y="81170"/>
                  <a:pt x="5892248" y="49696"/>
                  <a:pt x="6450496" y="516835"/>
                </a:cubicBezTo>
                <a:cubicBezTo>
                  <a:pt x="6829840" y="1133061"/>
                  <a:pt x="6907696" y="1626704"/>
                  <a:pt x="5973418" y="2027582"/>
                </a:cubicBezTo>
                <a:cubicBezTo>
                  <a:pt x="5116996" y="2509630"/>
                  <a:pt x="1991139" y="2213112"/>
                  <a:pt x="0" y="293204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 Function </a:t>
            </a:r>
            <a:r>
              <a:rPr lang="en-US" altLang="en-US" dirty="0" smtClean="0"/>
              <a:t>Pointers – Definition and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instruction set for </a:t>
            </a:r>
            <a:r>
              <a:rPr lang="en-US" dirty="0" smtClean="0"/>
              <a:t>every </a:t>
            </a:r>
            <a:r>
              <a:rPr lang="en-US" dirty="0"/>
              <a:t>function </a:t>
            </a:r>
            <a:r>
              <a:rPr lang="en-US" dirty="0" smtClean="0"/>
              <a:t>exists </a:t>
            </a:r>
            <a:r>
              <a:rPr lang="en-US" dirty="0"/>
              <a:t>somewhere in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We can retrieve that </a:t>
            </a:r>
            <a:r>
              <a:rPr lang="en-US" dirty="0"/>
              <a:t>address </a:t>
            </a:r>
            <a:r>
              <a:rPr lang="en-US" dirty="0" smtClean="0"/>
              <a:t>and </a:t>
            </a:r>
            <a:r>
              <a:rPr lang="en-US" dirty="0"/>
              <a:t>store it in a </a:t>
            </a:r>
            <a:r>
              <a:rPr lang="en-US" dirty="0" smtClean="0"/>
              <a:t>pointer, </a:t>
            </a:r>
            <a:r>
              <a:rPr lang="en-US" b="1" dirty="0" smtClean="0"/>
              <a:t>a </a:t>
            </a:r>
            <a:r>
              <a:rPr lang="en-US" b="1" dirty="0"/>
              <a:t>function </a:t>
            </a:r>
            <a:r>
              <a:rPr lang="en-US" b="1" dirty="0" smtClean="0"/>
              <a:t>pointer</a:t>
            </a:r>
          </a:p>
          <a:p>
            <a:r>
              <a:rPr lang="en-US" altLang="en-US" dirty="0" smtClean="0"/>
              <a:t>Declaration </a:t>
            </a:r>
            <a:r>
              <a:rPr lang="en-US" altLang="en-US" dirty="0"/>
              <a:t>of a function pointer looks similar to the function signature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 to a function that returns nothing and is passed </a:t>
            </a:r>
            <a:endParaRPr lang="en-US" sz="26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nothing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*fn_ptr1 ) ( );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Pointer to a function that returns an </a:t>
            </a:r>
            <a:r>
              <a:rPr lang="en-US" sz="2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and is passed </a:t>
            </a:r>
            <a:endParaRPr lang="en-US" sz="2600" dirty="0" smtClean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nothing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*fn_ptr2 ) ( );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Pointer to a function that returns an </a:t>
            </a:r>
            <a:r>
              <a:rPr lang="en-US" sz="2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and is </a:t>
            </a: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passed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three </a:t>
            </a:r>
            <a:r>
              <a:rPr lang="en-US" sz="2600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parameters</a:t>
            </a:r>
            <a:endParaRPr lang="en-US" sz="2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*fn_ptr3 ) ( </a:t>
            </a:r>
            <a:r>
              <a:rPr lang="en-US" sz="2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double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);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12.15.1 Declaration </a:t>
            </a:r>
            <a:r>
              <a:rPr lang="en-US" altLang="en-US" dirty="0"/>
              <a:t>– </a:t>
            </a:r>
            <a:r>
              <a:rPr lang="en-US" altLang="en-US" dirty="0" smtClean="0"/>
              <a:t>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functions whose addresses are stored in a specific pointer must have same </a:t>
            </a:r>
            <a:r>
              <a:rPr lang="en-US" dirty="0" smtClean="0"/>
              <a:t>signature</a:t>
            </a:r>
          </a:p>
          <a:p>
            <a:endParaRPr lang="en-US" dirty="0"/>
          </a:p>
          <a:p>
            <a:r>
              <a:rPr lang="en-US" dirty="0"/>
              <a:t>Parentheses around the asterisk and pointer name,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(*fn_ptr1)</a:t>
            </a:r>
            <a:r>
              <a:rPr lang="en-US" dirty="0"/>
              <a:t>, are </a:t>
            </a:r>
            <a:r>
              <a:rPr lang="en-US" dirty="0" smtClean="0"/>
              <a:t>required</a:t>
            </a:r>
          </a:p>
          <a:p>
            <a:endParaRPr lang="en-US" dirty="0"/>
          </a:p>
          <a:p>
            <a:r>
              <a:rPr lang="en-US" dirty="0"/>
              <a:t>Without parentheses the compiler would interpret that line as a function declaration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12.15.1 Declaration – </a:t>
            </a:r>
            <a:r>
              <a:rPr lang="en-US" altLang="en-US" dirty="0" smtClean="0"/>
              <a:t>Dynamic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Allocate a function pointer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(**ptr1)()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(*) () );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Allocate an array of five function pointers</a:t>
            </a: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(**ptr2)() =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(*[5]) () );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12.15.2 Retrieving a Function’s Address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Like arrays whose name references the beginning address of the array, a function’s name references its beginning address</a:t>
            </a:r>
          </a:p>
          <a:p>
            <a:endParaRPr lang="en-US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GetAge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 ( )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*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fn_ptr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) (); 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Function pointer declaration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fn_ptr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GetAge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    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Assignment of </a:t>
            </a:r>
            <a:r>
              <a:rPr lang="en-US" sz="22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GetAge’s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address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0;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GetAge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 )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age;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cout &lt;&lt; </a:t>
            </a:r>
            <a:r>
              <a:rPr lang="en-US" sz="2200" dirty="0">
                <a:solidFill>
                  <a:srgbClr val="A3151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"Enter age: "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cin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&gt;&gt; age;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age;</a:t>
            </a:r>
            <a:endParaRPr lang="en-US" sz="2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++ Learn By Doing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++ Learn By Doing.potx" id="{0E238805-2493-4572-AB74-0C9E6B82FA84}" vid="{6F89A4E9-0225-4190-A526-62868E735162}"/>
    </a:ext>
  </a:extLst>
</a:theme>
</file>

<file path=ppt/theme/theme2.xml><?xml version="1.0" encoding="utf-8"?>
<a:theme xmlns:a="http://schemas.openxmlformats.org/drawingml/2006/main" name="C++ Learn By Do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++ Learn By Doing.potx" id="{0E238805-2493-4572-AB74-0C9E6B82FA84}" vid="{7B25E390-7EF8-4691-8F5B-257A91D2C1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C++ Learn By Doing</Template>
  <TotalTime>896</TotalTime>
  <Words>6492</Words>
  <Application>Microsoft Office PowerPoint</Application>
  <PresentationFormat>Widescreen</PresentationFormat>
  <Paragraphs>1360</Paragraphs>
  <Slides>127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127</vt:i4>
      </vt:variant>
    </vt:vector>
  </HeadingPairs>
  <TitlesOfParts>
    <vt:vector size="134" baseType="lpstr">
      <vt:lpstr>Arial</vt:lpstr>
      <vt:lpstr>Calibri</vt:lpstr>
      <vt:lpstr>Calibri Light</vt:lpstr>
      <vt:lpstr>Courier New</vt:lpstr>
      <vt:lpstr>Times New Roman</vt:lpstr>
      <vt:lpstr>C++ Learn By Doing Title Slide</vt:lpstr>
      <vt:lpstr>C++ Learn By Doing Slides</vt:lpstr>
      <vt:lpstr>Chapter 12  Pointers and Dynamic Memory Allocation</vt:lpstr>
      <vt:lpstr>12.1 Definition</vt:lpstr>
      <vt:lpstr>12.1 Definition – Size of an Pointer</vt:lpstr>
      <vt:lpstr>12.2 Declaration - Syntax</vt:lpstr>
      <vt:lpstr>12.2 Declaration - Example</vt:lpstr>
      <vt:lpstr>12.2 Declaration – Different Forms of Null</vt:lpstr>
      <vt:lpstr>12.2 Declaration – Multiple Declarations in One Statement</vt:lpstr>
      <vt:lpstr>12.2 Declaration – Pointers to Arrays</vt:lpstr>
      <vt:lpstr>12.2 Declaration – Pointers and the Address of Operator</vt:lpstr>
      <vt:lpstr>12.2 Declaration – Style</vt:lpstr>
      <vt:lpstr>12.3 Advanced Pointer Declarations – Two Star Pointer </vt:lpstr>
      <vt:lpstr>12.3 Advanced Pointer Declarations – Levels of Indirection</vt:lpstr>
      <vt:lpstr>12.3 Advanced Pointer Declarations – Two Dimensional Array</vt:lpstr>
      <vt:lpstr>12.4 Indirection Operator – Description</vt:lpstr>
      <vt:lpstr>12.4 Indirection Operator – Diagram</vt:lpstr>
      <vt:lpstr>12.4 Indirection Operator – Single Star Example</vt:lpstr>
      <vt:lpstr>12.4 Indirection Operator – Two Star Example</vt:lpstr>
      <vt:lpstr>12.5 Passing by Pointer – Description</vt:lpstr>
      <vt:lpstr>12.5 Passing by Pointer – Example</vt:lpstr>
      <vt:lpstr>12.5 Passing by Pointer – Diagram</vt:lpstr>
      <vt:lpstr>12.5 Passing by Pointer – Calling Additional Functions</vt:lpstr>
      <vt:lpstr>12.5 Passing by Pointer – Calling Additional Functions Example</vt:lpstr>
      <vt:lpstr>12.5 Passing by Pointer – Example Explanation</vt:lpstr>
      <vt:lpstr>12.5 Passing by Pointer – Example Diagram</vt:lpstr>
      <vt:lpstr>12.6 Pointer Arithmetic – Description</vt:lpstr>
      <vt:lpstr>12.6 Pointer Arithmetic – Increment Operator</vt:lpstr>
      <vt:lpstr>12.6 Pointer Arithmetic – Increment Operator and Integers</vt:lpstr>
      <vt:lpstr>12.6 Pointer Arithmetic – Multiple Operators Example</vt:lpstr>
      <vt:lpstr>12.6 Pointer Arithmetic – Example Explanation </vt:lpstr>
      <vt:lpstr>12.6 Pointer Arithmetic – Additional Pointer Manipulation</vt:lpstr>
      <vt:lpstr>12.6 Pointer Arithmetic – Additional Pointer Explanation</vt:lpstr>
      <vt:lpstr>12.6 Pointer Arithmetic – Pointers and the Subscript Operator</vt:lpstr>
      <vt:lpstr>12.6 Pointer Arithmetic – Pointers and the Subscript Operator Example</vt:lpstr>
      <vt:lpstr>12.7 Pointers Applied – Tips</vt:lpstr>
      <vt:lpstr>12.7 Pointers Applied – Delete String Portion</vt:lpstr>
      <vt:lpstr>12.7 Pointers Applied – String Copy</vt:lpstr>
      <vt:lpstr>12.7 Pointers Applied – Character Position</vt:lpstr>
      <vt:lpstr>12.7 Pointers Applied – Character Position</vt:lpstr>
      <vt:lpstr>12.7 Pointers Applied – Summary</vt:lpstr>
      <vt:lpstr>12.8 More cString Functions – Additional Functions</vt:lpstr>
      <vt:lpstr>12.8.1 The strtok Function – Syntax</vt:lpstr>
      <vt:lpstr>12.8.1 The strtok Function – More Information</vt:lpstr>
      <vt:lpstr>12.8.1 The strtok Function – Example</vt:lpstr>
      <vt:lpstr>12.8.2 The strstr Function – Syntax</vt:lpstr>
      <vt:lpstr>12.8.2 The strstr Function – Example</vt:lpstr>
      <vt:lpstr>12.8.3 The strchr Function – Syntax</vt:lpstr>
      <vt:lpstr>12.8.3 The strchr Function – Example</vt:lpstr>
      <vt:lpstr>12.8.4 The memset Function – Syntax</vt:lpstr>
      <vt:lpstr>12.8.4 The memset Function – Example</vt:lpstr>
      <vt:lpstr>12.9 Dynamic Memory Allocation – Array Disadvantages</vt:lpstr>
      <vt:lpstr>12.9 Dynamic Memory Allocation – Definition</vt:lpstr>
      <vt:lpstr>12.9 Dynamic Memory Allocation – Heap</vt:lpstr>
      <vt:lpstr>12.9 Dynamic Memory Allocation – Advantages and Disadvantages</vt:lpstr>
      <vt:lpstr>12.9.1 The new Operator – Description</vt:lpstr>
      <vt:lpstr>12.9.1 The new Operator – Syntax and Example</vt:lpstr>
      <vt:lpstr>12.9.1 The new Operator – Initialization Example</vt:lpstr>
      <vt:lpstr>12.9.1 The new Operator – Allocating Arrays</vt:lpstr>
      <vt:lpstr>12.9.2 The delete Operator – Syntax</vt:lpstr>
      <vt:lpstr>12.9.2 The delete Operator – Example</vt:lpstr>
      <vt:lpstr>12.9.2 The delete Operator – Rules</vt:lpstr>
      <vt:lpstr>12.9.2 The delete Operator – Crashing</vt:lpstr>
      <vt:lpstr>12.10 Passing Pointers by Reference – Options</vt:lpstr>
      <vt:lpstr>12.10 Passing Pointers by Reference – Example</vt:lpstr>
      <vt:lpstr>12.10 Passing Pointers by Reference – Example Explanation</vt:lpstr>
      <vt:lpstr>12.10 Passing Pointers by Reference – Rules</vt:lpstr>
      <vt:lpstr>12.10 Passing Pointers by Reference Pointer – Example</vt:lpstr>
      <vt:lpstr>12.10 Passing Pointers by Reference Pointer – Summary</vt:lpstr>
      <vt:lpstr>12.11 Pointers and Strings – Example</vt:lpstr>
      <vt:lpstr>12.11 Pointers and Strings – Example Explained</vt:lpstr>
      <vt:lpstr>12.11 Pointers and Strings – const char *</vt:lpstr>
      <vt:lpstr>12.11 Pointers and Strings – Rules</vt:lpstr>
      <vt:lpstr>12.12 Ragged Arrays – Pointers and Symbol Table</vt:lpstr>
      <vt:lpstr>12.12 Ragged Arrays – Pointers and Symbol Table Diagram</vt:lpstr>
      <vt:lpstr>12.12 Ragged Arrays – Example Explanation</vt:lpstr>
      <vt:lpstr>12.12 Ragged Arrays – Creation</vt:lpstr>
      <vt:lpstr>12.12 Ragged Arrays – Diagram</vt:lpstr>
      <vt:lpstr>12.12 Ragged Arrays – Additional Examples</vt:lpstr>
      <vt:lpstr>12.12 Ragged Arrays – Additional Examples Explanation</vt:lpstr>
      <vt:lpstr>12.13 Dynamic 2D Arrays – Beginning Steps</vt:lpstr>
      <vt:lpstr>12.13 Dynamic 2D Arrays – Beginning Steps Example</vt:lpstr>
      <vt:lpstr>12.13 Dynamic 2D Arrays – Allocating Rows in Ragged Array</vt:lpstr>
      <vt:lpstr>12.13 Dynamic 2D Arrays – Better Algorithm Step 1</vt:lpstr>
      <vt:lpstr>12.13 Dynamic 2D Arrays – Better Algorithm Step 2</vt:lpstr>
      <vt:lpstr>12.13 Dynamic 2D Arrays – Step 2 Diagram</vt:lpstr>
      <vt:lpstr>12.13 Dynamic 2D Arrays – Step 2 Description</vt:lpstr>
      <vt:lpstr>12.13 Dynamic 2D Arrays – Step 3</vt:lpstr>
      <vt:lpstr>12.13 Dynamic 2D Arrays – Step 3 Example</vt:lpstr>
      <vt:lpstr>12.13 Dynamic 2D Arrays – Step 3 Diagram</vt:lpstr>
      <vt:lpstr>12.13 Dynamic 2D Arrays – Step 4 Description and Example</vt:lpstr>
      <vt:lpstr>12.13 Dynamic 2D Arrays – Step 4 Diagram</vt:lpstr>
      <vt:lpstr>12.13 Dynamic 2D Arrays – Summary</vt:lpstr>
      <vt:lpstr>12.13 Dynamic 2D Arrays – Cleaning Up</vt:lpstr>
      <vt:lpstr>12.14 Testing for Memory Leaks – Memory Leak Check</vt:lpstr>
      <vt:lpstr>12.14 Testing for Memory Leaks – Explanation</vt:lpstr>
      <vt:lpstr>12.14 Testing for Memory Leaks – Output Window</vt:lpstr>
      <vt:lpstr>12.15 Function Pointers – Definition and Declaration</vt:lpstr>
      <vt:lpstr>12.15.1 Declaration – Explained</vt:lpstr>
      <vt:lpstr>12.15.1 Declaration – Dynamic Allocation</vt:lpstr>
      <vt:lpstr>12.15.2 Retrieving a Function’s Address </vt:lpstr>
      <vt:lpstr>12.15.3 Indirectly Calling a Function – Example</vt:lpstr>
      <vt:lpstr>12.15.3 Indirectly Calling a Function – Style</vt:lpstr>
      <vt:lpstr>12.15.4 Uses of Function Pointers – Description</vt:lpstr>
      <vt:lpstr>12.15.4 Uses of Function Pointers – qsort</vt:lpstr>
      <vt:lpstr>12.15.4 Uses of Function Pointers – qsort Example main</vt:lpstr>
      <vt:lpstr>12.15.4 Uses of Function Pointers – qsort Example Compares</vt:lpstr>
      <vt:lpstr>12.15.4 Uses of Function Pointers – qsort Example Explained</vt:lpstr>
      <vt:lpstr>12.16 Problem Solving Applied – Step Wise Refinement</vt:lpstr>
      <vt:lpstr>12.16 Problem Solving Applied – High Level Algorithm</vt:lpstr>
      <vt:lpstr>12.16 Problem Solving Applied – Expansion</vt:lpstr>
      <vt:lpstr>12.16 Problem Solving Applied – Step 1 Pseudocode</vt:lpstr>
      <vt:lpstr>12.16 Problem Solving Applied – Step 2</vt:lpstr>
      <vt:lpstr>12.16 Problem Solving Applied – Step 2 Diagram</vt:lpstr>
      <vt:lpstr>12.16 Problem Solving Applied – Step 2 Pseudocode</vt:lpstr>
      <vt:lpstr>12.16 Problem Solving Applied – Step 3</vt:lpstr>
      <vt:lpstr>12.16 Problem Solving Applied – Step 3 Diagram</vt:lpstr>
      <vt:lpstr>12.16 Problem Solving Applied – Step 3 Pseudocode</vt:lpstr>
      <vt:lpstr>12.16 Problem Solving Applied – Step 4 Diagram</vt:lpstr>
      <vt:lpstr>12.16 Problem Solving Applied – Step 5 Diagram</vt:lpstr>
      <vt:lpstr>12.16 Problem Solving Applied – Step 5 Pseudocode</vt:lpstr>
      <vt:lpstr>12.16 Problem Solving Applied – Step 6 Diagram</vt:lpstr>
      <vt:lpstr>12.16 Problem Solving Applied – Step 6 Pseudocode</vt:lpstr>
      <vt:lpstr>12.17 C The Differences – NULL</vt:lpstr>
      <vt:lpstr>12.17.1 C The Differences – Dynamic Memory Allocation</vt:lpstr>
      <vt:lpstr>12.17.1 C The Differences – malloc</vt:lpstr>
      <vt:lpstr>12.17.1 C The Differences – calloc and realloc</vt:lpstr>
      <vt:lpstr>12.17.2 C The Differences – Dynamic Memory Deallocation</vt:lpstr>
      <vt:lpstr>12.17.3 C The Differences – Memory Leak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Breedlove</dc:creator>
  <cp:lastModifiedBy>Troy Scevers</cp:lastModifiedBy>
  <cp:revision>222</cp:revision>
  <dcterms:created xsi:type="dcterms:W3CDTF">2019-08-06T02:38:47Z</dcterms:created>
  <dcterms:modified xsi:type="dcterms:W3CDTF">2019-08-07T17:05:03Z</dcterms:modified>
</cp:coreProperties>
</file>