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9"/>
  </p:notesMasterIdLst>
  <p:sldIdLst>
    <p:sldId id="256" r:id="rId3"/>
    <p:sldId id="257" r:id="rId4"/>
    <p:sldId id="259" r:id="rId5"/>
    <p:sldId id="258" r:id="rId6"/>
    <p:sldId id="260" r:id="rId7"/>
    <p:sldId id="261" r:id="rId8"/>
    <p:sldId id="262" r:id="rId9"/>
    <p:sldId id="263" r:id="rId10"/>
    <p:sldId id="293" r:id="rId11"/>
    <p:sldId id="294" r:id="rId12"/>
    <p:sldId id="295" r:id="rId13"/>
    <p:sldId id="296" r:id="rId14"/>
    <p:sldId id="297" r:id="rId15"/>
    <p:sldId id="298" r:id="rId16"/>
    <p:sldId id="299" r:id="rId17"/>
    <p:sldId id="264" r:id="rId18"/>
    <p:sldId id="265" r:id="rId19"/>
    <p:sldId id="266" r:id="rId20"/>
    <p:sldId id="267" r:id="rId21"/>
    <p:sldId id="268" r:id="rId22"/>
    <p:sldId id="269" r:id="rId23"/>
    <p:sldId id="270" r:id="rId24"/>
    <p:sldId id="271" r:id="rId25"/>
    <p:sldId id="272" r:id="rId26"/>
    <p:sldId id="273" r:id="rId27"/>
    <p:sldId id="274" r:id="rId28"/>
    <p:sldId id="275" r:id="rId29"/>
    <p:sldId id="276" r:id="rId30"/>
    <p:sldId id="277" r:id="rId31"/>
    <p:sldId id="278" r:id="rId32"/>
    <p:sldId id="279" r:id="rId33"/>
    <p:sldId id="280" r:id="rId34"/>
    <p:sldId id="281" r:id="rId35"/>
    <p:sldId id="282" r:id="rId36"/>
    <p:sldId id="283" r:id="rId37"/>
    <p:sldId id="284" r:id="rId38"/>
    <p:sldId id="285" r:id="rId39"/>
    <p:sldId id="286" r:id="rId40"/>
    <p:sldId id="287" r:id="rId41"/>
    <p:sldId id="288" r:id="rId42"/>
    <p:sldId id="289" r:id="rId43"/>
    <p:sldId id="290" r:id="rId44"/>
    <p:sldId id="291" r:id="rId45"/>
    <p:sldId id="292" r:id="rId46"/>
    <p:sldId id="300" r:id="rId47"/>
    <p:sldId id="301"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A77"/>
    <a:srgbClr val="2248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8837" autoAdjust="0"/>
  </p:normalViewPr>
  <p:slideViewPr>
    <p:cSldViewPr snapToGrid="0">
      <p:cViewPr varScale="1">
        <p:scale>
          <a:sx n="102" d="100"/>
          <a:sy n="102" d="100"/>
        </p:scale>
        <p:origin x="89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39C89A-5B61-48CC-A8DE-652DC005C6DB}" type="datetimeFigureOut">
              <a:rPr lang="en-US" smtClean="0"/>
              <a:t>8/8/2019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16F424-7F91-4DA9-9DA1-AFF094463132}" type="slidenum">
              <a:rPr lang="en-US" smtClean="0"/>
              <a:t>‹#›</a:t>
            </a:fld>
            <a:endParaRPr lang="en-US"/>
          </a:p>
        </p:txBody>
      </p:sp>
    </p:spTree>
    <p:extLst>
      <p:ext uri="{BB962C8B-B14F-4D97-AF65-F5344CB8AC3E}">
        <p14:creationId xmlns:p14="http://schemas.microsoft.com/office/powerpoint/2010/main" val="2874409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Note:</a:t>
            </a:r>
            <a:r>
              <a:rPr lang="en-US" dirty="0" smtClean="0"/>
              <a:t> </a:t>
            </a:r>
            <a:r>
              <a:rPr lang="en-US" sz="1200" kern="1200" dirty="0" smtClean="0">
                <a:solidFill>
                  <a:schemeClr val="tx1"/>
                </a:solidFill>
                <a:effectLst/>
                <a:latin typeface="+mn-lt"/>
                <a:ea typeface="+mn-ea"/>
                <a:cs typeface="+mn-cs"/>
              </a:rPr>
              <a:t>Notice that the declaration of </a:t>
            </a:r>
            <a:r>
              <a:rPr lang="en-US" sz="1200" kern="1200" dirty="0" smtClean="0">
                <a:solidFill>
                  <a:schemeClr val="tx1"/>
                </a:solidFill>
                <a:effectLst/>
                <a:latin typeface="Courier New" panose="02070309020205020404" pitchFamily="49" charset="0"/>
                <a:ea typeface="+mn-ea"/>
                <a:cs typeface="Courier New" panose="02070309020205020404" pitchFamily="49" charset="0"/>
              </a:rPr>
              <a:t>str</a:t>
            </a:r>
            <a:r>
              <a:rPr lang="en-US" sz="1200" kern="1200" dirty="0" smtClean="0">
                <a:solidFill>
                  <a:schemeClr val="tx1"/>
                </a:solidFill>
                <a:effectLst/>
                <a:latin typeface="+mn-lt"/>
                <a:ea typeface="+mn-ea"/>
                <a:cs typeface="+mn-cs"/>
              </a:rPr>
              <a:t> hides the fact that </a:t>
            </a:r>
            <a:r>
              <a:rPr lang="en-US" sz="1200" kern="1200" dirty="0" smtClean="0">
                <a:solidFill>
                  <a:schemeClr val="tx1"/>
                </a:solidFill>
                <a:effectLst/>
                <a:latin typeface="Courier New" panose="02070309020205020404" pitchFamily="49" charset="0"/>
                <a:ea typeface="+mn-ea"/>
                <a:cs typeface="Courier New" panose="02070309020205020404" pitchFamily="49" charset="0"/>
              </a:rPr>
              <a:t>str</a:t>
            </a:r>
            <a:r>
              <a:rPr lang="en-US" sz="1200" kern="1200" dirty="0" smtClean="0">
                <a:solidFill>
                  <a:schemeClr val="tx1"/>
                </a:solidFill>
                <a:effectLst/>
                <a:latin typeface="+mn-lt"/>
                <a:ea typeface="+mn-ea"/>
                <a:cs typeface="+mn-cs"/>
              </a:rPr>
              <a:t> is a pointer. It just seems odd to delete a variable that doesn’t look like a pointer.</a:t>
            </a:r>
            <a:endParaRPr lang="en-US" dirty="0"/>
          </a:p>
        </p:txBody>
      </p:sp>
      <p:sp>
        <p:nvSpPr>
          <p:cNvPr id="4" name="Slide Number Placeholder 3"/>
          <p:cNvSpPr>
            <a:spLocks noGrp="1"/>
          </p:cNvSpPr>
          <p:nvPr>
            <p:ph type="sldNum" sz="quarter" idx="10"/>
          </p:nvPr>
        </p:nvSpPr>
        <p:spPr/>
        <p:txBody>
          <a:bodyPr/>
          <a:lstStyle/>
          <a:p>
            <a:fld id="{2216F424-7F91-4DA9-9DA1-AFF094463132}" type="slidenum">
              <a:rPr lang="en-US" smtClean="0"/>
              <a:t>4</a:t>
            </a:fld>
            <a:endParaRPr lang="en-US"/>
          </a:p>
        </p:txBody>
      </p:sp>
    </p:spTree>
    <p:extLst>
      <p:ext uri="{BB962C8B-B14F-4D97-AF65-F5344CB8AC3E}">
        <p14:creationId xmlns:p14="http://schemas.microsoft.com/office/powerpoint/2010/main" val="1755240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Note:</a:t>
            </a:r>
            <a:r>
              <a:rPr lang="en-US" dirty="0" smtClean="0"/>
              <a:t> </a:t>
            </a:r>
            <a:r>
              <a:rPr lang="en-US" sz="1200" kern="1200" dirty="0" smtClean="0">
                <a:solidFill>
                  <a:schemeClr val="tx1"/>
                </a:solidFill>
                <a:effectLst/>
                <a:latin typeface="+mn-lt"/>
                <a:ea typeface="+mn-ea"/>
                <a:cs typeface="+mn-cs"/>
              </a:rPr>
              <a:t>You can use either the = or { } form to specify default values. However, it is illegal to use the parenthetical form.</a:t>
            </a:r>
            <a:endParaRPr lang="en-US" dirty="0"/>
          </a:p>
        </p:txBody>
      </p:sp>
      <p:sp>
        <p:nvSpPr>
          <p:cNvPr id="4" name="Slide Number Placeholder 3"/>
          <p:cNvSpPr>
            <a:spLocks noGrp="1"/>
          </p:cNvSpPr>
          <p:nvPr>
            <p:ph type="sldNum" sz="quarter" idx="10"/>
          </p:nvPr>
        </p:nvSpPr>
        <p:spPr/>
        <p:txBody>
          <a:bodyPr/>
          <a:lstStyle/>
          <a:p>
            <a:fld id="{2216F424-7F91-4DA9-9DA1-AFF094463132}" type="slidenum">
              <a:rPr lang="en-US" smtClean="0"/>
              <a:t>15</a:t>
            </a:fld>
            <a:endParaRPr lang="en-US"/>
          </a:p>
        </p:txBody>
      </p:sp>
    </p:spTree>
    <p:extLst>
      <p:ext uri="{BB962C8B-B14F-4D97-AF65-F5344CB8AC3E}">
        <p14:creationId xmlns:p14="http://schemas.microsoft.com/office/powerpoint/2010/main" val="37484642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2216F424-7F91-4DA9-9DA1-AFF094463132}" type="slidenum">
              <a:rPr lang="en-US" smtClean="0"/>
              <a:t>29</a:t>
            </a:fld>
            <a:endParaRPr lang="en-US"/>
          </a:p>
        </p:txBody>
      </p:sp>
    </p:spTree>
    <p:extLst>
      <p:ext uri="{BB962C8B-B14F-4D97-AF65-F5344CB8AC3E}">
        <p14:creationId xmlns:p14="http://schemas.microsoft.com/office/powerpoint/2010/main" val="4263979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Remember</a:t>
            </a:r>
            <a:r>
              <a:rPr lang="en-US" dirty="0" smtClean="0"/>
              <a:t>:</a:t>
            </a:r>
            <a:r>
              <a:rPr lang="en-US" baseline="0" dirty="0" smtClean="0"/>
              <a:t> In a union all data members occupy the same piece of memory. Accessing the wrong data members causes the data to be interpreted incorrectly.</a:t>
            </a:r>
            <a:endParaRPr lang="en-US" dirty="0"/>
          </a:p>
        </p:txBody>
      </p:sp>
      <p:sp>
        <p:nvSpPr>
          <p:cNvPr id="4" name="Slide Number Placeholder 3"/>
          <p:cNvSpPr>
            <a:spLocks noGrp="1"/>
          </p:cNvSpPr>
          <p:nvPr>
            <p:ph type="sldNum" sz="quarter" idx="10"/>
          </p:nvPr>
        </p:nvSpPr>
        <p:spPr/>
        <p:txBody>
          <a:bodyPr/>
          <a:lstStyle/>
          <a:p>
            <a:fld id="{2216F424-7F91-4DA9-9DA1-AFF094463132}" type="slidenum">
              <a:rPr lang="en-US" smtClean="0"/>
              <a:t>30</a:t>
            </a:fld>
            <a:endParaRPr lang="en-US"/>
          </a:p>
        </p:txBody>
      </p:sp>
    </p:spTree>
    <p:extLst>
      <p:ext uri="{BB962C8B-B14F-4D97-AF65-F5344CB8AC3E}">
        <p14:creationId xmlns:p14="http://schemas.microsoft.com/office/powerpoint/2010/main" val="7514033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Note</a:t>
            </a:r>
            <a:r>
              <a:rPr lang="en-US" dirty="0" smtClean="0"/>
              <a:t>: You cannot read an enum</a:t>
            </a:r>
            <a:r>
              <a:rPr lang="en-US" baseline="0" dirty="0" smtClean="0"/>
              <a:t> using </a:t>
            </a:r>
            <a:r>
              <a:rPr lang="en-US" baseline="0" dirty="0" smtClean="0">
                <a:latin typeface="Courier New" panose="02070309020205020404" pitchFamily="49" charset="0"/>
                <a:cs typeface="Courier New" panose="02070309020205020404" pitchFamily="49" charset="0"/>
              </a:rPr>
              <a:t>cin</a:t>
            </a:r>
            <a:r>
              <a:rPr lang="en-US" baseline="0" dirty="0" smtClean="0"/>
              <a:t>, must be read as primitive data type and the </a:t>
            </a:r>
            <a:r>
              <a:rPr lang="en-US" baseline="0" dirty="0" err="1" smtClean="0">
                <a:latin typeface="Courier New" panose="02070309020205020404" pitchFamily="49" charset="0"/>
                <a:cs typeface="Courier New" panose="02070309020205020404" pitchFamily="49" charset="0"/>
              </a:rPr>
              <a:t>type_cast</a:t>
            </a:r>
            <a:r>
              <a:rPr lang="en-US" baseline="0" dirty="0" smtClean="0"/>
              <a:t> to the </a:t>
            </a:r>
            <a:r>
              <a:rPr lang="en-US" baseline="0" dirty="0" smtClean="0">
                <a:latin typeface="Courier New" panose="02070309020205020404" pitchFamily="49" charset="0"/>
                <a:cs typeface="Courier New" panose="02070309020205020404" pitchFamily="49" charset="0"/>
              </a:rPr>
              <a:t>enum</a:t>
            </a:r>
            <a:r>
              <a:rPr lang="en-US" baseline="0" dirty="0" smtClean="0"/>
              <a:t> type.</a:t>
            </a:r>
            <a:endParaRPr lang="en-US" dirty="0"/>
          </a:p>
        </p:txBody>
      </p:sp>
      <p:sp>
        <p:nvSpPr>
          <p:cNvPr id="4" name="Slide Number Placeholder 3"/>
          <p:cNvSpPr>
            <a:spLocks noGrp="1"/>
          </p:cNvSpPr>
          <p:nvPr>
            <p:ph type="sldNum" sz="quarter" idx="10"/>
          </p:nvPr>
        </p:nvSpPr>
        <p:spPr/>
        <p:txBody>
          <a:bodyPr/>
          <a:lstStyle/>
          <a:p>
            <a:fld id="{2216F424-7F91-4DA9-9DA1-AFF094463132}" type="slidenum">
              <a:rPr lang="en-US" smtClean="0"/>
              <a:t>31</a:t>
            </a:fld>
            <a:endParaRPr lang="en-US"/>
          </a:p>
        </p:txBody>
      </p:sp>
    </p:spTree>
    <p:extLst>
      <p:ext uri="{BB962C8B-B14F-4D97-AF65-F5344CB8AC3E}">
        <p14:creationId xmlns:p14="http://schemas.microsoft.com/office/powerpoint/2010/main" val="1889922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Style Note:</a:t>
            </a:r>
            <a:r>
              <a:rPr lang="en-US" dirty="0" smtClean="0"/>
              <a:t> </a:t>
            </a:r>
            <a:r>
              <a:rPr lang="en-US" sz="1200" kern="1200" dirty="0" smtClean="0">
                <a:solidFill>
                  <a:schemeClr val="tx1"/>
                </a:solidFill>
                <a:effectLst/>
                <a:latin typeface="+mn-lt"/>
                <a:ea typeface="+mn-ea"/>
                <a:cs typeface="+mn-cs"/>
              </a:rPr>
              <a:t>The filenames in the example are all lowercase which provides some consistency for operating systems that are case sensitive, such as Linux. They are also named so that they are indicative of their purpose.</a:t>
            </a:r>
            <a:endParaRPr lang="en-US" dirty="0"/>
          </a:p>
        </p:txBody>
      </p:sp>
      <p:sp>
        <p:nvSpPr>
          <p:cNvPr id="4" name="Slide Number Placeholder 3"/>
          <p:cNvSpPr>
            <a:spLocks noGrp="1"/>
          </p:cNvSpPr>
          <p:nvPr>
            <p:ph type="sldNum" sz="quarter" idx="10"/>
          </p:nvPr>
        </p:nvSpPr>
        <p:spPr/>
        <p:txBody>
          <a:bodyPr/>
          <a:lstStyle/>
          <a:p>
            <a:fld id="{2216F424-7F91-4DA9-9DA1-AFF094463132}" type="slidenum">
              <a:rPr lang="en-US" smtClean="0"/>
              <a:t>40</a:t>
            </a:fld>
            <a:endParaRPr lang="en-US"/>
          </a:p>
        </p:txBody>
      </p:sp>
    </p:spTree>
    <p:extLst>
      <p:ext uri="{BB962C8B-B14F-4D97-AF65-F5344CB8AC3E}">
        <p14:creationId xmlns:p14="http://schemas.microsoft.com/office/powerpoint/2010/main" val="5446751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The </a:t>
            </a:r>
            <a:r>
              <a:rPr lang="en-US" dirty="0" smtClean="0">
                <a:latin typeface="Courier New" panose="02070309020205020404" pitchFamily="49" charset="0"/>
                <a:cs typeface="Courier New" panose="02070309020205020404" pitchFamily="49" charset="0"/>
              </a:rPr>
              <a:t>union</a:t>
            </a:r>
            <a:r>
              <a:rPr lang="en-US" dirty="0" smtClean="0"/>
              <a:t> in the</a:t>
            </a:r>
            <a:r>
              <a:rPr lang="en-US" baseline="0" dirty="0" smtClean="0"/>
              <a:t> Book structure is called an anonymous </a:t>
            </a:r>
            <a:r>
              <a:rPr lang="en-US" baseline="0" dirty="0" smtClean="0">
                <a:latin typeface="Courier New" panose="02070309020205020404" pitchFamily="49" charset="0"/>
                <a:cs typeface="Courier New" panose="02070309020205020404" pitchFamily="49" charset="0"/>
              </a:rPr>
              <a:t>union</a:t>
            </a:r>
            <a:r>
              <a:rPr lang="en-US" baseline="0" dirty="0" smtClean="0"/>
              <a:t>. It only exists within the structure and cannot be accessed directly. The identifier </a:t>
            </a:r>
            <a:r>
              <a:rPr lang="en-US" baseline="0" dirty="0" smtClean="0">
                <a:latin typeface="Courier New" panose="02070309020205020404" pitchFamily="49" charset="0"/>
                <a:cs typeface="Courier New" panose="02070309020205020404" pitchFamily="49" charset="0"/>
              </a:rPr>
              <a:t>media</a:t>
            </a:r>
            <a:r>
              <a:rPr lang="en-US" baseline="0" dirty="0" smtClean="0"/>
              <a:t> is a variable of that </a:t>
            </a:r>
            <a:r>
              <a:rPr lang="en-US" baseline="0" dirty="0" smtClean="0">
                <a:latin typeface="Courier New" panose="02070309020205020404" pitchFamily="49" charset="0"/>
                <a:cs typeface="Courier New" panose="02070309020205020404" pitchFamily="49" charset="0"/>
              </a:rPr>
              <a:t>union</a:t>
            </a:r>
            <a:r>
              <a:rPr lang="en-US" baseline="0" dirty="0" smtClean="0"/>
              <a:t> type.</a:t>
            </a:r>
            <a:endParaRPr lang="en-US" dirty="0"/>
          </a:p>
        </p:txBody>
      </p:sp>
      <p:sp>
        <p:nvSpPr>
          <p:cNvPr id="4" name="Slide Number Placeholder 3"/>
          <p:cNvSpPr>
            <a:spLocks noGrp="1"/>
          </p:cNvSpPr>
          <p:nvPr>
            <p:ph type="sldNum" sz="quarter" idx="10"/>
          </p:nvPr>
        </p:nvSpPr>
        <p:spPr/>
        <p:txBody>
          <a:bodyPr/>
          <a:lstStyle/>
          <a:p>
            <a:fld id="{2216F424-7F91-4DA9-9DA1-AFF094463132}" type="slidenum">
              <a:rPr lang="en-US" smtClean="0"/>
              <a:t>44</a:t>
            </a:fld>
            <a:endParaRPr lang="en-US"/>
          </a:p>
        </p:txBody>
      </p:sp>
    </p:spTree>
    <p:extLst>
      <p:ext uri="{BB962C8B-B14F-4D97-AF65-F5344CB8AC3E}">
        <p14:creationId xmlns:p14="http://schemas.microsoft.com/office/powerpoint/2010/main" val="775401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5330" y="365125"/>
            <a:ext cx="11969578" cy="5038897"/>
          </a:xfrm>
          <a:prstGeom prst="rect">
            <a:avLst/>
          </a:prstGeom>
        </p:spPr>
        <p:txBody>
          <a:bodyPr/>
          <a:lstStyle>
            <a:lvl1pPr marL="0" algn="ctr" defTabSz="914400" rtl="0" eaLnBrk="1" latinLnBrk="0" hangingPunct="1">
              <a:lnSpc>
                <a:spcPct val="90000"/>
              </a:lnSpc>
              <a:spcBef>
                <a:spcPct val="0"/>
              </a:spcBef>
              <a:buNone/>
              <a:defRPr lang="en-US" sz="6600" b="1" kern="1200" baseline="0" dirty="0">
                <a:solidFill>
                  <a:srgbClr val="FFFF00"/>
                </a:solidFill>
                <a:latin typeface="+mj-lt"/>
                <a:ea typeface="+mj-ea"/>
                <a:cs typeface="+mj-cs"/>
              </a:defRPr>
            </a:lvl1pPr>
          </a:lstStyle>
          <a:p>
            <a:r>
              <a:rPr lang="en-US" dirty="0" smtClean="0"/>
              <a:t>Chapter ?</a:t>
            </a:r>
            <a:br>
              <a:rPr lang="en-US" dirty="0" smtClean="0"/>
            </a:br>
            <a:r>
              <a:rPr lang="en-US" dirty="0" smtClean="0"/>
              <a:t/>
            </a:r>
            <a:br>
              <a:rPr lang="en-US" dirty="0" smtClean="0"/>
            </a:br>
            <a:r>
              <a:rPr lang="en-US" dirty="0" smtClean="0"/>
              <a:t>Lecture Title Here</a:t>
            </a:r>
            <a:endParaRPr lang="en-US" dirty="0"/>
          </a:p>
        </p:txBody>
      </p:sp>
      <p:sp>
        <p:nvSpPr>
          <p:cNvPr id="3" name="TextBox 2"/>
          <p:cNvSpPr txBox="1"/>
          <p:nvPr userDrawn="1"/>
        </p:nvSpPr>
        <p:spPr>
          <a:xfrm>
            <a:off x="9616498" y="5505061"/>
            <a:ext cx="2141838" cy="1200329"/>
          </a:xfrm>
          <a:prstGeom prst="rect">
            <a:avLst/>
          </a:prstGeom>
          <a:noFill/>
          <a:ln w="22225">
            <a:solidFill>
              <a:schemeClr val="accent1"/>
            </a:solidFill>
          </a:ln>
        </p:spPr>
        <p:txBody>
          <a:bodyPr wrap="square" rtlCol="0">
            <a:spAutoFit/>
          </a:bodyPr>
          <a:lstStyle/>
          <a:p>
            <a:r>
              <a:rPr lang="en-US" sz="2400" dirty="0" smtClean="0">
                <a:solidFill>
                  <a:srgbClr val="92D050"/>
                </a:solidFill>
              </a:rPr>
              <a:t>Todd Breedlove</a:t>
            </a:r>
          </a:p>
          <a:p>
            <a:r>
              <a:rPr lang="en-US" sz="2400" dirty="0" smtClean="0">
                <a:solidFill>
                  <a:srgbClr val="92D050"/>
                </a:solidFill>
              </a:rPr>
              <a:t>Troy</a:t>
            </a:r>
            <a:r>
              <a:rPr lang="en-US" sz="2400" baseline="0" dirty="0" smtClean="0">
                <a:solidFill>
                  <a:srgbClr val="92D050"/>
                </a:solidFill>
              </a:rPr>
              <a:t> Scevers</a:t>
            </a:r>
          </a:p>
          <a:p>
            <a:r>
              <a:rPr lang="en-US" sz="2400" baseline="0" dirty="0" smtClean="0">
                <a:solidFill>
                  <a:srgbClr val="92D050"/>
                </a:solidFill>
              </a:rPr>
              <a:t>Randal L. Albert</a:t>
            </a:r>
            <a:endParaRPr lang="en-US" sz="2400" dirty="0">
              <a:solidFill>
                <a:srgbClr val="92D050"/>
              </a:solidFill>
            </a:endParaRPr>
          </a:p>
        </p:txBody>
      </p:sp>
    </p:spTree>
    <p:extLst>
      <p:ext uri="{BB962C8B-B14F-4D97-AF65-F5344CB8AC3E}">
        <p14:creationId xmlns:p14="http://schemas.microsoft.com/office/powerpoint/2010/main" val="66451938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065C50-87AF-427D-8B87-E93DE224520C}" type="datetimeFigureOut">
              <a:rPr lang="en-US" smtClean="0"/>
              <a:t>8/8/2019</a:t>
            </a:fld>
            <a:endParaRPr lang="en-US"/>
          </a:p>
        </p:txBody>
      </p:sp>
      <p:sp>
        <p:nvSpPr>
          <p:cNvPr id="5" name="Footer Placeholder 4"/>
          <p:cNvSpPr>
            <a:spLocks noGrp="1"/>
          </p:cNvSpPr>
          <p:nvPr>
            <p:ph type="ftr" sz="quarter" idx="11"/>
          </p:nvPr>
        </p:nvSpPr>
        <p:spPr/>
        <p:txBody>
          <a:bodyPr/>
          <a:lstStyle/>
          <a:p>
            <a:r>
              <a:rPr lang="en-US" dirty="0" smtClean="0"/>
              <a:t>C++: Learn By Doing</a:t>
            </a:r>
          </a:p>
        </p:txBody>
      </p:sp>
      <p:sp>
        <p:nvSpPr>
          <p:cNvPr id="6" name="Slide Number Placeholder 5"/>
          <p:cNvSpPr>
            <a:spLocks noGrp="1"/>
          </p:cNvSpPr>
          <p:nvPr>
            <p:ph type="sldNum" sz="quarter" idx="12"/>
          </p:nvPr>
        </p:nvSpPr>
        <p:spPr/>
        <p:txBody>
          <a:bodyPr/>
          <a:lstStyle/>
          <a:p>
            <a:fld id="{61E830FA-40DF-4F08-8EF1-D89F3668EBE4}" type="slidenum">
              <a:rPr lang="en-US" smtClean="0"/>
              <a:t>‹#›</a:t>
            </a:fld>
            <a:endParaRPr lang="en-US"/>
          </a:p>
        </p:txBody>
      </p:sp>
    </p:spTree>
    <p:extLst>
      <p:ext uri="{BB962C8B-B14F-4D97-AF65-F5344CB8AC3E}">
        <p14:creationId xmlns:p14="http://schemas.microsoft.com/office/powerpoint/2010/main" val="377130098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975" y="1233745"/>
            <a:ext cx="5906278" cy="494321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065C50-87AF-427D-8B87-E93DE224520C}" type="datetimeFigureOut">
              <a:rPr lang="en-US" smtClean="0"/>
              <a:t>8/8/2019</a:t>
            </a:fld>
            <a:endParaRPr lang="en-US"/>
          </a:p>
        </p:txBody>
      </p:sp>
      <p:sp>
        <p:nvSpPr>
          <p:cNvPr id="6" name="Footer Placeholder 5"/>
          <p:cNvSpPr>
            <a:spLocks noGrp="1"/>
          </p:cNvSpPr>
          <p:nvPr>
            <p:ph type="ftr" sz="quarter" idx="11"/>
          </p:nvPr>
        </p:nvSpPr>
        <p:spPr/>
        <p:txBody>
          <a:bodyPr/>
          <a:lstStyle/>
          <a:p>
            <a:r>
              <a:rPr lang="en-US" dirty="0" smtClean="0"/>
              <a:t>C++: Learn By Doing</a:t>
            </a:r>
            <a:endParaRPr lang="en-US" dirty="0"/>
          </a:p>
        </p:txBody>
      </p:sp>
      <p:sp>
        <p:nvSpPr>
          <p:cNvPr id="7" name="Slide Number Placeholder 6"/>
          <p:cNvSpPr>
            <a:spLocks noGrp="1"/>
          </p:cNvSpPr>
          <p:nvPr>
            <p:ph type="sldNum" sz="quarter" idx="12"/>
          </p:nvPr>
        </p:nvSpPr>
        <p:spPr/>
        <p:txBody>
          <a:bodyPr/>
          <a:lstStyle/>
          <a:p>
            <a:fld id="{61E830FA-40DF-4F08-8EF1-D89F3668EBE4}" type="slidenum">
              <a:rPr lang="en-US" smtClean="0"/>
              <a:t>‹#›</a:t>
            </a:fld>
            <a:endParaRPr lang="en-US"/>
          </a:p>
        </p:txBody>
      </p:sp>
      <p:sp>
        <p:nvSpPr>
          <p:cNvPr id="8" name="Content Placeholder 2"/>
          <p:cNvSpPr>
            <a:spLocks noGrp="1"/>
          </p:cNvSpPr>
          <p:nvPr>
            <p:ph sz="half" idx="13"/>
          </p:nvPr>
        </p:nvSpPr>
        <p:spPr>
          <a:xfrm>
            <a:off x="6214186" y="1233744"/>
            <a:ext cx="5906278" cy="494321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1467104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5" y="205274"/>
            <a:ext cx="12036489" cy="849086"/>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5" y="1221047"/>
            <a:ext cx="596226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5" y="2078929"/>
            <a:ext cx="5962262" cy="411073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065C50-87AF-427D-8B87-E93DE224520C}" type="datetimeFigureOut">
              <a:rPr lang="en-US" smtClean="0"/>
              <a:t>8/8/2019</a:t>
            </a:fld>
            <a:endParaRPr lang="en-US"/>
          </a:p>
        </p:txBody>
      </p:sp>
      <p:sp>
        <p:nvSpPr>
          <p:cNvPr id="8" name="Footer Placeholder 7"/>
          <p:cNvSpPr>
            <a:spLocks noGrp="1"/>
          </p:cNvSpPr>
          <p:nvPr>
            <p:ph type="ftr" sz="quarter" idx="11"/>
          </p:nvPr>
        </p:nvSpPr>
        <p:spPr/>
        <p:txBody>
          <a:bodyPr/>
          <a:lstStyle/>
          <a:p>
            <a:r>
              <a:rPr lang="en-US" dirty="0" smtClean="0"/>
              <a:t>C++: Learn By Doing</a:t>
            </a:r>
            <a:endParaRPr lang="en-US" dirty="0"/>
          </a:p>
        </p:txBody>
      </p:sp>
      <p:sp>
        <p:nvSpPr>
          <p:cNvPr id="9" name="Slide Number Placeholder 8"/>
          <p:cNvSpPr>
            <a:spLocks noGrp="1"/>
          </p:cNvSpPr>
          <p:nvPr>
            <p:ph type="sldNum" sz="quarter" idx="12"/>
          </p:nvPr>
        </p:nvSpPr>
        <p:spPr/>
        <p:txBody>
          <a:bodyPr/>
          <a:lstStyle/>
          <a:p>
            <a:fld id="{61E830FA-40DF-4F08-8EF1-D89F3668EBE4}" type="slidenum">
              <a:rPr lang="en-US" smtClean="0"/>
              <a:t>‹#›</a:t>
            </a:fld>
            <a:endParaRPr lang="en-US"/>
          </a:p>
        </p:txBody>
      </p:sp>
      <p:sp>
        <p:nvSpPr>
          <p:cNvPr id="12" name="Text Placeholder 2"/>
          <p:cNvSpPr>
            <a:spLocks noGrp="1"/>
          </p:cNvSpPr>
          <p:nvPr>
            <p:ph type="body" idx="13"/>
          </p:nvPr>
        </p:nvSpPr>
        <p:spPr>
          <a:xfrm>
            <a:off x="6158202" y="1221047"/>
            <a:ext cx="596226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3"/>
          <p:cNvSpPr>
            <a:spLocks noGrp="1"/>
          </p:cNvSpPr>
          <p:nvPr>
            <p:ph sz="half" idx="14"/>
          </p:nvPr>
        </p:nvSpPr>
        <p:spPr>
          <a:xfrm>
            <a:off x="6158202" y="2078929"/>
            <a:ext cx="5962262" cy="411073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8454705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065C50-87AF-427D-8B87-E93DE224520C}" type="datetimeFigureOut">
              <a:rPr lang="en-US" smtClean="0"/>
              <a:t>8/8/2019</a:t>
            </a:fld>
            <a:endParaRPr lang="en-US"/>
          </a:p>
        </p:txBody>
      </p:sp>
      <p:sp>
        <p:nvSpPr>
          <p:cNvPr id="4" name="Footer Placeholder 3"/>
          <p:cNvSpPr>
            <a:spLocks noGrp="1"/>
          </p:cNvSpPr>
          <p:nvPr>
            <p:ph type="ftr" sz="quarter" idx="11"/>
          </p:nvPr>
        </p:nvSpPr>
        <p:spPr/>
        <p:txBody>
          <a:bodyPr/>
          <a:lstStyle/>
          <a:p>
            <a:r>
              <a:rPr lang="en-US" dirty="0" smtClean="0"/>
              <a:t>C++: Learn By Doing</a:t>
            </a:r>
            <a:endParaRPr lang="en-US" dirty="0"/>
          </a:p>
        </p:txBody>
      </p:sp>
      <p:sp>
        <p:nvSpPr>
          <p:cNvPr id="5" name="Slide Number Placeholder 4"/>
          <p:cNvSpPr>
            <a:spLocks noGrp="1"/>
          </p:cNvSpPr>
          <p:nvPr>
            <p:ph type="sldNum" sz="quarter" idx="12"/>
          </p:nvPr>
        </p:nvSpPr>
        <p:spPr/>
        <p:txBody>
          <a:bodyPr/>
          <a:lstStyle/>
          <a:p>
            <a:fld id="{61E830FA-40DF-4F08-8EF1-D89F3668EBE4}" type="slidenum">
              <a:rPr lang="en-US" smtClean="0"/>
              <a:t>‹#›</a:t>
            </a:fld>
            <a:endParaRPr lang="en-US"/>
          </a:p>
        </p:txBody>
      </p:sp>
    </p:spTree>
    <p:extLst>
      <p:ext uri="{BB962C8B-B14F-4D97-AF65-F5344CB8AC3E}">
        <p14:creationId xmlns:p14="http://schemas.microsoft.com/office/powerpoint/2010/main" val="8800097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065C50-87AF-427D-8B87-E93DE224520C}" type="datetimeFigureOut">
              <a:rPr lang="en-US" smtClean="0"/>
              <a:t>8/8/2019</a:t>
            </a:fld>
            <a:endParaRPr lang="en-US"/>
          </a:p>
        </p:txBody>
      </p:sp>
      <p:sp>
        <p:nvSpPr>
          <p:cNvPr id="3" name="Footer Placeholder 2"/>
          <p:cNvSpPr>
            <a:spLocks noGrp="1"/>
          </p:cNvSpPr>
          <p:nvPr>
            <p:ph type="ftr" sz="quarter" idx="11"/>
          </p:nvPr>
        </p:nvSpPr>
        <p:spPr/>
        <p:txBody>
          <a:bodyPr/>
          <a:lstStyle/>
          <a:p>
            <a:r>
              <a:rPr lang="en-US" dirty="0" smtClean="0"/>
              <a:t>C++: Learn By Doing</a:t>
            </a:r>
            <a:endParaRPr lang="en-US" dirty="0"/>
          </a:p>
        </p:txBody>
      </p:sp>
      <p:sp>
        <p:nvSpPr>
          <p:cNvPr id="4" name="Slide Number Placeholder 3"/>
          <p:cNvSpPr>
            <a:spLocks noGrp="1"/>
          </p:cNvSpPr>
          <p:nvPr>
            <p:ph type="sldNum" sz="quarter" idx="12"/>
          </p:nvPr>
        </p:nvSpPr>
        <p:spPr/>
        <p:txBody>
          <a:bodyPr/>
          <a:lstStyle/>
          <a:p>
            <a:fld id="{61E830FA-40DF-4F08-8EF1-D89F3668EBE4}" type="slidenum">
              <a:rPr lang="en-US" smtClean="0"/>
              <a:t>‹#›</a:t>
            </a:fld>
            <a:endParaRPr lang="en-US"/>
          </a:p>
        </p:txBody>
      </p:sp>
    </p:spTree>
    <p:extLst>
      <p:ext uri="{BB962C8B-B14F-4D97-AF65-F5344CB8AC3E}">
        <p14:creationId xmlns:p14="http://schemas.microsoft.com/office/powerpoint/2010/main" val="6072198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065C50-87AF-427D-8B87-E93DE224520C}" type="datetimeFigureOut">
              <a:rPr lang="en-US" smtClean="0"/>
              <a:t>8/8/2019</a:t>
            </a:fld>
            <a:endParaRPr lang="en-US"/>
          </a:p>
        </p:txBody>
      </p:sp>
      <p:sp>
        <p:nvSpPr>
          <p:cNvPr id="4" name="Footer Placeholder 3"/>
          <p:cNvSpPr>
            <a:spLocks noGrp="1"/>
          </p:cNvSpPr>
          <p:nvPr>
            <p:ph type="ftr" sz="quarter" idx="11"/>
          </p:nvPr>
        </p:nvSpPr>
        <p:spPr/>
        <p:txBody>
          <a:bodyPr/>
          <a:lstStyle/>
          <a:p>
            <a:r>
              <a:rPr lang="en-US" smtClean="0"/>
              <a:t>C++: Learn By Doing</a:t>
            </a:r>
            <a:endParaRPr lang="en-US" dirty="0"/>
          </a:p>
        </p:txBody>
      </p:sp>
      <p:sp>
        <p:nvSpPr>
          <p:cNvPr id="5" name="Slide Number Placeholder 4"/>
          <p:cNvSpPr>
            <a:spLocks noGrp="1"/>
          </p:cNvSpPr>
          <p:nvPr>
            <p:ph type="sldNum" sz="quarter" idx="12"/>
          </p:nvPr>
        </p:nvSpPr>
        <p:spPr/>
        <p:txBody>
          <a:bodyPr/>
          <a:lstStyle/>
          <a:p>
            <a:fld id="{61E830FA-40DF-4F08-8EF1-D89F3668EBE4}" type="slidenum">
              <a:rPr lang="en-US" smtClean="0"/>
              <a:t>‹#›</a:t>
            </a:fld>
            <a:endParaRPr lang="en-US" dirty="0"/>
          </a:p>
        </p:txBody>
      </p:sp>
      <p:sp>
        <p:nvSpPr>
          <p:cNvPr id="6" name="Content Placeholder 2"/>
          <p:cNvSpPr>
            <a:spLocks noGrp="1"/>
          </p:cNvSpPr>
          <p:nvPr>
            <p:ph sz="half" idx="1"/>
          </p:nvPr>
        </p:nvSpPr>
        <p:spPr>
          <a:xfrm>
            <a:off x="83975" y="1233745"/>
            <a:ext cx="5906278" cy="494321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Content Placeholder 2"/>
          <p:cNvSpPr>
            <a:spLocks noGrp="1"/>
          </p:cNvSpPr>
          <p:nvPr>
            <p:ph sz="half" idx="13"/>
          </p:nvPr>
        </p:nvSpPr>
        <p:spPr>
          <a:xfrm>
            <a:off x="6214186" y="1233744"/>
            <a:ext cx="5906278" cy="2442517"/>
          </a:xfrm>
        </p:spPr>
        <p:txBody>
          <a:bodyPr/>
          <a:lstStyle>
            <a:lvl5pPr marL="1828800" indent="0">
              <a:buNone/>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p:txBody>
      </p:sp>
      <p:sp>
        <p:nvSpPr>
          <p:cNvPr id="11" name="Content Placeholder 2"/>
          <p:cNvSpPr>
            <a:spLocks noGrp="1"/>
          </p:cNvSpPr>
          <p:nvPr>
            <p:ph sz="half" idx="14"/>
          </p:nvPr>
        </p:nvSpPr>
        <p:spPr>
          <a:xfrm>
            <a:off x="6214186" y="3788229"/>
            <a:ext cx="5906278" cy="2388736"/>
          </a:xfrm>
        </p:spPr>
        <p:txBody>
          <a:bodyPr/>
          <a:lstStyle>
            <a:lvl5pPr marL="1828800" indent="0">
              <a:buNone/>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109104522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Content - Horizont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065C50-87AF-427D-8B87-E93DE224520C}" type="datetimeFigureOut">
              <a:rPr lang="en-US" smtClean="0"/>
              <a:t>8/8/2019</a:t>
            </a:fld>
            <a:endParaRPr lang="en-US"/>
          </a:p>
        </p:txBody>
      </p:sp>
      <p:sp>
        <p:nvSpPr>
          <p:cNvPr id="4" name="Footer Placeholder 3"/>
          <p:cNvSpPr>
            <a:spLocks noGrp="1"/>
          </p:cNvSpPr>
          <p:nvPr>
            <p:ph type="ftr" sz="quarter" idx="11"/>
          </p:nvPr>
        </p:nvSpPr>
        <p:spPr/>
        <p:txBody>
          <a:bodyPr/>
          <a:lstStyle/>
          <a:p>
            <a:r>
              <a:rPr lang="en-US" smtClean="0"/>
              <a:t>C++: Learn By Doing</a:t>
            </a:r>
            <a:endParaRPr lang="en-US" dirty="0"/>
          </a:p>
        </p:txBody>
      </p:sp>
      <p:sp>
        <p:nvSpPr>
          <p:cNvPr id="5" name="Slide Number Placeholder 4"/>
          <p:cNvSpPr>
            <a:spLocks noGrp="1"/>
          </p:cNvSpPr>
          <p:nvPr>
            <p:ph type="sldNum" sz="quarter" idx="12"/>
          </p:nvPr>
        </p:nvSpPr>
        <p:spPr/>
        <p:txBody>
          <a:bodyPr/>
          <a:lstStyle/>
          <a:p>
            <a:fld id="{61E830FA-40DF-4F08-8EF1-D89F3668EBE4}" type="slidenum">
              <a:rPr lang="en-US" smtClean="0"/>
              <a:t>‹#›</a:t>
            </a:fld>
            <a:endParaRPr lang="en-US" dirty="0"/>
          </a:p>
        </p:txBody>
      </p:sp>
      <p:sp>
        <p:nvSpPr>
          <p:cNvPr id="7" name="Content Placeholder 2"/>
          <p:cNvSpPr>
            <a:spLocks noGrp="1"/>
          </p:cNvSpPr>
          <p:nvPr>
            <p:ph sz="half" idx="13"/>
          </p:nvPr>
        </p:nvSpPr>
        <p:spPr>
          <a:xfrm>
            <a:off x="83975" y="1233744"/>
            <a:ext cx="12036489" cy="2442517"/>
          </a:xfrm>
        </p:spPr>
        <p:txBody>
          <a:bodyPr/>
          <a:lstStyle>
            <a:lvl5pPr marL="1828800" indent="0">
              <a:buNone/>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p:txBody>
      </p:sp>
      <p:sp>
        <p:nvSpPr>
          <p:cNvPr id="11" name="Content Placeholder 2"/>
          <p:cNvSpPr>
            <a:spLocks noGrp="1"/>
          </p:cNvSpPr>
          <p:nvPr>
            <p:ph sz="half" idx="14"/>
          </p:nvPr>
        </p:nvSpPr>
        <p:spPr>
          <a:xfrm>
            <a:off x="6214186" y="3788229"/>
            <a:ext cx="5906278" cy="2388736"/>
          </a:xfrm>
        </p:spPr>
        <p:txBody>
          <a:bodyPr/>
          <a:lstStyle>
            <a:lvl5pPr marL="1828800" indent="0">
              <a:buNone/>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p:txBody>
      </p:sp>
      <p:sp>
        <p:nvSpPr>
          <p:cNvPr id="9" name="Content Placeholder 2"/>
          <p:cNvSpPr>
            <a:spLocks noGrp="1"/>
          </p:cNvSpPr>
          <p:nvPr>
            <p:ph sz="half" idx="15"/>
          </p:nvPr>
        </p:nvSpPr>
        <p:spPr>
          <a:xfrm>
            <a:off x="83975" y="3788229"/>
            <a:ext cx="5906278" cy="2388736"/>
          </a:xfrm>
        </p:spPr>
        <p:txBody>
          <a:bodyPr/>
          <a:lstStyle>
            <a:lvl5pPr marL="1828800" indent="0">
              <a:buNone/>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49378550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 Horizont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065C50-87AF-427D-8B87-E93DE224520C}" type="datetimeFigureOut">
              <a:rPr lang="en-US" smtClean="0"/>
              <a:t>8/8/2019</a:t>
            </a:fld>
            <a:endParaRPr lang="en-US"/>
          </a:p>
        </p:txBody>
      </p:sp>
      <p:sp>
        <p:nvSpPr>
          <p:cNvPr id="4" name="Footer Placeholder 3"/>
          <p:cNvSpPr>
            <a:spLocks noGrp="1"/>
          </p:cNvSpPr>
          <p:nvPr>
            <p:ph type="ftr" sz="quarter" idx="11"/>
          </p:nvPr>
        </p:nvSpPr>
        <p:spPr/>
        <p:txBody>
          <a:bodyPr/>
          <a:lstStyle/>
          <a:p>
            <a:r>
              <a:rPr lang="en-US" smtClean="0"/>
              <a:t>C++: Learn By Doing</a:t>
            </a:r>
            <a:endParaRPr lang="en-US" dirty="0"/>
          </a:p>
        </p:txBody>
      </p:sp>
      <p:sp>
        <p:nvSpPr>
          <p:cNvPr id="5" name="Slide Number Placeholder 4"/>
          <p:cNvSpPr>
            <a:spLocks noGrp="1"/>
          </p:cNvSpPr>
          <p:nvPr>
            <p:ph type="sldNum" sz="quarter" idx="12"/>
          </p:nvPr>
        </p:nvSpPr>
        <p:spPr/>
        <p:txBody>
          <a:bodyPr/>
          <a:lstStyle/>
          <a:p>
            <a:fld id="{61E830FA-40DF-4F08-8EF1-D89F3668EBE4}" type="slidenum">
              <a:rPr lang="en-US" smtClean="0"/>
              <a:t>‹#›</a:t>
            </a:fld>
            <a:endParaRPr lang="en-US" dirty="0"/>
          </a:p>
        </p:txBody>
      </p:sp>
      <p:sp>
        <p:nvSpPr>
          <p:cNvPr id="7" name="Content Placeholder 2"/>
          <p:cNvSpPr>
            <a:spLocks noGrp="1"/>
          </p:cNvSpPr>
          <p:nvPr>
            <p:ph sz="half" idx="13"/>
          </p:nvPr>
        </p:nvSpPr>
        <p:spPr>
          <a:xfrm>
            <a:off x="83975" y="1233744"/>
            <a:ext cx="12036489" cy="2442517"/>
          </a:xfrm>
        </p:spPr>
        <p:txBody>
          <a:bodyPr/>
          <a:lstStyle>
            <a:lvl5pPr marL="1828800" indent="0">
              <a:buNone/>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p:txBody>
      </p:sp>
      <p:sp>
        <p:nvSpPr>
          <p:cNvPr id="11" name="Content Placeholder 2"/>
          <p:cNvSpPr>
            <a:spLocks noGrp="1"/>
          </p:cNvSpPr>
          <p:nvPr>
            <p:ph sz="half" idx="14"/>
          </p:nvPr>
        </p:nvSpPr>
        <p:spPr>
          <a:xfrm>
            <a:off x="83975" y="3788229"/>
            <a:ext cx="12036489" cy="2388736"/>
          </a:xfrm>
        </p:spPr>
        <p:txBody>
          <a:bodyPr/>
          <a:lstStyle>
            <a:lvl5pPr marL="1828800" indent="0">
              <a:buNone/>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18513245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10" Type="http://schemas.openxmlformats.org/officeDocument/2006/relationships/image" Target="../media/image1.png"/><Relationship Id="rId4" Type="http://schemas.openxmlformats.org/officeDocument/2006/relationships/slideLayout" Target="../slideLayouts/slideLayout5.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3">
            <a:lum/>
          </a:blip>
          <a:srcRect/>
          <a:stretch>
            <a:fillRect t="-17000" b="-17000"/>
          </a:stretch>
        </a:blipFill>
        <a:effectLst/>
      </p:bgPr>
    </p:bg>
    <p:spTree>
      <p:nvGrpSpPr>
        <p:cNvPr id="1" name=""/>
        <p:cNvGrpSpPr/>
        <p:nvPr/>
      </p:nvGrpSpPr>
      <p:grpSpPr>
        <a:xfrm>
          <a:off x="0" y="0"/>
          <a:ext cx="0" cy="0"/>
          <a:chOff x="0" y="0"/>
          <a:chExt cx="0" cy="0"/>
        </a:xfrm>
      </p:grpSpPr>
      <p:sp>
        <p:nvSpPr>
          <p:cNvPr id="7" name="TextBox 4"/>
          <p:cNvSpPr txBox="1">
            <a:spLocks noChangeArrowheads="1"/>
          </p:cNvSpPr>
          <p:nvPr userDrawn="1"/>
        </p:nvSpPr>
        <p:spPr bwMode="auto">
          <a:xfrm>
            <a:off x="365125" y="5699125"/>
            <a:ext cx="2286000" cy="831850"/>
          </a:xfrm>
          <a:prstGeom prst="rect">
            <a:avLst/>
          </a:prstGeom>
          <a:noFill/>
          <a:ln w="1905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rgbClr val="007A77"/>
                </a:solidFill>
                <a:latin typeface="Arial" panose="020B0604020202020204" pitchFamily="34" charset="0"/>
              </a:defRPr>
            </a:lvl1pPr>
            <a:lvl2pPr marL="742950" indent="-285750">
              <a:spcBef>
                <a:spcPct val="20000"/>
              </a:spcBef>
              <a:buChar char="–"/>
              <a:defRPr sz="2800">
                <a:solidFill>
                  <a:srgbClr val="007A77"/>
                </a:solidFill>
                <a:latin typeface="Arial" panose="020B0604020202020204" pitchFamily="34" charset="0"/>
              </a:defRPr>
            </a:lvl2pPr>
            <a:lvl3pPr marL="1143000" indent="-228600">
              <a:spcBef>
                <a:spcPct val="20000"/>
              </a:spcBef>
              <a:buClr>
                <a:srgbClr val="007A77"/>
              </a:buClr>
              <a:buSzPct val="110000"/>
              <a:buChar char="•"/>
              <a:defRPr sz="2400">
                <a:solidFill>
                  <a:srgbClr val="007A77"/>
                </a:solidFill>
                <a:latin typeface="Arial" panose="020B0604020202020204" pitchFamily="34" charset="0"/>
              </a:defRPr>
            </a:lvl3pPr>
            <a:lvl4pPr marL="1600200" indent="-228600">
              <a:spcBef>
                <a:spcPct val="20000"/>
              </a:spcBef>
              <a:buChar char="–"/>
              <a:defRPr sz="2000">
                <a:solidFill>
                  <a:srgbClr val="007A77"/>
                </a:solidFill>
                <a:latin typeface="Arial" panose="020B0604020202020204" pitchFamily="34" charset="0"/>
              </a:defRPr>
            </a:lvl4pPr>
            <a:lvl5pPr marL="2057400" indent="-228600">
              <a:spcBef>
                <a:spcPct val="20000"/>
              </a:spcBef>
              <a:buChar char="»"/>
              <a:defRPr sz="2000">
                <a:solidFill>
                  <a:srgbClr val="007A77"/>
                </a:solidFill>
                <a:latin typeface="Arial" panose="020B0604020202020204" pitchFamily="34" charset="0"/>
              </a:defRPr>
            </a:lvl5pPr>
            <a:lvl6pPr marL="2514600" indent="-228600" eaLnBrk="0" fontAlgn="base" hangingPunct="0">
              <a:spcBef>
                <a:spcPct val="20000"/>
              </a:spcBef>
              <a:spcAft>
                <a:spcPct val="0"/>
              </a:spcAft>
              <a:buChar char="»"/>
              <a:defRPr sz="2000">
                <a:solidFill>
                  <a:srgbClr val="007A77"/>
                </a:solidFill>
                <a:latin typeface="Arial" panose="020B0604020202020204" pitchFamily="34" charset="0"/>
              </a:defRPr>
            </a:lvl6pPr>
            <a:lvl7pPr marL="2971800" indent="-228600" eaLnBrk="0" fontAlgn="base" hangingPunct="0">
              <a:spcBef>
                <a:spcPct val="20000"/>
              </a:spcBef>
              <a:spcAft>
                <a:spcPct val="0"/>
              </a:spcAft>
              <a:buChar char="»"/>
              <a:defRPr sz="2000">
                <a:solidFill>
                  <a:srgbClr val="007A77"/>
                </a:solidFill>
                <a:latin typeface="Arial" panose="020B0604020202020204" pitchFamily="34" charset="0"/>
              </a:defRPr>
            </a:lvl7pPr>
            <a:lvl8pPr marL="3429000" indent="-228600" eaLnBrk="0" fontAlgn="base" hangingPunct="0">
              <a:spcBef>
                <a:spcPct val="20000"/>
              </a:spcBef>
              <a:spcAft>
                <a:spcPct val="0"/>
              </a:spcAft>
              <a:buChar char="»"/>
              <a:defRPr sz="2000">
                <a:solidFill>
                  <a:srgbClr val="007A77"/>
                </a:solidFill>
                <a:latin typeface="Arial" panose="020B0604020202020204" pitchFamily="34" charset="0"/>
              </a:defRPr>
            </a:lvl8pPr>
            <a:lvl9pPr marL="3886200" indent="-228600" eaLnBrk="0" fontAlgn="base" hangingPunct="0">
              <a:spcBef>
                <a:spcPct val="20000"/>
              </a:spcBef>
              <a:spcAft>
                <a:spcPct val="0"/>
              </a:spcAft>
              <a:buChar char="»"/>
              <a:defRPr sz="2000">
                <a:solidFill>
                  <a:srgbClr val="007A77"/>
                </a:solidFill>
                <a:latin typeface="Arial" panose="020B0604020202020204" pitchFamily="34" charset="0"/>
              </a:defRPr>
            </a:lvl9pPr>
          </a:lstStyle>
          <a:p>
            <a:pPr algn="ctr">
              <a:spcBef>
                <a:spcPct val="0"/>
              </a:spcBef>
              <a:buFontTx/>
              <a:buNone/>
            </a:pPr>
            <a:r>
              <a:rPr lang="en-US" altLang="en-US" sz="2400">
                <a:solidFill>
                  <a:srgbClr val="92D050"/>
                </a:solidFill>
                <a:latin typeface="Times New Roman" panose="02020603050405020304" pitchFamily="18" charset="0"/>
              </a:rPr>
              <a:t>C++: LEARN BY DOING</a:t>
            </a:r>
          </a:p>
        </p:txBody>
      </p:sp>
    </p:spTree>
    <p:extLst>
      <p:ext uri="{BB962C8B-B14F-4D97-AF65-F5344CB8AC3E}">
        <p14:creationId xmlns:p14="http://schemas.microsoft.com/office/powerpoint/2010/main" val="2774477201"/>
      </p:ext>
    </p:extLst>
  </p:cSld>
  <p:clrMap bg1="lt1" tx1="dk1" bg2="lt2" tx2="dk2" accent1="accent1" accent2="accent2" accent3="accent3" accent4="accent4" accent5="accent5" accent6="accent6" hlink="hlink" folHlink="folHlink"/>
  <p:sldLayoutIdLst>
    <p:sldLayoutId id="2147483673" r:id="rId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0">
            <a:alphaModFix amt="15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975" y="225161"/>
            <a:ext cx="12036489" cy="82919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975" y="1191206"/>
            <a:ext cx="12036489" cy="4985757"/>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975" y="6356350"/>
            <a:ext cx="1251857"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065C50-87AF-427D-8B87-E93DE224520C}" type="datetimeFigureOut">
              <a:rPr lang="en-US" smtClean="0"/>
              <a:t>8/8/2019</a:t>
            </a:fld>
            <a:endParaRPr lang="en-US"/>
          </a:p>
        </p:txBody>
      </p:sp>
      <p:sp>
        <p:nvSpPr>
          <p:cNvPr id="5" name="Footer Placeholder 4"/>
          <p:cNvSpPr>
            <a:spLocks noGrp="1"/>
          </p:cNvSpPr>
          <p:nvPr>
            <p:ph type="ftr" sz="quarter" idx="3"/>
          </p:nvPr>
        </p:nvSpPr>
        <p:spPr>
          <a:xfrm>
            <a:off x="1530220" y="6356350"/>
            <a:ext cx="913466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C++: Learn By Doing</a:t>
            </a:r>
            <a:endParaRPr lang="en-US" dirty="0"/>
          </a:p>
        </p:txBody>
      </p:sp>
      <p:sp>
        <p:nvSpPr>
          <p:cNvPr id="6" name="Slide Number Placeholder 5"/>
          <p:cNvSpPr>
            <a:spLocks noGrp="1"/>
          </p:cNvSpPr>
          <p:nvPr>
            <p:ph type="sldNum" sz="quarter" idx="4"/>
          </p:nvPr>
        </p:nvSpPr>
        <p:spPr>
          <a:xfrm>
            <a:off x="10857722" y="6356350"/>
            <a:ext cx="1262742"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E830FA-40DF-4F08-8EF1-D89F3668EBE4}" type="slidenum">
              <a:rPr lang="en-US" smtClean="0"/>
              <a:t>‹#›</a:t>
            </a:fld>
            <a:endParaRPr lang="en-US" dirty="0"/>
          </a:p>
        </p:txBody>
      </p:sp>
      <p:cxnSp>
        <p:nvCxnSpPr>
          <p:cNvPr id="8" name="Straight Connector 7"/>
          <p:cNvCxnSpPr/>
          <p:nvPr userDrawn="1"/>
        </p:nvCxnSpPr>
        <p:spPr>
          <a:xfrm>
            <a:off x="0" y="102637"/>
            <a:ext cx="12192000" cy="0"/>
          </a:xfrm>
          <a:prstGeom prst="line">
            <a:avLst/>
          </a:prstGeom>
          <a:ln w="209550" cmpd="sng">
            <a:gradFill>
              <a:gsLst>
                <a:gs pos="0">
                  <a:srgbClr val="22481D"/>
                </a:gs>
                <a:gs pos="100000">
                  <a:schemeClr val="accent6">
                    <a:lumMod val="60000"/>
                    <a:lumOff val="40000"/>
                  </a:schemeClr>
                </a:gs>
              </a:gsLst>
              <a:lin ang="5400000" scaled="1"/>
            </a:gradFill>
          </a:ln>
        </p:spPr>
        <p:style>
          <a:lnRef idx="3">
            <a:schemeClr val="accent1"/>
          </a:lnRef>
          <a:fillRef idx="0">
            <a:schemeClr val="accent1"/>
          </a:fillRef>
          <a:effectRef idx="2">
            <a:schemeClr val="accent1"/>
          </a:effectRef>
          <a:fontRef idx="minor">
            <a:schemeClr val="tx1"/>
          </a:fontRef>
        </p:style>
      </p:cxnSp>
      <p:cxnSp>
        <p:nvCxnSpPr>
          <p:cNvPr id="11" name="Straight Connector 10"/>
          <p:cNvCxnSpPr/>
          <p:nvPr userDrawn="1"/>
        </p:nvCxnSpPr>
        <p:spPr>
          <a:xfrm>
            <a:off x="0" y="1122782"/>
            <a:ext cx="12192000" cy="0"/>
          </a:xfrm>
          <a:prstGeom prst="line">
            <a:avLst/>
          </a:prstGeom>
          <a:ln w="95250" cmpd="sng">
            <a:gradFill>
              <a:gsLst>
                <a:gs pos="0">
                  <a:srgbClr val="22481D"/>
                </a:gs>
                <a:gs pos="100000">
                  <a:schemeClr val="accent6">
                    <a:lumMod val="60000"/>
                    <a:lumOff val="40000"/>
                  </a:schemeClr>
                </a:gs>
              </a:gsLst>
              <a:lin ang="5400000" scaled="1"/>
            </a:gra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00983784"/>
      </p:ext>
    </p:extLst>
  </p:cSld>
  <p:clrMap bg1="lt1" tx1="dk1" bg2="lt2" tx2="dk2" accent1="accent1" accent2="accent2" accent3="accent3" accent4="accent4" accent5="accent5" accent6="accent6" hlink="hlink" folHlink="folHlink"/>
  <p:sldLayoutIdLst>
    <p:sldLayoutId id="2147483662" r:id="rId1"/>
    <p:sldLayoutId id="2147483664" r:id="rId2"/>
    <p:sldLayoutId id="2147483665" r:id="rId3"/>
    <p:sldLayoutId id="2147483666" r:id="rId4"/>
    <p:sldLayoutId id="2147483667" r:id="rId5"/>
    <p:sldLayoutId id="2147483668" r:id="rId6"/>
    <p:sldLayoutId id="2147483670" r:id="rId7"/>
    <p:sldLayoutId id="2147483671" r:id="rId8"/>
  </p:sldLayoutIdLst>
  <p:timing>
    <p:tnLst>
      <p:par>
        <p:cTn id="1" dur="indefinite" restart="never" nodeType="tmRoot"/>
      </p:par>
    </p:tnLst>
  </p:timing>
  <p:txStyles>
    <p:titleStyle>
      <a:lvl1pPr algn="ctr" defTabSz="914400" rtl="0" eaLnBrk="0" fontAlgn="base" latinLnBrk="0" hangingPunct="0">
        <a:lnSpc>
          <a:spcPct val="90000"/>
        </a:lnSpc>
        <a:spcBef>
          <a:spcPct val="0"/>
        </a:spcBef>
        <a:spcAft>
          <a:spcPct val="0"/>
        </a:spcAft>
        <a:buNone/>
        <a:defRPr lang="en-US" sz="4400" b="1" kern="1200" dirty="0">
          <a:solidFill>
            <a:srgbClr val="007A77"/>
          </a:solidFill>
          <a:latin typeface="+mj-lt"/>
          <a:ea typeface="+mj-ea"/>
          <a:cs typeface="+mj-cs"/>
        </a:defRPr>
      </a:lvl1pPr>
    </p:titleStyle>
    <p:bodyStyle>
      <a:lvl1pPr marL="228600" indent="-228600" algn="l" defTabSz="914400" rtl="0" eaLnBrk="0" fontAlgn="base" latinLnBrk="0" hangingPunct="0">
        <a:lnSpc>
          <a:spcPct val="90000"/>
        </a:lnSpc>
        <a:spcBef>
          <a:spcPct val="20000"/>
        </a:spcBef>
        <a:spcAft>
          <a:spcPct val="0"/>
        </a:spcAft>
        <a:buFont typeface="Arial" panose="020B0604020202020204" pitchFamily="34" charset="0"/>
        <a:buChar char="•"/>
        <a:defRPr lang="en-US" sz="3200" kern="1200" dirty="0" smtClean="0">
          <a:solidFill>
            <a:srgbClr val="007A77"/>
          </a:solidFill>
          <a:latin typeface="+mn-lt"/>
          <a:ea typeface="+mn-ea"/>
          <a:cs typeface="+mn-cs"/>
        </a:defRPr>
      </a:lvl1pPr>
      <a:lvl2pPr marL="685800" indent="-228600" algn="l" defTabSz="914400" rtl="0" eaLnBrk="0" fontAlgn="base" latinLnBrk="0" hangingPunct="0">
        <a:lnSpc>
          <a:spcPct val="90000"/>
        </a:lnSpc>
        <a:spcBef>
          <a:spcPct val="20000"/>
        </a:spcBef>
        <a:spcAft>
          <a:spcPct val="0"/>
        </a:spcAft>
        <a:buFont typeface="Arial" panose="020B0604020202020204" pitchFamily="34" charset="0"/>
        <a:buChar char="•"/>
        <a:defRPr lang="en-US" sz="3200" kern="1200" dirty="0" smtClean="0">
          <a:solidFill>
            <a:srgbClr val="007A77"/>
          </a:solidFill>
          <a:latin typeface="+mn-lt"/>
          <a:ea typeface="+mn-ea"/>
          <a:cs typeface="+mn-cs"/>
        </a:defRPr>
      </a:lvl2pPr>
      <a:lvl3pPr marL="1143000" indent="-228600" algn="l" defTabSz="914400" rtl="0" eaLnBrk="0" fontAlgn="base" latinLnBrk="0" hangingPunct="0">
        <a:lnSpc>
          <a:spcPct val="90000"/>
        </a:lnSpc>
        <a:spcBef>
          <a:spcPct val="20000"/>
        </a:spcBef>
        <a:spcAft>
          <a:spcPct val="0"/>
        </a:spcAft>
        <a:buFont typeface="Arial" panose="020B0604020202020204" pitchFamily="34" charset="0"/>
        <a:buChar char="•"/>
        <a:defRPr lang="en-US" sz="3200" kern="1200" dirty="0" smtClean="0">
          <a:solidFill>
            <a:srgbClr val="007A77"/>
          </a:solidFill>
          <a:latin typeface="+mn-lt"/>
          <a:ea typeface="+mn-ea"/>
          <a:cs typeface="+mn-cs"/>
        </a:defRPr>
      </a:lvl3pPr>
      <a:lvl4pPr marL="1600200" indent="-228600" algn="l" defTabSz="914400" rtl="0" eaLnBrk="0" fontAlgn="base" latinLnBrk="0" hangingPunct="0">
        <a:lnSpc>
          <a:spcPct val="90000"/>
        </a:lnSpc>
        <a:spcBef>
          <a:spcPct val="20000"/>
        </a:spcBef>
        <a:spcAft>
          <a:spcPct val="0"/>
        </a:spcAft>
        <a:buFont typeface="Arial" panose="020B0604020202020204" pitchFamily="34" charset="0"/>
        <a:buChar char="•"/>
        <a:defRPr lang="en-US" sz="3200" kern="1200" dirty="0" smtClean="0">
          <a:solidFill>
            <a:srgbClr val="007A77"/>
          </a:solidFill>
          <a:latin typeface="+mn-lt"/>
          <a:ea typeface="+mn-ea"/>
          <a:cs typeface="+mn-cs"/>
        </a:defRPr>
      </a:lvl4pPr>
      <a:lvl5pPr marL="2057400" indent="-228600" algn="l" defTabSz="914400" rtl="0" eaLnBrk="0" fontAlgn="base" latinLnBrk="0" hangingPunct="0">
        <a:lnSpc>
          <a:spcPct val="90000"/>
        </a:lnSpc>
        <a:spcBef>
          <a:spcPct val="20000"/>
        </a:spcBef>
        <a:spcAft>
          <a:spcPct val="0"/>
        </a:spcAft>
        <a:buFont typeface="Arial" panose="020B0604020202020204" pitchFamily="34" charset="0"/>
        <a:buChar char="•"/>
        <a:defRPr lang="en-US" sz="3200" kern="1200" dirty="0">
          <a:solidFill>
            <a:srgbClr val="007A77"/>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Chapter 13</a:t>
            </a:r>
            <a:br>
              <a:rPr lang="en-US" dirty="0" smtClean="0"/>
            </a:br>
            <a:r>
              <a:rPr lang="en-US" dirty="0"/>
              <a:t/>
            </a:r>
            <a:br>
              <a:rPr lang="en-US" dirty="0"/>
            </a:br>
            <a:r>
              <a:rPr lang="en-US" dirty="0" smtClean="0"/>
              <a:t>User Defined</a:t>
            </a:r>
            <a:br>
              <a:rPr lang="en-US" dirty="0" smtClean="0"/>
            </a:br>
            <a:r>
              <a:rPr lang="en-US" dirty="0" smtClean="0"/>
              <a:t>Types</a:t>
            </a:r>
            <a:endParaRPr lang="en-US" dirty="0"/>
          </a:p>
        </p:txBody>
      </p:sp>
    </p:spTree>
    <p:extLst>
      <p:ext uri="{BB962C8B-B14F-4D97-AF65-F5344CB8AC3E}">
        <p14:creationId xmlns:p14="http://schemas.microsoft.com/office/powerpoint/2010/main" val="35380416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13.2 Enumerated Data Types – Printing </a:t>
            </a:r>
            <a:r>
              <a:rPr lang="en-US" dirty="0" smtClean="0"/>
              <a:t>with Ragged Array</a:t>
            </a:r>
            <a:endParaRPr lang="en-US" dirty="0"/>
          </a:p>
        </p:txBody>
      </p:sp>
      <p:sp>
        <p:nvSpPr>
          <p:cNvPr id="3" name="Content Placeholder 2"/>
          <p:cNvSpPr>
            <a:spLocks noGrp="1"/>
          </p:cNvSpPr>
          <p:nvPr>
            <p:ph idx="1"/>
          </p:nvPr>
        </p:nvSpPr>
        <p:spPr>
          <a:xfrm>
            <a:off x="83975" y="1191206"/>
            <a:ext cx="12036489" cy="5171887"/>
          </a:xfrm>
        </p:spPr>
        <p:txBody>
          <a:bodyPr>
            <a:normAutofit fontScale="62500" lnSpcReduction="20000"/>
          </a:bodyPr>
          <a:lstStyle/>
          <a:p>
            <a:r>
              <a:rPr lang="en-US" sz="3800" dirty="0"/>
              <a:t>While not built into C++, still possible to display the desired </a:t>
            </a:r>
            <a:r>
              <a:rPr lang="en-US" sz="3800" dirty="0" smtClean="0"/>
              <a:t>text</a:t>
            </a:r>
          </a:p>
          <a:p>
            <a:endParaRPr lang="en-US" dirty="0" smtClean="0"/>
          </a:p>
          <a:p>
            <a:pPr marL="457200" lvl="1" indent="0">
              <a:spcBef>
                <a:spcPts val="0"/>
              </a:spcBef>
              <a:spcAft>
                <a:spcPts val="0"/>
              </a:spcAft>
              <a:buNone/>
            </a:pPr>
            <a:r>
              <a:rPr lang="en-US" sz="29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enum</a:t>
            </a:r>
            <a:r>
              <a:rPr lang="en-US" sz="29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900" dirty="0" err="1">
                <a:solidFill>
                  <a:srgbClr val="2B91AF"/>
                </a:solidFill>
                <a:latin typeface="Courier New" panose="02070309020205020404" pitchFamily="49" charset="0"/>
                <a:ea typeface="Times New Roman" panose="02020603050405020304" pitchFamily="18" charset="0"/>
                <a:cs typeface="Courier New" panose="02070309020205020404" pitchFamily="49" charset="0"/>
              </a:rPr>
              <a:t>DaysOfWeek</a:t>
            </a:r>
            <a:endParaRPr lang="en-US" sz="29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spcBef>
                <a:spcPts val="0"/>
              </a:spcBef>
              <a:spcAft>
                <a:spcPts val="0"/>
              </a:spcAft>
              <a:buNone/>
            </a:pPr>
            <a:r>
              <a:rPr lang="en-US" sz="29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9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spcBef>
                <a:spcPts val="0"/>
              </a:spcBef>
              <a:spcAft>
                <a:spcPts val="0"/>
              </a:spcAft>
              <a:buNone/>
            </a:pPr>
            <a:r>
              <a:rPr lang="en-US" sz="29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9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SUNDAY</a:t>
            </a:r>
            <a:r>
              <a:rPr lang="en-US" sz="29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9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MONDAY</a:t>
            </a:r>
            <a:r>
              <a:rPr lang="en-US" sz="29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9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TUESDAY</a:t>
            </a:r>
            <a:r>
              <a:rPr lang="en-US" sz="29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9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WEDNESDAY</a:t>
            </a:r>
            <a:r>
              <a:rPr lang="en-US" sz="29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r>
              <a:rPr lang="en-US" sz="29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THURSDAY</a:t>
            </a:r>
            <a:r>
              <a:rPr lang="en-US" sz="29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9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FRIDAY</a:t>
            </a:r>
            <a:r>
              <a:rPr lang="en-US" sz="29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9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SATURDAY</a:t>
            </a:r>
            <a:endParaRPr lang="en-US" sz="29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spcBef>
                <a:spcPts val="0"/>
              </a:spcBef>
              <a:spcAft>
                <a:spcPts val="0"/>
              </a:spcAft>
              <a:buNone/>
            </a:pPr>
            <a:r>
              <a:rPr lang="en-US" sz="29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9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spcBef>
                <a:spcPts val="0"/>
              </a:spcBef>
              <a:spcAft>
                <a:spcPts val="0"/>
              </a:spcAft>
              <a:buNone/>
            </a:pPr>
            <a:r>
              <a:rPr lang="en-US" sz="29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const</a:t>
            </a:r>
            <a:r>
              <a:rPr lang="en-US" sz="29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9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char</a:t>
            </a:r>
            <a:r>
              <a:rPr lang="en-US" sz="29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9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DaysOfWeekText</a:t>
            </a:r>
            <a:r>
              <a:rPr lang="en-US" sz="29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 </a:t>
            </a:r>
            <a:r>
              <a:rPr lang="en-US" sz="29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"Sunday"</a:t>
            </a:r>
            <a:r>
              <a:rPr lang="en-US" sz="29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9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"Monday"</a:t>
            </a:r>
            <a:r>
              <a:rPr lang="en-US" sz="29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9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"Tuesday"</a:t>
            </a:r>
            <a:r>
              <a:rPr lang="en-US" sz="29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900" dirty="0" smtClean="0">
                <a:solidFill>
                  <a:srgbClr val="A31515"/>
                </a:solidFill>
                <a:latin typeface="Courier New" panose="02070309020205020404" pitchFamily="49" charset="0"/>
                <a:ea typeface="Times New Roman" panose="02020603050405020304" pitchFamily="18" charset="0"/>
                <a:cs typeface="Courier New" panose="02070309020205020404" pitchFamily="49" charset="0"/>
              </a:rPr>
              <a:t>"</a:t>
            </a:r>
            <a:r>
              <a:rPr lang="en-US" sz="29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Wednesday"</a:t>
            </a:r>
            <a:r>
              <a:rPr lang="en-US" sz="29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9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endParaRPr>
          </a:p>
          <a:p>
            <a:pPr marL="457200" lvl="1" indent="0">
              <a:spcBef>
                <a:spcPts val="0"/>
              </a:spcBef>
              <a:spcAft>
                <a:spcPts val="0"/>
              </a:spcAft>
              <a:buNone/>
            </a:pPr>
            <a:r>
              <a:rPr lang="en-US" sz="29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9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900" dirty="0" smtClean="0">
                <a:solidFill>
                  <a:srgbClr val="A31515"/>
                </a:solidFill>
                <a:latin typeface="Courier New" panose="02070309020205020404" pitchFamily="49" charset="0"/>
                <a:ea typeface="Times New Roman" panose="02020603050405020304" pitchFamily="18" charset="0"/>
                <a:cs typeface="Courier New" panose="02070309020205020404" pitchFamily="49" charset="0"/>
              </a:rPr>
              <a:t>"</a:t>
            </a:r>
            <a:r>
              <a:rPr lang="en-US" sz="29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Thursday</a:t>
            </a:r>
            <a:r>
              <a:rPr lang="en-US" sz="2900" dirty="0" smtClean="0">
                <a:solidFill>
                  <a:srgbClr val="A31515"/>
                </a:solidFill>
                <a:latin typeface="Courier New" panose="02070309020205020404" pitchFamily="49" charset="0"/>
                <a:ea typeface="Times New Roman" panose="02020603050405020304" pitchFamily="18" charset="0"/>
                <a:cs typeface="Courier New" panose="02070309020205020404" pitchFamily="49" charset="0"/>
              </a:rPr>
              <a:t>"</a:t>
            </a:r>
            <a:r>
              <a:rPr lang="en-US" sz="29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900" dirty="0" smtClean="0">
                <a:solidFill>
                  <a:srgbClr val="A31515"/>
                </a:solidFill>
                <a:latin typeface="Courier New" panose="02070309020205020404" pitchFamily="49" charset="0"/>
                <a:ea typeface="Times New Roman" panose="02020603050405020304" pitchFamily="18" charset="0"/>
                <a:cs typeface="Courier New" panose="02070309020205020404" pitchFamily="49" charset="0"/>
              </a:rPr>
              <a:t>"</a:t>
            </a:r>
            <a:r>
              <a:rPr lang="en-US" sz="29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Friday"</a:t>
            </a:r>
            <a:r>
              <a:rPr lang="en-US" sz="29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900" dirty="0" smtClean="0">
                <a:solidFill>
                  <a:srgbClr val="A31515"/>
                </a:solidFill>
                <a:latin typeface="Courier New" panose="02070309020205020404" pitchFamily="49" charset="0"/>
                <a:ea typeface="Times New Roman" panose="02020603050405020304" pitchFamily="18" charset="0"/>
                <a:cs typeface="Courier New" panose="02070309020205020404" pitchFamily="49" charset="0"/>
              </a:rPr>
              <a:t>"</a:t>
            </a:r>
            <a:r>
              <a:rPr lang="en-US" sz="29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Saturday"</a:t>
            </a:r>
            <a:r>
              <a:rPr lang="en-US" sz="29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9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spcBef>
                <a:spcPts val="0"/>
              </a:spcBef>
              <a:spcAft>
                <a:spcPts val="0"/>
              </a:spcAft>
              <a:buNone/>
            </a:pPr>
            <a:r>
              <a:rPr lang="en-US" sz="2900" dirty="0" err="1">
                <a:solidFill>
                  <a:srgbClr val="2B91AF"/>
                </a:solidFill>
                <a:latin typeface="Courier New" panose="02070309020205020404" pitchFamily="49" charset="0"/>
                <a:ea typeface="Times New Roman" panose="02020603050405020304" pitchFamily="18" charset="0"/>
                <a:cs typeface="Courier New" panose="02070309020205020404" pitchFamily="49" charset="0"/>
              </a:rPr>
              <a:t>DaysOfWeek</a:t>
            </a:r>
            <a:r>
              <a:rPr lang="en-US" sz="29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9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best_day</a:t>
            </a:r>
            <a:r>
              <a:rPr lang="en-US" sz="29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9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SATURDAY</a:t>
            </a:r>
            <a:r>
              <a:rPr lang="en-US" sz="29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9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spcBef>
                <a:spcPts val="0"/>
              </a:spcBef>
              <a:spcAft>
                <a:spcPts val="0"/>
              </a:spcAft>
              <a:buNone/>
            </a:pPr>
            <a:r>
              <a:rPr lang="en-US" sz="29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9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spcBef>
                <a:spcPts val="0"/>
              </a:spcBef>
              <a:spcAft>
                <a:spcPts val="0"/>
              </a:spcAft>
              <a:buNone/>
            </a:pPr>
            <a:r>
              <a:rPr lang="en-US" sz="29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cout &lt;&lt; </a:t>
            </a:r>
            <a:r>
              <a:rPr lang="en-US" sz="29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DaysOfWeekText</a:t>
            </a:r>
            <a:r>
              <a:rPr lang="en-US" sz="29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r>
              <a:rPr lang="en-US" sz="29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best_day</a:t>
            </a:r>
            <a:r>
              <a:rPr lang="en-US" sz="29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&lt;&lt; endl;</a:t>
            </a:r>
            <a:endParaRPr lang="en-US" sz="29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spcBef>
                <a:spcPts val="0"/>
              </a:spcBef>
              <a:spcAft>
                <a:spcPts val="0"/>
              </a:spcAft>
              <a:buNone/>
            </a:pPr>
            <a:r>
              <a:rPr lang="en-US" sz="2900" dirty="0">
                <a:latin typeface="Courier New" panose="02070309020205020404" pitchFamily="49" charset="0"/>
                <a:ea typeface="Times New Roman" panose="02020603050405020304" pitchFamily="18" charset="0"/>
                <a:cs typeface="Courier New" panose="02070309020205020404" pitchFamily="49" charset="0"/>
              </a:rPr>
              <a:t> </a:t>
            </a:r>
          </a:p>
          <a:p>
            <a:pPr marL="457200" lvl="1" indent="0">
              <a:spcBef>
                <a:spcPts val="0"/>
              </a:spcBef>
              <a:spcAft>
                <a:spcPts val="0"/>
              </a:spcAft>
              <a:buNone/>
            </a:pPr>
            <a:r>
              <a:rPr lang="en-US" sz="29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Output</a:t>
            </a:r>
          </a:p>
          <a:p>
            <a:pPr marL="457200" lvl="1" indent="0">
              <a:buNone/>
            </a:pPr>
            <a:r>
              <a:rPr lang="en-US" sz="29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Saturday</a:t>
            </a:r>
            <a:endParaRPr lang="en-US" sz="2900" dirty="0">
              <a:solidFill>
                <a:schemeClr val="tx1"/>
              </a:solidFill>
              <a:latin typeface="Courier New" panose="02070309020205020404" pitchFamily="49" charset="0"/>
              <a:cs typeface="Courier New" panose="02070309020205020404" pitchFamily="49" charset="0"/>
            </a:endParaRPr>
          </a:p>
          <a:p>
            <a:endParaRPr lang="en-US" dirty="0"/>
          </a:p>
          <a:p>
            <a:r>
              <a:rPr lang="en-US" sz="3800" dirty="0" smtClean="0"/>
              <a:t>Example uses </a:t>
            </a:r>
            <a:r>
              <a:rPr lang="en-US" sz="3800" dirty="0"/>
              <a:t>a </a:t>
            </a:r>
            <a:r>
              <a:rPr lang="en-US" sz="3800" dirty="0" smtClean="0"/>
              <a:t>ragged array, with each element matching </a:t>
            </a:r>
            <a:r>
              <a:rPr lang="en-US" sz="3800" dirty="0"/>
              <a:t>a corresponding identifier in the </a:t>
            </a:r>
            <a:r>
              <a:rPr lang="en-US" sz="3800" b="1" dirty="0">
                <a:latin typeface="Courier New" panose="02070309020205020404" pitchFamily="49" charset="0"/>
                <a:cs typeface="Courier New" panose="02070309020205020404" pitchFamily="49" charset="0"/>
              </a:rPr>
              <a:t>enum</a:t>
            </a:r>
          </a:p>
          <a:p>
            <a:pPr lvl="1"/>
            <a:r>
              <a:rPr lang="en-US" sz="3800" dirty="0"/>
              <a:t>Instead of printing the </a:t>
            </a:r>
            <a:r>
              <a:rPr lang="en-US" sz="3800" b="1" dirty="0">
                <a:latin typeface="Courier New" panose="02070309020205020404" pitchFamily="49" charset="0"/>
                <a:cs typeface="Courier New" panose="02070309020205020404" pitchFamily="49" charset="0"/>
              </a:rPr>
              <a:t>enum</a:t>
            </a:r>
            <a:r>
              <a:rPr lang="en-US" sz="3800" dirty="0"/>
              <a:t> identifier, printed the text from the array using the identifier as index into the ragged </a:t>
            </a:r>
            <a:r>
              <a:rPr lang="en-US" sz="3800" dirty="0" smtClean="0"/>
              <a:t>array</a:t>
            </a:r>
          </a:p>
          <a:p>
            <a:pPr lvl="1"/>
            <a:r>
              <a:rPr lang="en-US" sz="3800" dirty="0" smtClean="0"/>
              <a:t>Obviously this only works if you do not specify specific values for the </a:t>
            </a:r>
            <a:r>
              <a:rPr lang="en-US" sz="3800" b="1" dirty="0" smtClean="0">
                <a:latin typeface="Courier New" panose="02070309020205020404" pitchFamily="49" charset="0"/>
                <a:cs typeface="Courier New" panose="02070309020205020404" pitchFamily="49" charset="0"/>
              </a:rPr>
              <a:t>enum</a:t>
            </a:r>
            <a:r>
              <a:rPr lang="en-US" sz="3800" dirty="0" smtClean="0"/>
              <a:t> identifiers</a:t>
            </a:r>
            <a:endParaRPr lang="en-US" sz="3800"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1699734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2" end="1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13.2 Enumerated Data Types – </a:t>
            </a:r>
            <a:r>
              <a:rPr lang="en-US" dirty="0" smtClean="0"/>
              <a:t>Benefits</a:t>
            </a:r>
            <a:endParaRPr lang="en-US" dirty="0"/>
          </a:p>
        </p:txBody>
      </p:sp>
      <p:sp>
        <p:nvSpPr>
          <p:cNvPr id="3" name="Content Placeholder 2"/>
          <p:cNvSpPr>
            <a:spLocks noGrp="1"/>
          </p:cNvSpPr>
          <p:nvPr>
            <p:ph idx="1"/>
          </p:nvPr>
        </p:nvSpPr>
        <p:spPr/>
        <p:txBody>
          <a:bodyPr/>
          <a:lstStyle/>
          <a:p>
            <a:r>
              <a:rPr lang="en-US" dirty="0"/>
              <a:t>Adds safety because of the extra type checking they </a:t>
            </a:r>
            <a:r>
              <a:rPr lang="en-US" dirty="0" smtClean="0"/>
              <a:t>provide</a:t>
            </a:r>
          </a:p>
          <a:p>
            <a:pPr lvl="1"/>
            <a:r>
              <a:rPr lang="en-US" dirty="0"/>
              <a:t>Only values specified in the </a:t>
            </a:r>
            <a:r>
              <a:rPr lang="en-US" b="1" dirty="0">
                <a:latin typeface="Courier New" panose="02070309020205020404" pitchFamily="49" charset="0"/>
                <a:cs typeface="Courier New" panose="02070309020205020404" pitchFamily="49" charset="0"/>
              </a:rPr>
              <a:t>enum</a:t>
            </a:r>
            <a:r>
              <a:rPr lang="en-US" dirty="0"/>
              <a:t> declaration can be used in variables of that type</a:t>
            </a:r>
            <a:endParaRPr lang="en-US" dirty="0" smtClean="0"/>
          </a:p>
          <a:p>
            <a:endParaRPr lang="en-US" dirty="0"/>
          </a:p>
          <a:p>
            <a:r>
              <a:rPr lang="en-US" dirty="0"/>
              <a:t>Increase program </a:t>
            </a:r>
            <a:r>
              <a:rPr lang="en-US" dirty="0" smtClean="0"/>
              <a:t>readability</a:t>
            </a:r>
          </a:p>
          <a:p>
            <a:pPr lvl="1"/>
            <a:r>
              <a:rPr lang="en-US" dirty="0" smtClean="0"/>
              <a:t>Example on the following slides demonstrates how much more readable code becomes when using </a:t>
            </a:r>
            <a:r>
              <a:rPr lang="en-US" b="1" dirty="0" smtClean="0">
                <a:latin typeface="Courier New" panose="02070309020205020404" pitchFamily="49" charset="0"/>
                <a:cs typeface="Courier New" panose="02070309020205020404" pitchFamily="49" charset="0"/>
              </a:rPr>
              <a:t>enums</a:t>
            </a:r>
            <a:endParaRPr lang="en-US" b="1" dirty="0">
              <a:latin typeface="Courier New" panose="02070309020205020404" pitchFamily="49" charset="0"/>
              <a:cs typeface="Courier New" panose="02070309020205020404" pitchFamily="49" charset="0"/>
            </a:endParaRPr>
          </a:p>
          <a:p>
            <a:endParaRPr lang="en-US" dirty="0" smtClean="0"/>
          </a:p>
          <a:p>
            <a:r>
              <a:rPr lang="en-US" dirty="0"/>
              <a:t>Identifiers usually created using all uppercase letters </a:t>
            </a:r>
          </a:p>
          <a:p>
            <a:endParaRPr lang="en-US" dirty="0"/>
          </a:p>
          <a:p>
            <a:endParaRPr lang="en-US" dirty="0"/>
          </a:p>
        </p:txBody>
      </p:sp>
    </p:spTree>
    <p:extLst>
      <p:ext uri="{BB962C8B-B14F-4D97-AF65-F5344CB8AC3E}">
        <p14:creationId xmlns:p14="http://schemas.microsoft.com/office/powerpoint/2010/main" val="4001193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13.2 Enumerated Data Types </a:t>
            </a:r>
            <a:r>
              <a:rPr lang="en-US" dirty="0" smtClean="0"/>
              <a:t>– Menu Example </a:t>
            </a:r>
            <a:endParaRPr lang="en-US" dirty="0"/>
          </a:p>
        </p:txBody>
      </p:sp>
      <p:sp>
        <p:nvSpPr>
          <p:cNvPr id="3" name="Content Placeholder 2"/>
          <p:cNvSpPr>
            <a:spLocks noGrp="1"/>
          </p:cNvSpPr>
          <p:nvPr>
            <p:ph idx="1"/>
          </p:nvPr>
        </p:nvSpPr>
        <p:spPr/>
        <p:txBody>
          <a:bodyPr/>
          <a:lstStyle/>
          <a:p>
            <a:pPr marL="0" marR="0" indent="0">
              <a:spcBef>
                <a:spcPts val="0"/>
              </a:spcBef>
              <a:spcAft>
                <a:spcPts val="0"/>
              </a:spcAft>
              <a:buNone/>
            </a:pPr>
            <a:r>
              <a:rPr lang="en-US" sz="2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enum</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err="1">
                <a:solidFill>
                  <a:srgbClr val="2B91AF"/>
                </a:solidFill>
                <a:latin typeface="Courier New" panose="02070309020205020404" pitchFamily="49" charset="0"/>
                <a:ea typeface="Times New Roman" panose="02020603050405020304" pitchFamily="18" charset="0"/>
                <a:cs typeface="Courier New" panose="02070309020205020404" pitchFamily="49" charset="0"/>
              </a:rPr>
              <a:t>MenuItems</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8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ADD</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1, </a:t>
            </a:r>
            <a:r>
              <a:rPr lang="en-US" sz="28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DELETE</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EDIT</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EXIT</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int</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menu_choice</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endParaRPr lang="en-US" sz="28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cout </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&lt;&lt; </a:t>
            </a:r>
            <a:r>
              <a:rPr lang="en-US" sz="28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"1) Add a new student\n"</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&lt;&lt; </a:t>
            </a:r>
            <a:r>
              <a:rPr lang="en-US" sz="28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"2) Delete a student\n"</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&lt;&lt; </a:t>
            </a:r>
            <a:r>
              <a:rPr lang="en-US" sz="28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"3) Edit a student's info\n"</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&lt;&lt; </a:t>
            </a:r>
            <a:r>
              <a:rPr lang="en-US" sz="28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"4) Exit\n\n"</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cout &lt;&lt; </a:t>
            </a:r>
            <a:r>
              <a:rPr lang="en-US" sz="28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"Enter menu choice: "</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cin &gt;&gt; </a:t>
            </a:r>
            <a:r>
              <a:rPr lang="en-US" sz="28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menu_choice</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endParaRPr lang="en-US" dirty="0"/>
          </a:p>
        </p:txBody>
      </p:sp>
    </p:spTree>
    <p:extLst>
      <p:ext uri="{BB962C8B-B14F-4D97-AF65-F5344CB8AC3E}">
        <p14:creationId xmlns:p14="http://schemas.microsoft.com/office/powerpoint/2010/main" val="30179777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13.2 Enumerated Data Types – Menu Example </a:t>
            </a:r>
            <a:r>
              <a:rPr lang="en-US" dirty="0" smtClean="0"/>
              <a:t>Continued</a:t>
            </a:r>
            <a:endParaRPr lang="en-US" dirty="0"/>
          </a:p>
        </p:txBody>
      </p:sp>
      <p:sp>
        <p:nvSpPr>
          <p:cNvPr id="3" name="Content Placeholder 2"/>
          <p:cNvSpPr>
            <a:spLocks noGrp="1"/>
          </p:cNvSpPr>
          <p:nvPr>
            <p:ph idx="1"/>
          </p:nvPr>
        </p:nvSpPr>
        <p:spPr/>
        <p:txBody>
          <a:bodyPr>
            <a:noAutofit/>
          </a:bodyPr>
          <a:lstStyle/>
          <a:p>
            <a:pPr marL="0" marR="0" indent="0">
              <a:spcBef>
                <a:spcPts val="0"/>
              </a:spcBef>
              <a:spcAft>
                <a:spcPts val="0"/>
              </a:spcAft>
              <a:buNone/>
            </a:pPr>
            <a:r>
              <a:rPr lang="en-US" sz="1800" dirty="0" smtClean="0">
                <a:solidFill>
                  <a:srgbClr val="0000FF"/>
                </a:solidFill>
                <a:latin typeface="Courier New" panose="02070309020205020404" pitchFamily="49" charset="0"/>
                <a:ea typeface="Times New Roman" panose="02020603050405020304" pitchFamily="18" charset="0"/>
                <a:cs typeface="Courier New" panose="02070309020205020404" pitchFamily="49" charset="0"/>
              </a:rPr>
              <a:t>if</a:t>
            </a:r>
            <a:r>
              <a:rPr lang="en-US" sz="18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menu_choice</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&gt;= 1 &amp;&amp; </a:t>
            </a:r>
            <a:r>
              <a:rPr lang="en-US" sz="18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menu_choice</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&lt;= 4 </a:t>
            </a:r>
            <a:r>
              <a:rPr lang="en-US" sz="18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Verify correct values</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Notice the type cast</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switch</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1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static_cast</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&lt;</a:t>
            </a:r>
            <a:r>
              <a:rPr lang="en-US" sz="18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MenuItems</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&gt; (</a:t>
            </a:r>
            <a:r>
              <a:rPr lang="en-US" sz="18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menu_choice</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case</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ADD:</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Add routines</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break</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case</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DELETE:</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Delete routines</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break</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case</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EDIT:</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Edit routines</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break</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case</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EXIT:</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Exit routines</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break</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default</a:t>
            </a: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Error routines</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1800" dirty="0">
              <a:latin typeface="Courier New" panose="02070309020205020404" pitchFamily="49" charset="0"/>
              <a:ea typeface="Times New Roman" panose="02020603050405020304" pitchFamily="18" charset="0"/>
              <a:cs typeface="Courier New" panose="02070309020205020404" pitchFamily="49" charset="0"/>
            </a:endParaRPr>
          </a:p>
          <a:p>
            <a:pPr marL="0" indent="0">
              <a:buNone/>
            </a:pPr>
            <a:r>
              <a:rPr lang="en-US" sz="1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8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5394415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13.3 </a:t>
            </a:r>
            <a:r>
              <a:rPr lang="en-US" dirty="0" smtClean="0"/>
              <a:t>Structures – Syntax</a:t>
            </a:r>
            <a:endParaRPr lang="en-US" dirty="0"/>
          </a:p>
        </p:txBody>
      </p:sp>
      <p:sp>
        <p:nvSpPr>
          <p:cNvPr id="3" name="Content Placeholder 2"/>
          <p:cNvSpPr>
            <a:spLocks noGrp="1"/>
          </p:cNvSpPr>
          <p:nvPr>
            <p:ph idx="1"/>
          </p:nvPr>
        </p:nvSpPr>
        <p:spPr/>
        <p:txBody>
          <a:bodyPr/>
          <a:lstStyle/>
          <a:p>
            <a:r>
              <a:rPr lang="en-US" dirty="0"/>
              <a:t>Encapsulating variables of any type into one UDT</a:t>
            </a:r>
          </a:p>
          <a:p>
            <a:endParaRPr lang="en-US" dirty="0"/>
          </a:p>
          <a:p>
            <a:r>
              <a:rPr lang="en-US" dirty="0"/>
              <a:t>Also referred to as a </a:t>
            </a:r>
            <a:r>
              <a:rPr lang="en-US" b="1" dirty="0" smtClean="0"/>
              <a:t>record</a:t>
            </a:r>
          </a:p>
          <a:p>
            <a:pPr lvl="1"/>
            <a:r>
              <a:rPr lang="en-US" dirty="0" smtClean="0"/>
              <a:t>Every </a:t>
            </a:r>
            <a:r>
              <a:rPr lang="en-US" dirty="0"/>
              <a:t>variable of this type holds one </a:t>
            </a:r>
            <a:r>
              <a:rPr lang="en-US" dirty="0" smtClean="0"/>
              <a:t>record</a:t>
            </a:r>
            <a:endParaRPr lang="en-US" dirty="0"/>
          </a:p>
          <a:p>
            <a:endParaRPr lang="en-US" dirty="0"/>
          </a:p>
          <a:p>
            <a:r>
              <a:rPr lang="en-US" b="1" dirty="0"/>
              <a:t>Syntax</a:t>
            </a:r>
          </a:p>
          <a:p>
            <a:pPr marL="457200" lvl="1" indent="0">
              <a:buNone/>
            </a:pPr>
            <a:r>
              <a:rPr lang="en-US" sz="2800" dirty="0">
                <a:solidFill>
                  <a:schemeClr val="tx1"/>
                </a:solidFill>
                <a:latin typeface="Courier New" panose="02070309020205020404" pitchFamily="49" charset="0"/>
                <a:cs typeface="Courier New" panose="02070309020205020404" pitchFamily="49" charset="0"/>
              </a:rPr>
              <a:t>struct &lt;struct-name&gt;{ &lt;data-members&gt; };</a:t>
            </a:r>
          </a:p>
        </p:txBody>
      </p:sp>
    </p:spTree>
    <p:extLst>
      <p:ext uri="{BB962C8B-B14F-4D97-AF65-F5344CB8AC3E}">
        <p14:creationId xmlns:p14="http://schemas.microsoft.com/office/powerpoint/2010/main" val="42388923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13.3 Structures – </a:t>
            </a:r>
            <a:r>
              <a:rPr lang="en-US" dirty="0" smtClean="0"/>
              <a:t>Definition</a:t>
            </a:r>
            <a:endParaRPr lang="en-US" dirty="0"/>
          </a:p>
        </p:txBody>
      </p:sp>
      <p:sp>
        <p:nvSpPr>
          <p:cNvPr id="7" name="Content Placeholder 6"/>
          <p:cNvSpPr>
            <a:spLocks noGrp="1"/>
          </p:cNvSpPr>
          <p:nvPr>
            <p:ph sz="half" idx="13"/>
          </p:nvPr>
        </p:nvSpPr>
        <p:spPr>
          <a:xfrm>
            <a:off x="83975" y="1233745"/>
            <a:ext cx="12036489" cy="1556590"/>
          </a:xfrm>
        </p:spPr>
        <p:txBody>
          <a:bodyPr/>
          <a:lstStyle/>
          <a:p>
            <a:r>
              <a:rPr lang="en-US" dirty="0"/>
              <a:t>The definition specifies the type, not a request for memory</a:t>
            </a:r>
          </a:p>
          <a:p>
            <a:r>
              <a:rPr lang="en-US" dirty="0"/>
              <a:t>Prior to C++ 11 data members could not be assigned initial values in the struct definition</a:t>
            </a:r>
          </a:p>
        </p:txBody>
      </p:sp>
      <p:sp>
        <p:nvSpPr>
          <p:cNvPr id="8" name="Content Placeholder 7"/>
          <p:cNvSpPr>
            <a:spLocks noGrp="1"/>
          </p:cNvSpPr>
          <p:nvPr>
            <p:ph sz="half" idx="14"/>
          </p:nvPr>
        </p:nvSpPr>
        <p:spPr>
          <a:xfrm>
            <a:off x="5929460" y="2790335"/>
            <a:ext cx="6191004" cy="3386630"/>
          </a:xfrm>
        </p:spPr>
        <p:txBody>
          <a:bodyPr>
            <a:noAutofit/>
          </a:bodyPr>
          <a:lstStyle/>
          <a:p>
            <a:pPr marL="0" marR="0" indent="0">
              <a:spcBef>
                <a:spcPts val="0"/>
              </a:spcBef>
              <a:spcAft>
                <a:spcPts val="0"/>
              </a:spcAft>
              <a:buNone/>
            </a:pPr>
            <a:r>
              <a:rPr lang="en-US" sz="2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struct</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Student</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int</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id = 0;</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char</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fname</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[25] = </a:t>
            </a:r>
            <a:r>
              <a:rPr lang="en-US" sz="28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char</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lname</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[25]{ </a:t>
            </a:r>
            <a:r>
              <a:rPr lang="en-US" sz="28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'\0'</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char</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gender;</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float</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gpa</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0.0F;</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indent="0">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800" dirty="0">
              <a:latin typeface="Courier New" panose="02070309020205020404" pitchFamily="49" charset="0"/>
              <a:cs typeface="Courier New" panose="02070309020205020404" pitchFamily="49" charset="0"/>
            </a:endParaRPr>
          </a:p>
        </p:txBody>
      </p:sp>
      <p:sp>
        <p:nvSpPr>
          <p:cNvPr id="9" name="Content Placeholder 8"/>
          <p:cNvSpPr>
            <a:spLocks noGrp="1"/>
          </p:cNvSpPr>
          <p:nvPr>
            <p:ph sz="half" idx="15"/>
          </p:nvPr>
        </p:nvSpPr>
        <p:spPr>
          <a:xfrm>
            <a:off x="83975" y="2790335"/>
            <a:ext cx="5430705" cy="3386630"/>
          </a:xfrm>
        </p:spPr>
        <p:txBody>
          <a:bodyPr>
            <a:normAutofit/>
          </a:bodyPr>
          <a:lstStyle/>
          <a:p>
            <a:pPr marL="0" marR="0" indent="0">
              <a:spcBef>
                <a:spcPts val="0"/>
              </a:spcBef>
              <a:spcAft>
                <a:spcPts val="0"/>
              </a:spcAft>
              <a:buNone/>
            </a:pPr>
            <a:r>
              <a:rPr lang="en-US" sz="2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struct</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Student</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int</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id;</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char</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fname</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[25];</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char</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lname</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[25];</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char</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gender;</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float</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gpa</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indent="0">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8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1078666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13.3.1 Nested </a:t>
            </a:r>
            <a:r>
              <a:rPr lang="en-US" dirty="0"/>
              <a:t>Structures – </a:t>
            </a:r>
            <a:r>
              <a:rPr lang="en-US" dirty="0" smtClean="0"/>
              <a:t>Example</a:t>
            </a:r>
            <a:endParaRPr lang="en-US" dirty="0"/>
          </a:p>
        </p:txBody>
      </p:sp>
      <p:sp>
        <p:nvSpPr>
          <p:cNvPr id="6" name="Content Placeholder 5"/>
          <p:cNvSpPr>
            <a:spLocks noGrp="1"/>
          </p:cNvSpPr>
          <p:nvPr>
            <p:ph sz="half" idx="1"/>
          </p:nvPr>
        </p:nvSpPr>
        <p:spPr/>
        <p:txBody>
          <a:bodyPr>
            <a:noAutofit/>
          </a:bodyPr>
          <a:lstStyle/>
          <a:p>
            <a:pPr marL="0" marR="0" indent="0">
              <a:spcBef>
                <a:spcPts val="0"/>
              </a:spcBef>
              <a:spcAft>
                <a:spcPts val="0"/>
              </a:spcAft>
              <a:buNone/>
            </a:pPr>
            <a:r>
              <a:rPr lang="en-US" sz="16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struct</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Date</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short</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month;</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short</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day;</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short</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year;</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struct</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Student</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int</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id;</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char</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fname</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[25];</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char</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lname</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[25];</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char</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gender;</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float</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gpa</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Date</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admit_date</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Nested structure</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struct</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Homework</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short</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hw_id</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Date</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due_date</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Nested structure</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Student</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submitted_by</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Nested structure</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Date</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submit_date</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Nested structure</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short</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score;</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indent="0">
              <a:buNone/>
            </a:pP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a:latin typeface="Courier New" panose="02070309020205020404" pitchFamily="49" charset="0"/>
              <a:cs typeface="Courier New" panose="02070309020205020404" pitchFamily="49" charset="0"/>
            </a:endParaRPr>
          </a:p>
        </p:txBody>
      </p:sp>
      <p:sp>
        <p:nvSpPr>
          <p:cNvPr id="7" name="Content Placeholder 6"/>
          <p:cNvSpPr>
            <a:spLocks noGrp="1"/>
          </p:cNvSpPr>
          <p:nvPr>
            <p:ph sz="half" idx="13"/>
          </p:nvPr>
        </p:nvSpPr>
        <p:spPr/>
        <p:txBody>
          <a:bodyPr/>
          <a:lstStyle/>
          <a:p>
            <a:r>
              <a:rPr lang="en-US" dirty="0"/>
              <a:t>Must be defined before </a:t>
            </a:r>
            <a:r>
              <a:rPr lang="en-US" dirty="0" smtClean="0"/>
              <a:t>use</a:t>
            </a:r>
          </a:p>
          <a:p>
            <a:pPr lvl="1"/>
            <a:r>
              <a:rPr lang="en-US" dirty="0" smtClean="0">
                <a:latin typeface="Courier New" panose="02070309020205020404" pitchFamily="49" charset="0"/>
                <a:cs typeface="Courier New" panose="02070309020205020404" pitchFamily="49" charset="0"/>
              </a:rPr>
              <a:t>Date</a:t>
            </a:r>
            <a:r>
              <a:rPr lang="en-US" dirty="0" smtClean="0"/>
              <a:t> </a:t>
            </a:r>
            <a:r>
              <a:rPr lang="en-US" dirty="0"/>
              <a:t>defined before used in </a:t>
            </a:r>
            <a:r>
              <a:rPr lang="en-US" dirty="0" smtClean="0">
                <a:latin typeface="Courier New" panose="02070309020205020404" pitchFamily="49" charset="0"/>
                <a:cs typeface="Courier New" panose="02070309020205020404" pitchFamily="49" charset="0"/>
              </a:rPr>
              <a:t>Student</a:t>
            </a:r>
          </a:p>
          <a:p>
            <a:pPr lvl="1"/>
            <a:endParaRPr lang="en-US" dirty="0" smtClean="0"/>
          </a:p>
          <a:p>
            <a:pPr lvl="1"/>
            <a:r>
              <a:rPr lang="en-US" dirty="0" smtClean="0">
                <a:latin typeface="Courier New" panose="02070309020205020404" pitchFamily="49" charset="0"/>
                <a:cs typeface="Courier New" panose="02070309020205020404" pitchFamily="49" charset="0"/>
              </a:rPr>
              <a:t>Student</a:t>
            </a:r>
            <a:r>
              <a:rPr lang="en-US" dirty="0" smtClean="0"/>
              <a:t> and </a:t>
            </a:r>
            <a:r>
              <a:rPr lang="en-US" dirty="0" smtClean="0">
                <a:latin typeface="Courier New" panose="02070309020205020404" pitchFamily="49" charset="0"/>
                <a:cs typeface="Courier New" panose="02070309020205020404" pitchFamily="49" charset="0"/>
              </a:rPr>
              <a:t>Date</a:t>
            </a:r>
            <a:r>
              <a:rPr lang="en-US" dirty="0" smtClean="0"/>
              <a:t> before </a:t>
            </a:r>
            <a:r>
              <a:rPr lang="en-US" dirty="0" smtClean="0">
                <a:latin typeface="Courier New" panose="02070309020205020404" pitchFamily="49" charset="0"/>
                <a:cs typeface="Courier New" panose="02070309020205020404" pitchFamily="49" charset="0"/>
              </a:rPr>
              <a:t>Homework</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1334460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13.3.2 Structure </a:t>
            </a:r>
            <a:r>
              <a:rPr lang="en-US" dirty="0" smtClean="0"/>
              <a:t>Variables</a:t>
            </a:r>
            <a:endParaRPr lang="en-US" dirty="0"/>
          </a:p>
        </p:txBody>
      </p:sp>
      <p:sp>
        <p:nvSpPr>
          <p:cNvPr id="3" name="Content Placeholder 2"/>
          <p:cNvSpPr>
            <a:spLocks noGrp="1"/>
          </p:cNvSpPr>
          <p:nvPr>
            <p:ph idx="1"/>
          </p:nvPr>
        </p:nvSpPr>
        <p:spPr/>
        <p:txBody>
          <a:bodyPr>
            <a:normAutofit lnSpcReduction="10000"/>
          </a:bodyPr>
          <a:lstStyle/>
          <a:p>
            <a:pPr marL="457200" lvl="1" indent="0">
              <a:spcBef>
                <a:spcPts val="0"/>
              </a:spcBef>
              <a:spcAft>
                <a:spcPts val="0"/>
              </a:spcAft>
              <a:buNone/>
            </a:pPr>
            <a:r>
              <a:rPr lang="en-US" sz="20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Student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student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spcBef>
                <a:spcPts val="0"/>
              </a:spcBef>
              <a:spcAft>
                <a:spcPts val="0"/>
              </a:spcAft>
              <a:buNone/>
            </a:pPr>
            <a:r>
              <a:rPr lang="en-US" sz="20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Student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cst126[20];</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spcBef>
                <a:spcPts val="0"/>
              </a:spcBef>
              <a:spcAft>
                <a:spcPts val="0"/>
              </a:spcAft>
              <a:buNone/>
            </a:pPr>
            <a:r>
              <a:rPr lang="en-US" sz="20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Student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0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student_ptr</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new</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Student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spcBef>
                <a:spcPts val="0"/>
              </a:spcBef>
              <a:spcAft>
                <a:spcPts val="0"/>
              </a:spcAft>
              <a:buNone/>
            </a:pPr>
            <a:r>
              <a:rPr lang="en-US" sz="20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Student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straight_a</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 1, </a:t>
            </a:r>
            <a:r>
              <a:rPr lang="en-US" sz="20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a:t>
            </a:r>
            <a:r>
              <a:rPr lang="en-US" sz="2000" dirty="0" err="1">
                <a:solidFill>
                  <a:srgbClr val="A31515"/>
                </a:solidFill>
                <a:latin typeface="Courier New" panose="02070309020205020404" pitchFamily="49" charset="0"/>
                <a:ea typeface="Times New Roman" panose="02020603050405020304" pitchFamily="18" charset="0"/>
                <a:cs typeface="Courier New" panose="02070309020205020404" pitchFamily="49" charset="0"/>
              </a:rPr>
              <a:t>Ima</a:t>
            </a:r>
            <a:r>
              <a:rPr lang="en-US" sz="20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"Smarty"</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'F'</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4.0F, {9, 15, 2007} };</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buNone/>
            </a:pPr>
            <a:r>
              <a:rPr lang="en-US" sz="20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Student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avg_student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2, </a:t>
            </a:r>
            <a:r>
              <a:rPr lang="en-US" sz="20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"Jon"</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"Kelley"</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'M'</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2.5F, 9, 25, 2010 };</a:t>
            </a:r>
            <a:endParaRPr lang="en-US" sz="2000" dirty="0" smtClean="0">
              <a:latin typeface="Courier New" panose="02070309020205020404" pitchFamily="49" charset="0"/>
              <a:cs typeface="Courier New" panose="02070309020205020404" pitchFamily="49" charset="0"/>
            </a:endParaRPr>
          </a:p>
          <a:p>
            <a:endParaRPr lang="en-US" dirty="0"/>
          </a:p>
          <a:p>
            <a:r>
              <a:rPr lang="en-US" dirty="0"/>
              <a:t>Last </a:t>
            </a:r>
            <a:r>
              <a:rPr lang="en-US" dirty="0" smtClean="0"/>
              <a:t>two lines initialize </a:t>
            </a:r>
            <a:r>
              <a:rPr lang="en-US" dirty="0"/>
              <a:t>a structure </a:t>
            </a:r>
            <a:r>
              <a:rPr lang="en-US" dirty="0" smtClean="0"/>
              <a:t>variable</a:t>
            </a:r>
          </a:p>
          <a:p>
            <a:pPr lvl="1"/>
            <a:r>
              <a:rPr lang="en-US" dirty="0" smtClean="0"/>
              <a:t>Values </a:t>
            </a:r>
            <a:r>
              <a:rPr lang="en-US" dirty="0"/>
              <a:t>must be in the order in which the data members were specified in the structure </a:t>
            </a:r>
            <a:r>
              <a:rPr lang="en-US" dirty="0" smtClean="0"/>
              <a:t>definition</a:t>
            </a:r>
          </a:p>
          <a:p>
            <a:pPr lvl="1"/>
            <a:r>
              <a:rPr lang="en-US" dirty="0" smtClean="0"/>
              <a:t>Nested </a:t>
            </a:r>
            <a:r>
              <a:rPr lang="en-US" dirty="0"/>
              <a:t>curly braces are not necessary, </a:t>
            </a:r>
            <a:r>
              <a:rPr lang="en-US" dirty="0" smtClean="0"/>
              <a:t>but they </a:t>
            </a:r>
            <a:r>
              <a:rPr lang="en-US" dirty="0"/>
              <a:t>do give a more visual indication that we are initializing the values in the nested </a:t>
            </a:r>
            <a:r>
              <a:rPr lang="en-US" dirty="0" smtClean="0"/>
              <a:t>structure</a:t>
            </a:r>
          </a:p>
          <a:p>
            <a:pPr lvl="1"/>
            <a:r>
              <a:rPr lang="en-US" dirty="0" smtClean="0"/>
              <a:t>Last example uses the newer fully uniform type initialization</a:t>
            </a:r>
            <a:endParaRPr lang="en-US" dirty="0"/>
          </a:p>
          <a:p>
            <a:endParaRPr lang="en-US" dirty="0" smtClean="0"/>
          </a:p>
          <a:p>
            <a:endParaRPr lang="en-US" dirty="0"/>
          </a:p>
        </p:txBody>
      </p:sp>
    </p:spTree>
    <p:extLst>
      <p:ext uri="{BB962C8B-B14F-4D97-AF65-F5344CB8AC3E}">
        <p14:creationId xmlns:p14="http://schemas.microsoft.com/office/powerpoint/2010/main" val="5527284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13.3.3 Accessing the Data </a:t>
            </a:r>
            <a:r>
              <a:rPr lang="en-US" dirty="0" smtClean="0"/>
              <a:t>Members – Dot Operator</a:t>
            </a:r>
            <a:endParaRPr lang="en-US" dirty="0"/>
          </a:p>
        </p:txBody>
      </p:sp>
      <p:sp>
        <p:nvSpPr>
          <p:cNvPr id="3" name="Content Placeholder 2"/>
          <p:cNvSpPr>
            <a:spLocks noGrp="1"/>
          </p:cNvSpPr>
          <p:nvPr>
            <p:ph idx="1"/>
          </p:nvPr>
        </p:nvSpPr>
        <p:spPr/>
        <p:txBody>
          <a:bodyPr/>
          <a:lstStyle/>
          <a:p>
            <a:r>
              <a:rPr lang="en-US" dirty="0"/>
              <a:t>Specifies member on right of the operator belongs to structure variable on the </a:t>
            </a:r>
            <a:r>
              <a:rPr lang="en-US" dirty="0" smtClean="0"/>
              <a:t>left</a:t>
            </a:r>
          </a:p>
          <a:p>
            <a:endParaRPr lang="en-US" dirty="0"/>
          </a:p>
          <a:p>
            <a:pPr marL="457200" lvl="1" indent="0">
              <a:spcBef>
                <a:spcPts val="0"/>
              </a:spcBef>
              <a:spcAft>
                <a:spcPts val="0"/>
              </a:spcAft>
              <a:buNone/>
            </a:pPr>
            <a:r>
              <a:rPr lang="en-US" sz="2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Example 1</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student.id = 2;</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strcpy ( </a:t>
            </a:r>
            <a:r>
              <a:rPr lang="en-US" sz="28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student.fname</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"Drew"</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spcBef>
                <a:spcPts val="0"/>
              </a:spcBef>
              <a:spcAft>
                <a:spcPts val="0"/>
              </a:spcAft>
              <a:buNone/>
            </a:pPr>
            <a:r>
              <a:rPr lang="en-US" sz="2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Example 2</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cst126[0].id = 3;</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strcpy ( cst126[0].</a:t>
            </a:r>
            <a:r>
              <a:rPr lang="en-US" sz="28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fname</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"Patty"</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8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352408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13.3.3 Accessing the Data Members – </a:t>
            </a:r>
            <a:r>
              <a:rPr lang="en-US" dirty="0" smtClean="0"/>
              <a:t>Arrow </a:t>
            </a:r>
            <a:r>
              <a:rPr lang="en-US" dirty="0"/>
              <a:t>Operator</a:t>
            </a:r>
          </a:p>
        </p:txBody>
      </p:sp>
      <p:sp>
        <p:nvSpPr>
          <p:cNvPr id="3" name="Content Placeholder 2"/>
          <p:cNvSpPr>
            <a:spLocks noGrp="1"/>
          </p:cNvSpPr>
          <p:nvPr>
            <p:ph idx="1"/>
          </p:nvPr>
        </p:nvSpPr>
        <p:spPr/>
        <p:txBody>
          <a:bodyPr/>
          <a:lstStyle/>
          <a:p>
            <a:r>
              <a:rPr lang="en-US" dirty="0" smtClean="0"/>
              <a:t>Older deprecated method, </a:t>
            </a:r>
            <a:r>
              <a:rPr lang="en-US" b="1" dirty="0" smtClean="0">
                <a:solidFill>
                  <a:srgbClr val="FF0000"/>
                </a:solidFill>
              </a:rPr>
              <a:t>Don’t Do This</a:t>
            </a:r>
            <a:endParaRPr lang="en-US" dirty="0" smtClean="0">
              <a:solidFill>
                <a:srgbClr val="FF0000"/>
              </a:solidFill>
            </a:endParaRPr>
          </a:p>
          <a:p>
            <a:endParaRPr lang="en-US" b="1" dirty="0" smtClean="0"/>
          </a:p>
          <a:p>
            <a:pPr marL="457200" lvl="1" indent="0">
              <a:spcBef>
                <a:spcPts val="0"/>
              </a:spcBef>
              <a:spcAft>
                <a:spcPts val="0"/>
              </a:spcAft>
              <a:buNone/>
            </a:pPr>
            <a:r>
              <a:rPr lang="en-US" sz="28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Student</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8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student_ptr</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new</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Student</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r>
              <a:rPr lang="en-US" sz="28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student_ptr</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).id = 4;</a:t>
            </a:r>
            <a:endParaRPr lang="en-US" sz="2800" b="1" dirty="0">
              <a:latin typeface="Courier New" panose="02070309020205020404" pitchFamily="49" charset="0"/>
              <a:cs typeface="Courier New" panose="02070309020205020404" pitchFamily="49" charset="0"/>
            </a:endParaRPr>
          </a:p>
          <a:p>
            <a:endParaRPr lang="en-US" dirty="0" smtClean="0"/>
          </a:p>
          <a:p>
            <a:r>
              <a:rPr lang="en-US" dirty="0" smtClean="0"/>
              <a:t>Current practice is to use the arrow operator</a:t>
            </a:r>
          </a:p>
          <a:p>
            <a:endParaRPr lang="en-US" dirty="0" smtClean="0"/>
          </a:p>
          <a:p>
            <a:pPr marL="457200" lvl="1" indent="0">
              <a:buNone/>
            </a:pPr>
            <a:r>
              <a:rPr lang="en-US" sz="2800" dirty="0" err="1">
                <a:solidFill>
                  <a:schemeClr val="tx1"/>
                </a:solidFill>
                <a:latin typeface="Courier New" panose="02070309020205020404" pitchFamily="49" charset="0"/>
                <a:ea typeface="Times New Roman" panose="02020603050405020304" pitchFamily="18" charset="0"/>
                <a:cs typeface="Courier New" panose="02070309020205020404" pitchFamily="49" charset="0"/>
              </a:rPr>
              <a:t>student_ptr</a:t>
            </a:r>
            <a:r>
              <a:rPr lang="en-US" sz="2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-&gt;id = 4</a:t>
            </a:r>
            <a:r>
              <a:rPr lang="en-US" sz="2800" dirty="0"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rPr>
              <a:t>;</a:t>
            </a:r>
            <a:endParaRPr lang="en-US" sz="2800" dirty="0">
              <a:solidFill>
                <a:schemeClr val="tx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3865671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13.1 The </a:t>
            </a:r>
            <a:r>
              <a:rPr lang="en-US" dirty="0">
                <a:latin typeface="Courier New" panose="02070309020205020404" pitchFamily="49" charset="0"/>
                <a:cs typeface="Courier New" panose="02070309020205020404" pitchFamily="49" charset="0"/>
              </a:rPr>
              <a:t>typedef</a:t>
            </a:r>
            <a:r>
              <a:rPr lang="en-US" dirty="0"/>
              <a:t> </a:t>
            </a:r>
            <a:r>
              <a:rPr lang="en-US" dirty="0" smtClean="0"/>
              <a:t>Statement – Syntax</a:t>
            </a:r>
            <a:endParaRPr lang="en-US" dirty="0"/>
          </a:p>
        </p:txBody>
      </p:sp>
      <p:sp>
        <p:nvSpPr>
          <p:cNvPr id="3" name="Content Placeholder 2"/>
          <p:cNvSpPr>
            <a:spLocks noGrp="1"/>
          </p:cNvSpPr>
          <p:nvPr>
            <p:ph idx="1"/>
          </p:nvPr>
        </p:nvSpPr>
        <p:spPr/>
        <p:txBody>
          <a:bodyPr>
            <a:normAutofit/>
          </a:bodyPr>
          <a:lstStyle/>
          <a:p>
            <a:r>
              <a:rPr lang="en-US" b="1" dirty="0" smtClean="0">
                <a:latin typeface="Courier New" panose="02070309020205020404" pitchFamily="49" charset="0"/>
                <a:cs typeface="Courier New" panose="02070309020205020404" pitchFamily="49" charset="0"/>
              </a:rPr>
              <a:t>typedef</a:t>
            </a:r>
          </a:p>
          <a:p>
            <a:pPr lvl="1"/>
            <a:r>
              <a:rPr lang="en-US" dirty="0" smtClean="0"/>
              <a:t>Allows you to create an </a:t>
            </a:r>
            <a:r>
              <a:rPr lang="en-US" dirty="0"/>
              <a:t>alternative name or synonym </a:t>
            </a:r>
            <a:r>
              <a:rPr lang="en-US" dirty="0" smtClean="0"/>
              <a:t>for an </a:t>
            </a:r>
            <a:r>
              <a:rPr lang="en-US" dirty="0"/>
              <a:t>existing data </a:t>
            </a:r>
            <a:r>
              <a:rPr lang="en-US" dirty="0" smtClean="0"/>
              <a:t>type</a:t>
            </a:r>
            <a:endParaRPr lang="en-US" dirty="0"/>
          </a:p>
          <a:p>
            <a:pPr lvl="1"/>
            <a:endParaRPr lang="en-US" dirty="0" smtClean="0"/>
          </a:p>
          <a:p>
            <a:pPr lvl="1"/>
            <a:r>
              <a:rPr lang="en-US" dirty="0" smtClean="0"/>
              <a:t>Simplifies </a:t>
            </a:r>
            <a:r>
              <a:rPr lang="en-US" dirty="0"/>
              <a:t>name of complicated data types </a:t>
            </a:r>
          </a:p>
          <a:p>
            <a:endParaRPr lang="en-US" b="1" dirty="0" smtClean="0"/>
          </a:p>
          <a:p>
            <a:r>
              <a:rPr lang="en-US" b="1" dirty="0" smtClean="0"/>
              <a:t>Syntax</a:t>
            </a:r>
            <a:r>
              <a:rPr lang="en-US" dirty="0"/>
              <a:t>		</a:t>
            </a:r>
            <a:endParaRPr lang="en-US" dirty="0" smtClean="0"/>
          </a:p>
          <a:p>
            <a:pPr marL="457200" lvl="1" indent="0">
              <a:buNone/>
            </a:pPr>
            <a:r>
              <a:rPr lang="en-US" sz="2800" dirty="0" smtClean="0">
                <a:solidFill>
                  <a:schemeClr val="tx1"/>
                </a:solidFill>
                <a:latin typeface="Courier New" panose="02070309020205020404" pitchFamily="49" charset="0"/>
                <a:cs typeface="Courier New" panose="02070309020205020404" pitchFamily="49" charset="0"/>
              </a:rPr>
              <a:t>typedef </a:t>
            </a:r>
            <a:r>
              <a:rPr lang="en-US" sz="2800" dirty="0">
                <a:solidFill>
                  <a:schemeClr val="tx1"/>
                </a:solidFill>
                <a:latin typeface="Courier New" panose="02070309020205020404" pitchFamily="49" charset="0"/>
                <a:cs typeface="Courier New" panose="02070309020205020404" pitchFamily="49" charset="0"/>
              </a:rPr>
              <a:t>&lt;data-type&gt; &lt;synonym</a:t>
            </a:r>
            <a:r>
              <a:rPr lang="en-US" sz="2800" dirty="0" smtClean="0">
                <a:solidFill>
                  <a:schemeClr val="tx1"/>
                </a:solidFill>
                <a:latin typeface="Courier New" panose="02070309020205020404" pitchFamily="49" charset="0"/>
                <a:cs typeface="Courier New" panose="02070309020205020404" pitchFamily="49" charset="0"/>
              </a:rPr>
              <a:t>&gt;;</a:t>
            </a:r>
          </a:p>
          <a:p>
            <a:endParaRPr lang="en-US" dirty="0"/>
          </a:p>
        </p:txBody>
      </p:sp>
    </p:spTree>
    <p:extLst>
      <p:ext uri="{BB962C8B-B14F-4D97-AF65-F5344CB8AC3E}">
        <p14:creationId xmlns:p14="http://schemas.microsoft.com/office/powerpoint/2010/main" val="23239909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13.3.3 Accessing the Data Members – </a:t>
            </a:r>
            <a:r>
              <a:rPr lang="en-US" dirty="0" smtClean="0"/>
              <a:t>Nested Structures</a:t>
            </a:r>
            <a:endParaRPr lang="en-US" dirty="0"/>
          </a:p>
        </p:txBody>
      </p:sp>
      <p:sp>
        <p:nvSpPr>
          <p:cNvPr id="3" name="Content Placeholder 2"/>
          <p:cNvSpPr>
            <a:spLocks noGrp="1"/>
          </p:cNvSpPr>
          <p:nvPr>
            <p:ph idx="1"/>
          </p:nvPr>
        </p:nvSpPr>
        <p:spPr/>
        <p:txBody>
          <a:bodyPr>
            <a:normAutofit/>
          </a:bodyPr>
          <a:lstStyle/>
          <a:p>
            <a:pPr marL="0" indent="0">
              <a:spcBef>
                <a:spcPts val="0"/>
              </a:spcBef>
              <a:spcAft>
                <a:spcPts val="0"/>
              </a:spcAft>
              <a:buNone/>
            </a:pPr>
            <a:r>
              <a:rPr lang="en-US" sz="2000" dirty="0" smtClean="0">
                <a:solidFill>
                  <a:srgbClr val="2B91AF"/>
                </a:solidFill>
                <a:latin typeface="Courier New" panose="02070309020205020404" pitchFamily="49" charset="0"/>
                <a:ea typeface="Times New Roman" panose="02020603050405020304" pitchFamily="18" charset="0"/>
                <a:cs typeface="Courier New" panose="02070309020205020404" pitchFamily="49" charset="0"/>
              </a:rPr>
              <a:t>Student</a:t>
            </a:r>
            <a:r>
              <a:rPr lang="en-US" sz="20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straight_a</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 1, </a:t>
            </a:r>
            <a:r>
              <a:rPr lang="en-US" sz="20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a:t>
            </a:r>
            <a:r>
              <a:rPr lang="en-US" sz="2000" dirty="0" err="1">
                <a:solidFill>
                  <a:srgbClr val="A31515"/>
                </a:solidFill>
                <a:latin typeface="Courier New" panose="02070309020205020404" pitchFamily="49" charset="0"/>
                <a:ea typeface="Times New Roman" panose="02020603050405020304" pitchFamily="18" charset="0"/>
                <a:cs typeface="Courier New" panose="02070309020205020404" pitchFamily="49" charset="0"/>
              </a:rPr>
              <a:t>Ima</a:t>
            </a:r>
            <a:r>
              <a:rPr lang="en-US" sz="20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"Smarty"</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'F'</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4.0F, {9, 15, 2007} };</a:t>
            </a:r>
            <a:endParaRPr lang="en-US" sz="2000" dirty="0"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err="1"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rPr>
              <a:t>straight_a.admit_date.year</a:t>
            </a:r>
            <a:r>
              <a:rPr lang="en-US" sz="2000" dirty="0"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rPr>
              <a:t> = year;</a:t>
            </a:r>
          </a:p>
          <a:p>
            <a:pPr marL="0" marR="0" indent="0">
              <a:spcBef>
                <a:spcPts val="0"/>
              </a:spcBef>
              <a:spcAft>
                <a:spcPts val="0"/>
              </a:spcAft>
              <a:buNone/>
            </a:pPr>
            <a:endParaRPr lang="en-US" sz="2000" dirty="0"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Student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cst126[20];</a:t>
            </a:r>
            <a:endParaRPr lang="en-US" sz="2000" dirty="0"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rPr>
              <a:t>cst126[0].</a:t>
            </a:r>
            <a:r>
              <a:rPr lang="en-US" sz="2000" dirty="0" err="1"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rPr>
              <a:t>admit_date.day</a:t>
            </a:r>
            <a:r>
              <a:rPr lang="en-US" sz="2000" dirty="0"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rPr>
              <a:t> = 10;</a:t>
            </a:r>
          </a:p>
          <a:p>
            <a:pPr marL="0" indent="0">
              <a:buNone/>
            </a:pPr>
            <a:endParaRPr lang="en-US" sz="2000" dirty="0"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endParaRPr>
          </a:p>
          <a:p>
            <a:pPr marL="0" indent="0">
              <a:buNone/>
            </a:pPr>
            <a:r>
              <a:rPr lang="en-US" sz="20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Student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0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student_ptr</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new</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Student</a:t>
            </a:r>
            <a:r>
              <a:rPr lang="en-US" sz="20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endParaRPr>
          </a:p>
          <a:p>
            <a:pPr marL="0" indent="0">
              <a:buNone/>
            </a:pPr>
            <a:r>
              <a:rPr lang="en-US" sz="2000" dirty="0" err="1"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rPr>
              <a:t>student_ptr</a:t>
            </a:r>
            <a:r>
              <a:rPr lang="en-US" sz="2000" dirty="0"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rPr>
              <a:t>-&gt;</a:t>
            </a:r>
            <a:r>
              <a:rPr lang="en-US" sz="2000" dirty="0" err="1"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rPr>
              <a:t>admit_date.month</a:t>
            </a:r>
            <a:r>
              <a:rPr lang="en-US" sz="2000" dirty="0"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rPr>
              <a:t> = 9;</a:t>
            </a:r>
          </a:p>
          <a:p>
            <a:pPr marL="0" indent="0">
              <a:buNone/>
            </a:pP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delete</a:t>
            </a:r>
            <a:r>
              <a:rPr lang="en-US" sz="2000" dirty="0" smtClean="0">
                <a:solidFill>
                  <a:schemeClr val="tx1"/>
                </a:solidFill>
                <a:latin typeface="Courier New" panose="02070309020205020404" pitchFamily="49" charset="0"/>
                <a:cs typeface="Courier New" panose="02070309020205020404" pitchFamily="49" charset="0"/>
              </a:rPr>
              <a:t> </a:t>
            </a:r>
            <a:r>
              <a:rPr lang="en-US" sz="2000" dirty="0" err="1" smtClean="0">
                <a:solidFill>
                  <a:schemeClr val="tx1"/>
                </a:solidFill>
                <a:latin typeface="Courier New" panose="02070309020205020404" pitchFamily="49" charset="0"/>
                <a:cs typeface="Courier New" panose="02070309020205020404" pitchFamily="49" charset="0"/>
              </a:rPr>
              <a:t>student_ptr</a:t>
            </a:r>
            <a:r>
              <a:rPr lang="en-US" sz="2000" dirty="0" smtClean="0">
                <a:solidFill>
                  <a:schemeClr val="tx1"/>
                </a:solidFill>
                <a:latin typeface="Courier New" panose="02070309020205020404" pitchFamily="49" charset="0"/>
                <a:cs typeface="Courier New" panose="02070309020205020404" pitchFamily="49" charset="0"/>
              </a:rPr>
              <a:t>;</a:t>
            </a:r>
            <a:endParaRPr lang="en-US" sz="2000" dirty="0">
              <a:solidFill>
                <a:schemeClr val="tx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6733967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13.3.4 Structure Variable </a:t>
            </a:r>
            <a:r>
              <a:rPr lang="en-US" dirty="0" smtClean="0"/>
              <a:t>Manipulation</a:t>
            </a:r>
            <a:endParaRPr lang="en-US" dirty="0"/>
          </a:p>
        </p:txBody>
      </p:sp>
      <p:sp>
        <p:nvSpPr>
          <p:cNvPr id="3" name="Content Placeholder 2"/>
          <p:cNvSpPr>
            <a:spLocks noGrp="1"/>
          </p:cNvSpPr>
          <p:nvPr>
            <p:ph idx="1"/>
          </p:nvPr>
        </p:nvSpPr>
        <p:spPr/>
        <p:txBody>
          <a:bodyPr/>
          <a:lstStyle/>
          <a:p>
            <a:r>
              <a:rPr lang="en-US" dirty="0"/>
              <a:t>Can be passed by </a:t>
            </a:r>
            <a:r>
              <a:rPr lang="en-US" b="1" dirty="0"/>
              <a:t>any</a:t>
            </a:r>
            <a:r>
              <a:rPr lang="en-US" dirty="0"/>
              <a:t> method</a:t>
            </a:r>
          </a:p>
          <a:p>
            <a:endParaRPr lang="en-US" dirty="0"/>
          </a:p>
          <a:p>
            <a:r>
              <a:rPr lang="en-US" b="1" dirty="0" smtClean="0"/>
              <a:t>Assignment</a:t>
            </a:r>
          </a:p>
          <a:p>
            <a:pPr lvl="1"/>
            <a:r>
              <a:rPr lang="en-US" dirty="0" smtClean="0"/>
              <a:t>Performs </a:t>
            </a:r>
            <a:r>
              <a:rPr lang="en-US" dirty="0"/>
              <a:t>a member-wise copy</a:t>
            </a:r>
          </a:p>
          <a:p>
            <a:endParaRPr lang="en-US" dirty="0"/>
          </a:p>
          <a:p>
            <a:r>
              <a:rPr lang="en-US" b="1" dirty="0"/>
              <a:t>Member-wise </a:t>
            </a:r>
            <a:r>
              <a:rPr lang="en-US" b="1" dirty="0" smtClean="0"/>
              <a:t>copy</a:t>
            </a:r>
          </a:p>
          <a:p>
            <a:pPr lvl="1"/>
            <a:r>
              <a:rPr lang="en-US" dirty="0"/>
              <a:t>D</a:t>
            </a:r>
            <a:r>
              <a:rPr lang="en-US" dirty="0" smtClean="0"/>
              <a:t>uplicates </a:t>
            </a:r>
            <a:r>
              <a:rPr lang="en-US" dirty="0"/>
              <a:t>contents of the data members by performing a bitwise replication of the variable</a:t>
            </a:r>
          </a:p>
          <a:p>
            <a:endParaRPr lang="en-US" dirty="0"/>
          </a:p>
        </p:txBody>
      </p:sp>
    </p:spTree>
    <p:extLst>
      <p:ext uri="{BB962C8B-B14F-4D97-AF65-F5344CB8AC3E}">
        <p14:creationId xmlns:p14="http://schemas.microsoft.com/office/powerpoint/2010/main" val="3238009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13.3.5 Shallow Copy </a:t>
            </a:r>
            <a:r>
              <a:rPr lang="en-US" sz="3600" dirty="0" smtClean="0"/>
              <a:t>Versus </a:t>
            </a:r>
            <a:r>
              <a:rPr lang="en-US" sz="3600" dirty="0"/>
              <a:t>Deep </a:t>
            </a:r>
            <a:r>
              <a:rPr lang="en-US" sz="3600" dirty="0" smtClean="0"/>
              <a:t>Copy – Shallow Copy Defined</a:t>
            </a:r>
            <a:endParaRPr lang="en-US" sz="3600" dirty="0"/>
          </a:p>
        </p:txBody>
      </p:sp>
      <p:sp>
        <p:nvSpPr>
          <p:cNvPr id="3" name="Content Placeholder 2"/>
          <p:cNvSpPr>
            <a:spLocks noGrp="1"/>
          </p:cNvSpPr>
          <p:nvPr>
            <p:ph idx="1"/>
          </p:nvPr>
        </p:nvSpPr>
        <p:spPr/>
        <p:txBody>
          <a:bodyPr>
            <a:normAutofit/>
          </a:bodyPr>
          <a:lstStyle/>
          <a:p>
            <a:r>
              <a:rPr lang="en-US" dirty="0" smtClean="0"/>
              <a:t>A member-wise </a:t>
            </a:r>
            <a:r>
              <a:rPr lang="en-US" dirty="0"/>
              <a:t>copy can cause problems when a structure has pointers as data </a:t>
            </a:r>
            <a:r>
              <a:rPr lang="en-US" dirty="0" smtClean="0"/>
              <a:t>members</a:t>
            </a:r>
          </a:p>
          <a:p>
            <a:pPr lvl="1"/>
            <a:r>
              <a:rPr lang="en-US" dirty="0" smtClean="0"/>
              <a:t>Assignment </a:t>
            </a:r>
            <a:r>
              <a:rPr lang="en-US" dirty="0"/>
              <a:t>between two structures causes the addresses in the pointers to be </a:t>
            </a:r>
            <a:r>
              <a:rPr lang="en-US" dirty="0" smtClean="0"/>
              <a:t>copied (not the data pointed to)</a:t>
            </a:r>
          </a:p>
          <a:p>
            <a:endParaRPr lang="en-US" b="1" dirty="0" smtClean="0"/>
          </a:p>
          <a:p>
            <a:r>
              <a:rPr lang="en-US" b="1" dirty="0" smtClean="0"/>
              <a:t>Shallow copy</a:t>
            </a:r>
          </a:p>
          <a:p>
            <a:pPr lvl="1"/>
            <a:r>
              <a:rPr lang="en-US" dirty="0" smtClean="0"/>
              <a:t>Two pointers pointing to the same piece of memory as the result of a member-wise copy</a:t>
            </a:r>
          </a:p>
        </p:txBody>
      </p:sp>
    </p:spTree>
    <p:extLst>
      <p:ext uri="{BB962C8B-B14F-4D97-AF65-F5344CB8AC3E}">
        <p14:creationId xmlns:p14="http://schemas.microsoft.com/office/powerpoint/2010/main" val="38815999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13.3.5 Shallow Copy Versus Deep Copy – Shallow Copy </a:t>
            </a:r>
            <a:r>
              <a:rPr lang="en-US" sz="3600" dirty="0" smtClean="0"/>
              <a:t>Example</a:t>
            </a:r>
            <a:endParaRPr lang="en-US" sz="3600" dirty="0"/>
          </a:p>
        </p:txBody>
      </p:sp>
      <p:sp>
        <p:nvSpPr>
          <p:cNvPr id="3" name="Content Placeholder 2"/>
          <p:cNvSpPr>
            <a:spLocks noGrp="1"/>
          </p:cNvSpPr>
          <p:nvPr>
            <p:ph idx="1"/>
          </p:nvPr>
        </p:nvSpPr>
        <p:spPr/>
        <p:txBody>
          <a:bodyPr>
            <a:normAutofit fontScale="92500" lnSpcReduction="10000"/>
          </a:bodyPr>
          <a:lstStyle/>
          <a:p>
            <a:pPr marL="0" marR="0" indent="0">
              <a:spcBef>
                <a:spcPts val="0"/>
              </a:spcBef>
              <a:spcAft>
                <a:spcPts val="0"/>
              </a:spcAft>
              <a:buNone/>
            </a:pPr>
            <a:r>
              <a:rPr lang="en-US" sz="2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struct</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Person</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int</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id;</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char</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8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fname</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Person</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var1, var2;</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var1.id = 4;</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var1.fname = </a:t>
            </a:r>
            <a:r>
              <a:rPr lang="en-US" sz="2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new</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char</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[5];</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strcpy ( var1.fname, </a:t>
            </a:r>
            <a:r>
              <a:rPr lang="en-US" sz="28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"Mike"</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indent="0">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var2 = var1; </a:t>
            </a:r>
            <a:r>
              <a:rPr lang="en-US" sz="2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Shallow copy</a:t>
            </a:r>
            <a:endParaRPr lang="en-US" sz="2800" dirty="0" smtClean="0">
              <a:latin typeface="Courier New" panose="02070309020205020404" pitchFamily="49" charset="0"/>
              <a:cs typeface="Courier New" panose="02070309020205020404" pitchFamily="49" charset="0"/>
            </a:endParaRPr>
          </a:p>
          <a:p>
            <a:endParaRPr lang="en-US" dirty="0"/>
          </a:p>
          <a:p>
            <a:r>
              <a:rPr lang="en-US" dirty="0"/>
              <a:t>After the assignment of </a:t>
            </a:r>
            <a:r>
              <a:rPr lang="en-US" dirty="0">
                <a:latin typeface="Courier New" panose="02070309020205020404" pitchFamily="49" charset="0"/>
                <a:cs typeface="Courier New" panose="02070309020205020404" pitchFamily="49" charset="0"/>
              </a:rPr>
              <a:t>var1</a:t>
            </a:r>
            <a:r>
              <a:rPr lang="en-US" dirty="0"/>
              <a:t> into </a:t>
            </a:r>
            <a:r>
              <a:rPr lang="en-US" dirty="0">
                <a:latin typeface="Courier New" panose="02070309020205020404" pitchFamily="49" charset="0"/>
                <a:cs typeface="Courier New" panose="02070309020205020404" pitchFamily="49" charset="0"/>
              </a:rPr>
              <a:t>var2</a:t>
            </a:r>
            <a:r>
              <a:rPr lang="en-US" dirty="0"/>
              <a:t>, </a:t>
            </a:r>
            <a:r>
              <a:rPr lang="en-US" dirty="0" smtClean="0"/>
              <a:t>the resulting member-wise/shallow copy causes both </a:t>
            </a:r>
            <a:r>
              <a:rPr lang="en-US" dirty="0"/>
              <a:t>pointers </a:t>
            </a:r>
            <a:r>
              <a:rPr lang="en-US" dirty="0" smtClean="0"/>
              <a:t>to be pointing </a:t>
            </a:r>
            <a:r>
              <a:rPr lang="en-US" dirty="0"/>
              <a:t>to </a:t>
            </a:r>
            <a:r>
              <a:rPr lang="en-US" dirty="0" smtClean="0">
                <a:latin typeface="Courier New" panose="02070309020205020404" pitchFamily="49" charset="0"/>
                <a:cs typeface="Courier New" panose="02070309020205020404" pitchFamily="49" charset="0"/>
              </a:rPr>
              <a:t>"Mike"</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4836828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13.3.5 Shallow Copy Versus Deep Copy – Shallow Copy </a:t>
            </a:r>
            <a:r>
              <a:rPr lang="en-US" sz="3600" dirty="0" smtClean="0"/>
              <a:t>Diagram</a:t>
            </a:r>
            <a:endParaRPr lang="en-US" sz="3600" dirty="0"/>
          </a:p>
        </p:txBody>
      </p:sp>
      <p:pic>
        <p:nvPicPr>
          <p:cNvPr id="4" name="Content Placeholder 3"/>
          <p:cNvPicPr>
            <a:picLocks noGrp="1" noChangeAspect="1"/>
          </p:cNvPicPr>
          <p:nvPr>
            <p:ph idx="1"/>
          </p:nvPr>
        </p:nvPicPr>
        <p:blipFill>
          <a:blip r:embed="rId2"/>
          <a:stretch>
            <a:fillRect/>
          </a:stretch>
        </p:blipFill>
        <p:spPr>
          <a:xfrm>
            <a:off x="3191200" y="1529990"/>
            <a:ext cx="5822037" cy="4986338"/>
          </a:xfrm>
          <a:prstGeom prst="rect">
            <a:avLst/>
          </a:prstGeom>
          <a:ln w="19050">
            <a:solidFill>
              <a:schemeClr val="tx1"/>
            </a:solidFill>
          </a:ln>
        </p:spPr>
      </p:pic>
    </p:spTree>
    <p:extLst>
      <p:ext uri="{BB962C8B-B14F-4D97-AF65-F5344CB8AC3E}">
        <p14:creationId xmlns:p14="http://schemas.microsoft.com/office/powerpoint/2010/main" val="297434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13.3.5 Shallow Copy Versus Deep Copy – Shallow Copy </a:t>
            </a:r>
            <a:r>
              <a:rPr lang="en-US" sz="3600" dirty="0" smtClean="0"/>
              <a:t>Problem</a:t>
            </a:r>
            <a:endParaRPr lang="en-US" sz="3600" dirty="0"/>
          </a:p>
        </p:txBody>
      </p:sp>
      <p:sp>
        <p:nvSpPr>
          <p:cNvPr id="3" name="Content Placeholder 2"/>
          <p:cNvSpPr>
            <a:spLocks noGrp="1"/>
          </p:cNvSpPr>
          <p:nvPr>
            <p:ph idx="1"/>
          </p:nvPr>
        </p:nvSpPr>
        <p:spPr/>
        <p:txBody>
          <a:bodyPr>
            <a:normAutofit fontScale="92500" lnSpcReduction="20000"/>
          </a:bodyPr>
          <a:lstStyle/>
          <a:p>
            <a:r>
              <a:rPr lang="en-US" dirty="0"/>
              <a:t>Second line of code below causes the program to crash – its already been deallocated</a:t>
            </a:r>
          </a:p>
          <a:p>
            <a:endParaRPr lang="en-US" dirty="0" smtClean="0"/>
          </a:p>
          <a:p>
            <a:pPr marL="457200" lvl="1" indent="0">
              <a:lnSpc>
                <a:spcPct val="100000"/>
              </a:lnSpc>
              <a:spcBef>
                <a:spcPct val="0"/>
              </a:spcBef>
              <a:buNone/>
            </a:pPr>
            <a:r>
              <a:rPr lang="en-US" altLang="en-US" sz="2800" noProof="1">
                <a:solidFill>
                  <a:srgbClr val="0000FF"/>
                </a:solidFill>
                <a:latin typeface="Courier New" panose="02070309020205020404" pitchFamily="49" charset="0"/>
                <a:cs typeface="Courier New" panose="02070309020205020404" pitchFamily="49" charset="0"/>
              </a:rPr>
              <a:t>delete</a:t>
            </a:r>
            <a:r>
              <a:rPr lang="en-US" altLang="en-US" sz="2800" noProof="1">
                <a:solidFill>
                  <a:srgbClr val="000000"/>
                </a:solidFill>
                <a:latin typeface="Courier New" panose="02070309020205020404" pitchFamily="49" charset="0"/>
                <a:cs typeface="Courier New" panose="02070309020205020404" pitchFamily="49" charset="0"/>
              </a:rPr>
              <a:t> [] var1.fname;</a:t>
            </a:r>
          </a:p>
          <a:p>
            <a:pPr marL="457200" lvl="1" indent="0">
              <a:lnSpc>
                <a:spcPct val="100000"/>
              </a:lnSpc>
              <a:spcBef>
                <a:spcPct val="0"/>
              </a:spcBef>
              <a:buNone/>
            </a:pPr>
            <a:r>
              <a:rPr lang="en-US" altLang="en-US" sz="2800" noProof="1">
                <a:solidFill>
                  <a:srgbClr val="0000FF"/>
                </a:solidFill>
                <a:latin typeface="Courier New" panose="02070309020205020404" pitchFamily="49" charset="0"/>
                <a:cs typeface="Courier New" panose="02070309020205020404" pitchFamily="49" charset="0"/>
              </a:rPr>
              <a:t>delete</a:t>
            </a:r>
            <a:r>
              <a:rPr lang="en-US" altLang="en-US" sz="2800" noProof="1">
                <a:solidFill>
                  <a:srgbClr val="000000"/>
                </a:solidFill>
                <a:latin typeface="Courier New" panose="02070309020205020404" pitchFamily="49" charset="0"/>
                <a:cs typeface="Courier New" panose="02070309020205020404" pitchFamily="49" charset="0"/>
              </a:rPr>
              <a:t> [] var2.fname;</a:t>
            </a:r>
            <a:endParaRPr lang="en-US" altLang="en-US" sz="2800" dirty="0">
              <a:solidFill>
                <a:srgbClr val="000000"/>
              </a:solidFill>
              <a:latin typeface="Courier New" panose="02070309020205020404" pitchFamily="49" charset="0"/>
              <a:cs typeface="Courier New" panose="02070309020205020404" pitchFamily="49" charset="0"/>
            </a:endParaRPr>
          </a:p>
          <a:p>
            <a:endParaRPr lang="en-US" dirty="0" smtClean="0"/>
          </a:p>
          <a:p>
            <a:r>
              <a:rPr lang="en-US" dirty="0" smtClean="0"/>
              <a:t>Solution </a:t>
            </a:r>
            <a:r>
              <a:rPr lang="en-US" dirty="0"/>
              <a:t>to above </a:t>
            </a:r>
            <a:r>
              <a:rPr lang="en-US" dirty="0" smtClean="0"/>
              <a:t>problem is to perform a </a:t>
            </a:r>
            <a:r>
              <a:rPr lang="en-US" b="1" dirty="0"/>
              <a:t>deep </a:t>
            </a:r>
            <a:r>
              <a:rPr lang="en-US" b="1" dirty="0" smtClean="0"/>
              <a:t>copy</a:t>
            </a:r>
          </a:p>
          <a:p>
            <a:endParaRPr lang="en-US" b="1" dirty="0"/>
          </a:p>
          <a:p>
            <a:r>
              <a:rPr lang="en-US" b="1" dirty="0" smtClean="0"/>
              <a:t>Deep Copy</a:t>
            </a:r>
          </a:p>
          <a:p>
            <a:pPr lvl="1"/>
            <a:r>
              <a:rPr lang="en-US" dirty="0"/>
              <a:t>A deep copy allocates additional memory for the second variable’s pointer and then copies the contents of </a:t>
            </a:r>
            <a:r>
              <a:rPr lang="en-US" dirty="0" err="1">
                <a:latin typeface="Courier New" panose="02070309020205020404" pitchFamily="49" charset="0"/>
                <a:cs typeface="Courier New" panose="02070309020205020404" pitchFamily="49" charset="0"/>
              </a:rPr>
              <a:t>fname</a:t>
            </a:r>
            <a:r>
              <a:rPr lang="en-US" dirty="0"/>
              <a:t> into the newly allocated memory</a:t>
            </a:r>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24947716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13.3.5 Shallow Copy Versus Deep Copy – </a:t>
            </a:r>
            <a:r>
              <a:rPr lang="en-US" sz="3600" dirty="0" smtClean="0"/>
              <a:t>Deep Copy Example</a:t>
            </a:r>
            <a:endParaRPr lang="en-US" sz="3600" dirty="0"/>
          </a:p>
        </p:txBody>
      </p:sp>
      <p:sp>
        <p:nvSpPr>
          <p:cNvPr id="3" name="Content Placeholder 2"/>
          <p:cNvSpPr>
            <a:spLocks noGrp="1"/>
          </p:cNvSpPr>
          <p:nvPr>
            <p:ph idx="1"/>
          </p:nvPr>
        </p:nvSpPr>
        <p:spPr/>
        <p:txBody>
          <a:bodyPr>
            <a:normAutofit lnSpcReduction="10000"/>
          </a:bodyPr>
          <a:lstStyle/>
          <a:p>
            <a:pPr marL="0" marR="0" indent="0">
              <a:spcBef>
                <a:spcPts val="0"/>
              </a:spcBef>
              <a:spcAft>
                <a:spcPts val="0"/>
              </a:spcAft>
              <a:buNone/>
            </a:pP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struct</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Person</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int</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id;</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char</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4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fname</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endParaRPr lang="en-US" sz="2400" dirty="0" smtClean="0">
              <a:solidFill>
                <a:srgbClr val="2B91AF"/>
              </a:solidFill>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400" dirty="0" smtClean="0">
                <a:solidFill>
                  <a:srgbClr val="2B91AF"/>
                </a:solidFill>
                <a:latin typeface="Courier New" panose="02070309020205020404" pitchFamily="49" charset="0"/>
                <a:ea typeface="Times New Roman" panose="02020603050405020304" pitchFamily="18" charset="0"/>
                <a:cs typeface="Courier New" panose="02070309020205020404" pitchFamily="49" charset="0"/>
              </a:rPr>
              <a:t>Person</a:t>
            </a:r>
            <a:r>
              <a:rPr lang="en-US" sz="24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var1, var2;</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endParaRPr lang="en-US" sz="24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4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var1.id </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4;</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var1.fname = </a:t>
            </a: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new</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char</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[5];</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strcpy ( var1.fname, </a:t>
            </a:r>
            <a:r>
              <a:rPr lang="en-US" sz="24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"Mike"</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p>
          <a:p>
            <a:pPr marL="0" marR="0" indent="0">
              <a:spcBef>
                <a:spcPts val="0"/>
              </a:spcBef>
              <a:spcAft>
                <a:spcPts val="0"/>
              </a:spcAft>
              <a:buNone/>
            </a:pP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4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Member-wise </a:t>
            </a:r>
            <a:r>
              <a:rPr lang="en-US" sz="2400" dirty="0" smtClean="0">
                <a:solidFill>
                  <a:srgbClr val="008000"/>
                </a:solidFill>
                <a:latin typeface="Courier New" panose="02070309020205020404" pitchFamily="49" charset="0"/>
                <a:ea typeface="Times New Roman" panose="02020603050405020304" pitchFamily="18" charset="0"/>
                <a:cs typeface="Courier New" panose="02070309020205020404" pitchFamily="49" charset="0"/>
              </a:rPr>
              <a:t>copy, does member-wise copy for all other data</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var2 = var1;                               </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var2.fname = </a:t>
            </a: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new</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char</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r>
              <a:rPr lang="en-US" sz="24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strlen</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var1.fname ) + 1]; </a:t>
            </a:r>
            <a:r>
              <a:rPr lang="en-US" sz="24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Deep copy</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indent="0">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strcpy ( var2.fname, var1.fname );                </a:t>
            </a:r>
            <a:r>
              <a:rPr lang="en-US" sz="24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Deep copy</a:t>
            </a:r>
            <a:endParaRPr lang="en-US" sz="24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2042892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13.3.5 Shallow Copy Versus Deep Copy – Deep Copy </a:t>
            </a:r>
            <a:r>
              <a:rPr lang="en-US" sz="3600" dirty="0" smtClean="0"/>
              <a:t>Diagram</a:t>
            </a:r>
            <a:endParaRPr lang="en-US" sz="3600" dirty="0"/>
          </a:p>
        </p:txBody>
      </p:sp>
      <p:pic>
        <p:nvPicPr>
          <p:cNvPr id="4" name="Content Placeholder 3"/>
          <p:cNvPicPr>
            <a:picLocks noGrp="1" noChangeAspect="1"/>
          </p:cNvPicPr>
          <p:nvPr>
            <p:ph idx="1"/>
          </p:nvPr>
        </p:nvPicPr>
        <p:blipFill>
          <a:blip r:embed="rId2"/>
          <a:stretch>
            <a:fillRect/>
          </a:stretch>
        </p:blipFill>
        <p:spPr>
          <a:xfrm>
            <a:off x="3297404" y="1473429"/>
            <a:ext cx="5609630" cy="4986338"/>
          </a:xfrm>
          <a:prstGeom prst="rect">
            <a:avLst/>
          </a:prstGeom>
          <a:ln w="19050">
            <a:solidFill>
              <a:schemeClr val="tx1"/>
            </a:solidFill>
          </a:ln>
        </p:spPr>
      </p:pic>
    </p:spTree>
    <p:extLst>
      <p:ext uri="{BB962C8B-B14F-4D97-AF65-F5344CB8AC3E}">
        <p14:creationId xmlns:p14="http://schemas.microsoft.com/office/powerpoint/2010/main" val="145006230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13.4 </a:t>
            </a:r>
            <a:r>
              <a:rPr lang="en-US" dirty="0" smtClean="0"/>
              <a:t>Unions – Characteristics</a:t>
            </a:r>
            <a:endParaRPr lang="en-US" dirty="0"/>
          </a:p>
        </p:txBody>
      </p:sp>
      <p:sp>
        <p:nvSpPr>
          <p:cNvPr id="3" name="Content Placeholder 2"/>
          <p:cNvSpPr>
            <a:spLocks noGrp="1"/>
          </p:cNvSpPr>
          <p:nvPr>
            <p:ph idx="1"/>
          </p:nvPr>
        </p:nvSpPr>
        <p:spPr/>
        <p:txBody>
          <a:bodyPr/>
          <a:lstStyle/>
          <a:p>
            <a:r>
              <a:rPr lang="en-US" dirty="0"/>
              <a:t>Defines data members like a structure </a:t>
            </a:r>
            <a:r>
              <a:rPr lang="en-US" dirty="0" smtClean="0"/>
              <a:t>does</a:t>
            </a:r>
          </a:p>
          <a:p>
            <a:endParaRPr lang="en-US" dirty="0"/>
          </a:p>
          <a:p>
            <a:r>
              <a:rPr lang="en-US" b="1" dirty="0"/>
              <a:t>Stores one value in memory</a:t>
            </a:r>
            <a:r>
              <a:rPr lang="en-US" dirty="0"/>
              <a:t>, regardless of how many members are </a:t>
            </a:r>
            <a:r>
              <a:rPr lang="en-US" dirty="0" smtClean="0"/>
              <a:t>specified</a:t>
            </a:r>
          </a:p>
          <a:p>
            <a:endParaRPr lang="en-US" dirty="0"/>
          </a:p>
          <a:p>
            <a:r>
              <a:rPr lang="en-US" dirty="0"/>
              <a:t>When created, </a:t>
            </a:r>
            <a:r>
              <a:rPr lang="en-US" b="1" dirty="0"/>
              <a:t>memory</a:t>
            </a:r>
            <a:r>
              <a:rPr lang="en-US" dirty="0"/>
              <a:t> is allocated to hold the </a:t>
            </a:r>
            <a:r>
              <a:rPr lang="en-US" b="1" dirty="0"/>
              <a:t>largest data member</a:t>
            </a:r>
          </a:p>
          <a:p>
            <a:endParaRPr lang="en-US" dirty="0"/>
          </a:p>
        </p:txBody>
      </p:sp>
    </p:spTree>
    <p:extLst>
      <p:ext uri="{BB962C8B-B14F-4D97-AF65-F5344CB8AC3E}">
        <p14:creationId xmlns:p14="http://schemas.microsoft.com/office/powerpoint/2010/main" val="17048941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13.4 Unions – </a:t>
            </a:r>
            <a:r>
              <a:rPr lang="en-US" dirty="0" smtClean="0"/>
              <a:t>Example</a:t>
            </a:r>
            <a:endParaRPr lang="en-US" dirty="0"/>
          </a:p>
        </p:txBody>
      </p:sp>
      <p:sp>
        <p:nvSpPr>
          <p:cNvPr id="4" name="Content Placeholder 3"/>
          <p:cNvSpPr>
            <a:spLocks noGrp="1"/>
          </p:cNvSpPr>
          <p:nvPr>
            <p:ph sz="half" idx="1"/>
          </p:nvPr>
        </p:nvSpPr>
        <p:spPr/>
        <p:txBody>
          <a:bodyPr>
            <a:normAutofit/>
          </a:bodyPr>
          <a:lstStyle/>
          <a:p>
            <a:pPr marL="0" marR="0" indent="0">
              <a:spcBef>
                <a:spcPts val="0"/>
              </a:spcBef>
              <a:spcAft>
                <a:spcPts val="0"/>
              </a:spcAft>
              <a:buNone/>
            </a:pPr>
            <a:r>
              <a:rPr lang="en-US" sz="2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struct</a:t>
            </a:r>
            <a:r>
              <a:rPr lang="en-US" sz="2800" dirty="0">
                <a:latin typeface="Courier New" panose="02070309020205020404" pitchFamily="49" charset="0"/>
                <a:ea typeface="Times New Roman" panose="02020603050405020304" pitchFamily="18" charset="0"/>
                <a:cs typeface="Courier New" panose="02070309020205020404" pitchFamily="49" charset="0"/>
              </a:rPr>
              <a:t> </a:t>
            </a:r>
            <a:r>
              <a:rPr lang="en-US" sz="2800" dirty="0" err="1">
                <a:solidFill>
                  <a:srgbClr val="2B91AF"/>
                </a:solidFill>
                <a:latin typeface="Courier New" panose="02070309020205020404" pitchFamily="49" charset="0"/>
                <a:ea typeface="Times New Roman" panose="02020603050405020304" pitchFamily="18" charset="0"/>
                <a:cs typeface="Courier New" panose="02070309020205020404" pitchFamily="49" charset="0"/>
              </a:rPr>
              <a:t>SalesPay</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a:t>
            </a:r>
          </a:p>
          <a:p>
            <a:pPr marL="0" marR="0" indent="0">
              <a:spcBef>
                <a:spcPts val="0"/>
              </a:spcBef>
              <a:spcAft>
                <a:spcPts val="0"/>
              </a:spcAft>
              <a:buNone/>
            </a:pPr>
            <a:r>
              <a:rPr lang="en-US" sz="2800" dirty="0">
                <a:latin typeface="Courier New" panose="02070309020205020404" pitchFamily="49" charset="0"/>
                <a:ea typeface="Times New Roman" panose="02020603050405020304" pitchFamily="18" charset="0"/>
                <a:cs typeface="Courier New" panose="02070309020205020404" pitchFamily="49" charset="0"/>
              </a:rPr>
              <a:t>    </a:t>
            </a:r>
            <a:r>
              <a:rPr lang="en-US" sz="2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float</a:t>
            </a:r>
            <a:r>
              <a:rPr lang="en-US" sz="2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  base;</a:t>
            </a:r>
          </a:p>
          <a:p>
            <a:pPr marL="0" marR="0" indent="0">
              <a:spcBef>
                <a:spcPts val="0"/>
              </a:spcBef>
              <a:spcAft>
                <a:spcPts val="0"/>
              </a:spcAft>
              <a:buNone/>
            </a:pPr>
            <a:r>
              <a:rPr lang="en-US" sz="2800" dirty="0">
                <a:latin typeface="Courier New" panose="02070309020205020404" pitchFamily="49" charset="0"/>
                <a:ea typeface="Times New Roman" panose="02020603050405020304" pitchFamily="18" charset="0"/>
                <a:cs typeface="Courier New" panose="02070309020205020404" pitchFamily="49" charset="0"/>
              </a:rPr>
              <a:t>    </a:t>
            </a:r>
            <a:r>
              <a:rPr lang="en-US" sz="2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float</a:t>
            </a:r>
            <a:r>
              <a:rPr lang="en-US" sz="2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  commission;</a:t>
            </a:r>
          </a:p>
          <a:p>
            <a:pPr marL="0" marR="0" indent="0">
              <a:spcBef>
                <a:spcPts val="0"/>
              </a:spcBef>
              <a:spcAft>
                <a:spcPts val="0"/>
              </a:spcAft>
              <a:buNone/>
            </a:pPr>
            <a:r>
              <a:rPr lang="en-US" sz="2800" dirty="0">
                <a:latin typeface="Courier New" panose="02070309020205020404" pitchFamily="49" charset="0"/>
                <a:ea typeface="Times New Roman" panose="02020603050405020304" pitchFamily="18" charset="0"/>
                <a:cs typeface="Courier New" panose="02070309020205020404" pitchFamily="49" charset="0"/>
              </a:rPr>
              <a:t>    </a:t>
            </a:r>
            <a:r>
              <a:rPr lang="en-US" sz="2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double</a:t>
            </a:r>
            <a:r>
              <a:rPr lang="en-US" sz="2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err="1">
                <a:solidFill>
                  <a:schemeClr val="tx1"/>
                </a:solidFill>
                <a:latin typeface="Courier New" panose="02070309020205020404" pitchFamily="49" charset="0"/>
                <a:ea typeface="Times New Roman" panose="02020603050405020304" pitchFamily="18" charset="0"/>
                <a:cs typeface="Courier New" panose="02070309020205020404" pitchFamily="49" charset="0"/>
              </a:rPr>
              <a:t>monthly_sales</a:t>
            </a:r>
            <a:r>
              <a:rPr lang="en-US" sz="2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a:t>
            </a:r>
          </a:p>
          <a:p>
            <a:pPr marL="0" marR="0" indent="0">
              <a:spcBef>
                <a:spcPts val="0"/>
              </a:spcBef>
              <a:spcAft>
                <a:spcPts val="0"/>
              </a:spcAft>
              <a:buNone/>
            </a:pPr>
            <a:r>
              <a:rPr lang="en-US" sz="2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a:t>
            </a:r>
          </a:p>
          <a:p>
            <a:pPr marL="0" marR="0" indent="0">
              <a:spcBef>
                <a:spcPts val="0"/>
              </a:spcBef>
              <a:spcAft>
                <a:spcPts val="0"/>
              </a:spcAft>
              <a:buNone/>
            </a:pPr>
            <a:r>
              <a:rPr lang="en-US" sz="2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struct</a:t>
            </a:r>
            <a:r>
              <a:rPr lang="en-US" sz="2800" dirty="0">
                <a:latin typeface="Courier New" panose="02070309020205020404" pitchFamily="49" charset="0"/>
                <a:ea typeface="Times New Roman" panose="02020603050405020304" pitchFamily="18" charset="0"/>
                <a:cs typeface="Courier New" panose="02070309020205020404" pitchFamily="49" charset="0"/>
              </a:rPr>
              <a:t> </a:t>
            </a:r>
            <a:r>
              <a:rPr lang="en-US" sz="2800" dirty="0" err="1">
                <a:solidFill>
                  <a:srgbClr val="2B91AF"/>
                </a:solidFill>
                <a:latin typeface="Courier New" panose="02070309020205020404" pitchFamily="49" charset="0"/>
                <a:ea typeface="Times New Roman" panose="02020603050405020304" pitchFamily="18" charset="0"/>
                <a:cs typeface="Courier New" panose="02070309020205020404" pitchFamily="49" charset="0"/>
              </a:rPr>
              <a:t>HourlyPay</a:t>
            </a:r>
            <a:endParaRPr lang="en-US" sz="2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a:t>
            </a:r>
          </a:p>
          <a:p>
            <a:pPr marL="0" marR="0" indent="0">
              <a:spcBef>
                <a:spcPts val="0"/>
              </a:spcBef>
              <a:spcAft>
                <a:spcPts val="0"/>
              </a:spcAft>
              <a:buNone/>
            </a:pPr>
            <a:r>
              <a:rPr lang="en-US" sz="2800" dirty="0">
                <a:latin typeface="Courier New" panose="02070309020205020404" pitchFamily="49" charset="0"/>
                <a:ea typeface="Times New Roman" panose="02020603050405020304" pitchFamily="18" charset="0"/>
                <a:cs typeface="Courier New" panose="02070309020205020404" pitchFamily="49" charset="0"/>
              </a:rPr>
              <a:t>    </a:t>
            </a:r>
            <a:r>
              <a:rPr lang="en-US" sz="2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float</a:t>
            </a:r>
            <a:r>
              <a:rPr lang="en-US" sz="2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 wage;</a:t>
            </a:r>
          </a:p>
          <a:p>
            <a:pPr marL="0" marR="0" indent="0">
              <a:spcBef>
                <a:spcPts val="0"/>
              </a:spcBef>
              <a:spcAft>
                <a:spcPts val="0"/>
              </a:spcAft>
              <a:buNone/>
            </a:pPr>
            <a:r>
              <a:rPr lang="en-US" sz="2800" dirty="0">
                <a:latin typeface="Courier New" panose="02070309020205020404" pitchFamily="49" charset="0"/>
                <a:ea typeface="Times New Roman" panose="02020603050405020304" pitchFamily="18" charset="0"/>
                <a:cs typeface="Courier New" panose="02070309020205020404" pitchFamily="49" charset="0"/>
              </a:rPr>
              <a:t>    </a:t>
            </a:r>
            <a:r>
              <a:rPr lang="en-US" sz="2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float</a:t>
            </a:r>
            <a:r>
              <a:rPr lang="en-US" sz="2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 hours;</a:t>
            </a:r>
          </a:p>
          <a:p>
            <a:pPr marL="0" marR="0" indent="0">
              <a:spcBef>
                <a:spcPts val="0"/>
              </a:spcBef>
              <a:spcAft>
                <a:spcPts val="0"/>
              </a:spcAft>
              <a:buNone/>
            </a:pPr>
            <a:r>
              <a:rPr lang="en-US" sz="2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a:t>
            </a:r>
          </a:p>
          <a:p>
            <a:endParaRPr lang="en-US" sz="2800" dirty="0"/>
          </a:p>
        </p:txBody>
      </p:sp>
      <p:sp>
        <p:nvSpPr>
          <p:cNvPr id="5" name="Content Placeholder 4"/>
          <p:cNvSpPr>
            <a:spLocks noGrp="1"/>
          </p:cNvSpPr>
          <p:nvPr>
            <p:ph sz="half" idx="13"/>
          </p:nvPr>
        </p:nvSpPr>
        <p:spPr/>
        <p:txBody>
          <a:bodyPr>
            <a:normAutofit lnSpcReduction="10000"/>
          </a:bodyPr>
          <a:lstStyle/>
          <a:p>
            <a:pPr marL="0" marR="0" indent="0">
              <a:spcBef>
                <a:spcPts val="0"/>
              </a:spcBef>
              <a:spcAft>
                <a:spcPts val="0"/>
              </a:spcAft>
              <a:buNone/>
            </a:pPr>
            <a:r>
              <a:rPr lang="en-US" sz="2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union</a:t>
            </a:r>
            <a:r>
              <a:rPr lang="en-US" sz="2800" dirty="0">
                <a:latin typeface="Courier New" panose="02070309020205020404" pitchFamily="49" charset="0"/>
                <a:ea typeface="Times New Roman" panose="02020603050405020304" pitchFamily="18" charset="0"/>
                <a:cs typeface="Courier New" panose="02070309020205020404" pitchFamily="49" charset="0"/>
              </a:rPr>
              <a:t> </a:t>
            </a:r>
            <a:r>
              <a:rPr lang="en-US" sz="2800" dirty="0" err="1">
                <a:solidFill>
                  <a:srgbClr val="2B91AF"/>
                </a:solidFill>
                <a:latin typeface="Courier New" panose="02070309020205020404" pitchFamily="49" charset="0"/>
                <a:ea typeface="Times New Roman" panose="02020603050405020304" pitchFamily="18" charset="0"/>
                <a:cs typeface="Courier New" panose="02070309020205020404" pitchFamily="49" charset="0"/>
              </a:rPr>
              <a:t>PayType</a:t>
            </a:r>
            <a:endParaRPr lang="en-US" sz="2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a:t>
            </a:r>
          </a:p>
          <a:p>
            <a:pPr marL="0" marR="0" indent="0">
              <a:spcBef>
                <a:spcPts val="0"/>
              </a:spcBef>
              <a:spcAft>
                <a:spcPts val="0"/>
              </a:spcAft>
              <a:buNone/>
            </a:pPr>
            <a:r>
              <a:rPr lang="en-US" sz="2800" dirty="0">
                <a:latin typeface="Courier New" panose="02070309020205020404" pitchFamily="49" charset="0"/>
                <a:ea typeface="Times New Roman" panose="02020603050405020304" pitchFamily="18" charset="0"/>
                <a:cs typeface="Courier New" panose="02070309020205020404" pitchFamily="49" charset="0"/>
              </a:rPr>
              <a:t>    </a:t>
            </a:r>
            <a:r>
              <a:rPr lang="en-US" sz="2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double</a:t>
            </a:r>
            <a:r>
              <a:rPr lang="en-US" sz="2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    salary;</a:t>
            </a:r>
          </a:p>
          <a:p>
            <a:pPr marL="0" marR="0" indent="0">
              <a:spcBef>
                <a:spcPts val="0"/>
              </a:spcBef>
              <a:spcAft>
                <a:spcPts val="0"/>
              </a:spcAft>
              <a:buNone/>
            </a:pPr>
            <a:r>
              <a:rPr lang="en-US" sz="2800" dirty="0">
                <a:latin typeface="Courier New" panose="02070309020205020404" pitchFamily="49" charset="0"/>
                <a:ea typeface="Times New Roman" panose="02020603050405020304" pitchFamily="18" charset="0"/>
                <a:cs typeface="Courier New" panose="02070309020205020404" pitchFamily="49" charset="0"/>
              </a:rPr>
              <a:t>    </a:t>
            </a:r>
            <a:r>
              <a:rPr lang="en-US" sz="2800" dirty="0" err="1">
                <a:solidFill>
                  <a:srgbClr val="2B91AF"/>
                </a:solidFill>
                <a:latin typeface="Courier New" panose="02070309020205020404" pitchFamily="49" charset="0"/>
                <a:ea typeface="Times New Roman" panose="02020603050405020304" pitchFamily="18" charset="0"/>
                <a:cs typeface="Courier New" panose="02070309020205020404" pitchFamily="49" charset="0"/>
              </a:rPr>
              <a:t>HourlyPay</a:t>
            </a:r>
            <a:r>
              <a:rPr lang="en-US" sz="2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err="1">
                <a:solidFill>
                  <a:schemeClr val="tx1"/>
                </a:solidFill>
                <a:latin typeface="Courier New" panose="02070309020205020404" pitchFamily="49" charset="0"/>
                <a:ea typeface="Times New Roman" panose="02020603050405020304" pitchFamily="18" charset="0"/>
                <a:cs typeface="Courier New" panose="02070309020205020404" pitchFamily="49" charset="0"/>
              </a:rPr>
              <a:t>hourly_wage</a:t>
            </a:r>
            <a:r>
              <a:rPr lang="en-US" sz="2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a:t>
            </a:r>
          </a:p>
          <a:p>
            <a:pPr marL="0" marR="0" indent="0">
              <a:spcBef>
                <a:spcPts val="0"/>
              </a:spcBef>
              <a:spcAft>
                <a:spcPts val="0"/>
              </a:spcAft>
              <a:buNone/>
            </a:pPr>
            <a:r>
              <a:rPr lang="en-US" sz="2800" dirty="0">
                <a:latin typeface="Courier New" panose="02070309020205020404" pitchFamily="49" charset="0"/>
                <a:ea typeface="Times New Roman" panose="02020603050405020304" pitchFamily="18" charset="0"/>
                <a:cs typeface="Courier New" panose="02070309020205020404" pitchFamily="49" charset="0"/>
              </a:rPr>
              <a:t>    </a:t>
            </a:r>
            <a:r>
              <a:rPr lang="en-US" sz="2800" dirty="0" err="1">
                <a:solidFill>
                  <a:srgbClr val="2B91AF"/>
                </a:solidFill>
                <a:latin typeface="Courier New" panose="02070309020205020404" pitchFamily="49" charset="0"/>
                <a:ea typeface="Times New Roman" panose="02020603050405020304" pitchFamily="18" charset="0"/>
                <a:cs typeface="Courier New" panose="02070309020205020404" pitchFamily="49" charset="0"/>
              </a:rPr>
              <a:t>SalesPay</a:t>
            </a:r>
            <a:r>
              <a:rPr lang="en-US" sz="2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  sales;</a:t>
            </a:r>
          </a:p>
          <a:p>
            <a:pPr marL="0" indent="0">
              <a:buNone/>
            </a:pPr>
            <a:r>
              <a:rPr lang="en-US" sz="2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a:t>
            </a:r>
            <a:endParaRPr lang="en-US" sz="2800" dirty="0">
              <a:solidFill>
                <a:schemeClr val="tx1"/>
              </a:solidFill>
              <a:latin typeface="Courier New" panose="02070309020205020404" pitchFamily="49" charset="0"/>
              <a:cs typeface="Courier New" panose="02070309020205020404" pitchFamily="49" charset="0"/>
            </a:endParaRPr>
          </a:p>
          <a:p>
            <a:endParaRPr lang="en-US" dirty="0" smtClean="0"/>
          </a:p>
          <a:p>
            <a:r>
              <a:rPr lang="en-US" dirty="0" smtClean="0"/>
              <a:t>What is the size of </a:t>
            </a:r>
            <a:r>
              <a:rPr lang="en-US" dirty="0" err="1" smtClean="0">
                <a:latin typeface="Courier New" panose="02070309020205020404" pitchFamily="49" charset="0"/>
                <a:cs typeface="Courier New" panose="02070309020205020404" pitchFamily="49" charset="0"/>
              </a:rPr>
              <a:t>PayType</a:t>
            </a:r>
            <a:r>
              <a:rPr lang="en-US" dirty="0" smtClean="0"/>
              <a:t>?</a:t>
            </a:r>
          </a:p>
          <a:p>
            <a:pPr lvl="1"/>
            <a:r>
              <a:rPr lang="en-US" altLang="en-US" dirty="0"/>
              <a:t>The </a:t>
            </a:r>
            <a:r>
              <a:rPr lang="en-US" altLang="en-US" b="1" dirty="0" err="1">
                <a:latin typeface="Courier New" panose="02070309020205020404" pitchFamily="49" charset="0"/>
              </a:rPr>
              <a:t>sizeof</a:t>
            </a:r>
            <a:r>
              <a:rPr lang="en-US" altLang="en-US" dirty="0"/>
              <a:t> the union is the largest data type (</a:t>
            </a:r>
            <a:r>
              <a:rPr lang="en-US" altLang="en-US" dirty="0" err="1">
                <a:latin typeface="Courier New" panose="02070309020205020404" pitchFamily="49" charset="0"/>
              </a:rPr>
              <a:t>SalesPay</a:t>
            </a:r>
            <a:r>
              <a:rPr lang="en-US" altLang="en-US" dirty="0"/>
              <a:t>) or </a:t>
            </a:r>
            <a:r>
              <a:rPr lang="en-US" altLang="en-US" b="1" dirty="0"/>
              <a:t>16 bytes</a:t>
            </a:r>
          </a:p>
          <a:p>
            <a:pPr lvl="1"/>
            <a:endParaRPr lang="en-US" dirty="0"/>
          </a:p>
          <a:p>
            <a:endParaRPr lang="en-US" dirty="0"/>
          </a:p>
        </p:txBody>
      </p:sp>
    </p:spTree>
    <p:extLst>
      <p:ext uri="{BB962C8B-B14F-4D97-AF65-F5344CB8AC3E}">
        <p14:creationId xmlns:p14="http://schemas.microsoft.com/office/powerpoint/2010/main" val="865781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13.1 The </a:t>
            </a:r>
            <a:r>
              <a:rPr lang="en-US" dirty="0">
                <a:latin typeface="Courier New" panose="02070309020205020404" pitchFamily="49" charset="0"/>
                <a:cs typeface="Courier New" panose="02070309020205020404" pitchFamily="49" charset="0"/>
              </a:rPr>
              <a:t>typedef</a:t>
            </a:r>
            <a:r>
              <a:rPr lang="en-US" dirty="0"/>
              <a:t> Statement – </a:t>
            </a:r>
            <a:r>
              <a:rPr lang="en-US" dirty="0" smtClean="0"/>
              <a:t>Examples</a:t>
            </a:r>
            <a:endParaRPr lang="en-US" dirty="0"/>
          </a:p>
        </p:txBody>
      </p:sp>
      <p:sp>
        <p:nvSpPr>
          <p:cNvPr id="3" name="Content Placeholder 2"/>
          <p:cNvSpPr>
            <a:spLocks noGrp="1"/>
          </p:cNvSpPr>
          <p:nvPr>
            <p:ph idx="1"/>
          </p:nvPr>
        </p:nvSpPr>
        <p:spPr/>
        <p:txBody>
          <a:bodyPr>
            <a:normAutofit/>
          </a:bodyPr>
          <a:lstStyle/>
          <a:p>
            <a:pPr marL="0" indent="0">
              <a:spcBef>
                <a:spcPts val="0"/>
              </a:spcBef>
              <a:spcAft>
                <a:spcPts val="0"/>
              </a:spcAft>
              <a:buNone/>
            </a:pP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typedef</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unsigned</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long</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ULONG</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indent="0">
              <a:spcBef>
                <a:spcPts val="0"/>
              </a:spcBef>
              <a:spcAft>
                <a:spcPts val="0"/>
              </a:spcAft>
              <a:buNone/>
            </a:pP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typedef</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unsigned</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short</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int</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USHORT</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indent="0">
              <a:buNone/>
            </a:pP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typedef</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char</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4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PCHAR</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400" dirty="0">
              <a:latin typeface="Courier New" panose="02070309020205020404" pitchFamily="49" charset="0"/>
              <a:cs typeface="Courier New" panose="02070309020205020404" pitchFamily="49" charset="0"/>
            </a:endParaRPr>
          </a:p>
          <a:p>
            <a:pPr marL="0" marR="0" indent="0">
              <a:spcBef>
                <a:spcPts val="0"/>
              </a:spcBef>
              <a:spcAft>
                <a:spcPts val="0"/>
              </a:spcAft>
              <a:buNone/>
            </a:pPr>
            <a:endParaRPr lang="en-US" sz="2400" dirty="0" smtClean="0">
              <a:solidFill>
                <a:srgbClr val="2B91AF"/>
              </a:solidFill>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400" dirty="0" smtClean="0">
                <a:solidFill>
                  <a:srgbClr val="2B91AF"/>
                </a:solidFill>
                <a:latin typeface="Courier New" panose="02070309020205020404" pitchFamily="49" charset="0"/>
                <a:ea typeface="Times New Roman" panose="02020603050405020304" pitchFamily="18" charset="0"/>
                <a:cs typeface="Courier New" panose="02070309020205020404" pitchFamily="49" charset="0"/>
              </a:rPr>
              <a:t>ULONG</a:t>
            </a:r>
            <a:r>
              <a:rPr lang="en-US" sz="24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salary = 100000;</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4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USHORT</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age = 21;</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4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PCHAR</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str = </a:t>
            </a: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new</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char</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[15]; </a:t>
            </a:r>
            <a:r>
              <a:rPr lang="en-US" sz="24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Allocate an array of 15 characters</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indent="0">
              <a:buNone/>
            </a:pPr>
            <a:r>
              <a:rPr lang="en-US" sz="2400" dirty="0" smtClean="0">
                <a:solidFill>
                  <a:srgbClr val="0000FF"/>
                </a:solidFill>
                <a:latin typeface="Courier New" panose="02070309020205020404" pitchFamily="49" charset="0"/>
                <a:ea typeface="Times New Roman" panose="02020603050405020304" pitchFamily="18" charset="0"/>
                <a:cs typeface="Courier New" panose="02070309020205020404" pitchFamily="49" charset="0"/>
              </a:rPr>
              <a:t>delete </a:t>
            </a:r>
            <a:r>
              <a:rPr lang="en-US" sz="24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str;</a:t>
            </a:r>
            <a:endParaRPr lang="en-US" sz="24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4601336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13.4 Unions – </a:t>
            </a:r>
            <a:r>
              <a:rPr lang="en-US" dirty="0" smtClean="0"/>
              <a:t>Assigning Data</a:t>
            </a:r>
            <a:endParaRPr lang="en-US" dirty="0"/>
          </a:p>
        </p:txBody>
      </p:sp>
      <p:sp>
        <p:nvSpPr>
          <p:cNvPr id="4" name="Content Placeholder 3"/>
          <p:cNvSpPr>
            <a:spLocks noGrp="1"/>
          </p:cNvSpPr>
          <p:nvPr>
            <p:ph sz="half" idx="13"/>
          </p:nvPr>
        </p:nvSpPr>
        <p:spPr>
          <a:xfrm>
            <a:off x="933254" y="1233744"/>
            <a:ext cx="11187210" cy="1264359"/>
          </a:xfrm>
        </p:spPr>
        <p:txBody>
          <a:bodyPr>
            <a:normAutofit/>
          </a:bodyPr>
          <a:lstStyle/>
          <a:p>
            <a:pPr marL="1600200" lvl="4">
              <a:spcBef>
                <a:spcPts val="0"/>
              </a:spcBef>
            </a:pPr>
            <a:r>
              <a:rPr lang="en-US" sz="2800" dirty="0" err="1">
                <a:solidFill>
                  <a:srgbClr val="2B91AF"/>
                </a:solidFill>
                <a:latin typeface="Courier New" panose="02070309020205020404" pitchFamily="49" charset="0"/>
                <a:ea typeface="Times New Roman" panose="02020603050405020304" pitchFamily="18" charset="0"/>
                <a:cs typeface="Courier New" panose="02070309020205020404" pitchFamily="49" charset="0"/>
              </a:rPr>
              <a:t>PayType</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pay;</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1600200" lvl="4">
              <a:spcBef>
                <a:spcPts val="0"/>
              </a:spcBef>
            </a:pPr>
            <a:r>
              <a:rPr lang="en-US" sz="28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pay.hourly_wage.wage</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9.00;</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1600200" lvl="4">
              <a:spcBef>
                <a:spcPts val="0"/>
              </a:spcBef>
            </a:pPr>
            <a:r>
              <a:rPr lang="en-US" sz="28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pay.hourly_wage.hours</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80</a:t>
            </a:r>
            <a:r>
              <a:rPr lang="en-US" sz="28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p:txBody>
      </p:sp>
      <p:sp>
        <p:nvSpPr>
          <p:cNvPr id="5" name="Content Placeholder 4"/>
          <p:cNvSpPr>
            <a:spLocks noGrp="1"/>
          </p:cNvSpPr>
          <p:nvPr>
            <p:ph sz="half" idx="14"/>
          </p:nvPr>
        </p:nvSpPr>
        <p:spPr>
          <a:xfrm>
            <a:off x="6214186" y="2677487"/>
            <a:ext cx="5906278" cy="3499478"/>
          </a:xfrm>
        </p:spPr>
        <p:txBody>
          <a:bodyPr>
            <a:normAutofit lnSpcReduction="10000"/>
          </a:bodyPr>
          <a:lstStyle/>
          <a:p>
            <a:r>
              <a:rPr lang="en-US" dirty="0" smtClean="0"/>
              <a:t>Incorrect union data member</a:t>
            </a:r>
          </a:p>
          <a:p>
            <a:pPr marL="0" marR="0" indent="0">
              <a:lnSpc>
                <a:spcPct val="100000"/>
              </a:lnSpc>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cout &lt;&lt; </a:t>
            </a:r>
            <a:r>
              <a:rPr lang="en-US" sz="22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"Base pay: "</a:t>
            </a:r>
            <a:r>
              <a:rPr lang="en-US" sz="22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2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2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&lt;&lt; </a:t>
            </a:r>
            <a:r>
              <a:rPr lang="en-US" sz="22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pay.sales.base</a:t>
            </a:r>
            <a:endParaRPr lang="en-US" sz="22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&lt;&lt; </a:t>
            </a:r>
            <a:r>
              <a:rPr lang="en-US" sz="22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a:t>
            </a:r>
            <a:r>
              <a:rPr lang="en-US" sz="2200" dirty="0" err="1">
                <a:solidFill>
                  <a:srgbClr val="A31515"/>
                </a:solidFill>
                <a:latin typeface="Courier New" panose="02070309020205020404" pitchFamily="49" charset="0"/>
                <a:ea typeface="Times New Roman" panose="02020603050405020304" pitchFamily="18" charset="0"/>
                <a:cs typeface="Courier New" panose="02070309020205020404" pitchFamily="49" charset="0"/>
              </a:rPr>
              <a:t>nCommission</a:t>
            </a:r>
            <a:r>
              <a:rPr lang="en-US" sz="22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 "</a:t>
            </a:r>
            <a:r>
              <a:rPr lang="en-US" sz="22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2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2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&lt;&lt; </a:t>
            </a:r>
            <a:r>
              <a:rPr lang="en-US" sz="22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pay.sales.commission</a:t>
            </a:r>
            <a:r>
              <a:rPr lang="en-US" sz="22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2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2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&lt;&lt; </a:t>
            </a:r>
            <a:r>
              <a:rPr lang="en-US" sz="22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endl;</a:t>
            </a:r>
            <a:endParaRPr lang="en-US" sz="22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200" dirty="0">
                <a:latin typeface="Courier New" panose="02070309020205020404" pitchFamily="49" charset="0"/>
                <a:ea typeface="Times New Roman" panose="02020603050405020304" pitchFamily="18" charset="0"/>
                <a:cs typeface="Courier New" panose="02070309020205020404" pitchFamily="49" charset="0"/>
              </a:rPr>
              <a:t> </a:t>
            </a:r>
          </a:p>
          <a:p>
            <a:pPr marL="0" marR="0" indent="0">
              <a:lnSpc>
                <a:spcPct val="100000"/>
              </a:lnSpc>
              <a:spcBef>
                <a:spcPts val="0"/>
              </a:spcBef>
              <a:spcAft>
                <a:spcPts val="0"/>
              </a:spcAft>
              <a:buNone/>
            </a:pPr>
            <a:r>
              <a:rPr lang="en-US" sz="22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Output</a:t>
            </a:r>
            <a:endParaRPr lang="en-US" sz="22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2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Base pay: 9</a:t>
            </a:r>
          </a:p>
          <a:p>
            <a:pPr marL="0" indent="0">
              <a:lnSpc>
                <a:spcPct val="100000"/>
              </a:lnSpc>
              <a:spcBef>
                <a:spcPts val="0"/>
              </a:spcBef>
              <a:spcAft>
                <a:spcPts val="0"/>
              </a:spcAft>
              <a:buNone/>
            </a:pPr>
            <a:r>
              <a:rPr lang="en-US" sz="22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Commission: 80</a:t>
            </a:r>
            <a:endParaRPr lang="en-US" sz="2200" dirty="0">
              <a:solidFill>
                <a:schemeClr val="tx1"/>
              </a:solidFill>
              <a:latin typeface="Courier New" panose="02070309020205020404" pitchFamily="49" charset="0"/>
              <a:cs typeface="Courier New" panose="02070309020205020404" pitchFamily="49" charset="0"/>
            </a:endParaRPr>
          </a:p>
        </p:txBody>
      </p:sp>
      <p:sp>
        <p:nvSpPr>
          <p:cNvPr id="6" name="Content Placeholder 5"/>
          <p:cNvSpPr>
            <a:spLocks noGrp="1"/>
          </p:cNvSpPr>
          <p:nvPr>
            <p:ph sz="half" idx="15"/>
          </p:nvPr>
        </p:nvSpPr>
        <p:spPr>
          <a:xfrm>
            <a:off x="83975" y="2677487"/>
            <a:ext cx="5906278" cy="3499477"/>
          </a:xfrm>
        </p:spPr>
        <p:txBody>
          <a:bodyPr>
            <a:normAutofit/>
          </a:bodyPr>
          <a:lstStyle/>
          <a:p>
            <a:r>
              <a:rPr lang="en-US" dirty="0" smtClean="0"/>
              <a:t>Correct union data member</a:t>
            </a:r>
          </a:p>
          <a:p>
            <a:pPr marL="0" marR="0" indent="0">
              <a:lnSpc>
                <a:spcPct val="100000"/>
              </a:lnSpc>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cout &lt;&lt; </a:t>
            </a:r>
            <a:r>
              <a:rPr lang="en-US" sz="22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"Total pay: "</a:t>
            </a:r>
            <a:endParaRPr lang="en-US" sz="22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&lt;&lt; </a:t>
            </a:r>
            <a:r>
              <a:rPr lang="en-US" sz="2200" dirty="0" err="1"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pay.hourly_wage.hours</a:t>
            </a:r>
            <a:endParaRPr lang="en-US" sz="22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2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200" dirty="0" err="1"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pay.hourly_wage.wage</a:t>
            </a:r>
            <a:endParaRPr lang="en-US" sz="22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2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&lt;&lt; endl;</a:t>
            </a:r>
            <a:endParaRPr lang="en-US" sz="22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endParaRPr lang="en-US" sz="2200" dirty="0" smtClean="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200" dirty="0" smtClean="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a:t>
            </a:r>
            <a:r>
              <a:rPr lang="en-US" sz="22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Output</a:t>
            </a:r>
            <a:endParaRPr lang="en-US" sz="2200" dirty="0">
              <a:latin typeface="Courier New" panose="02070309020205020404" pitchFamily="49" charset="0"/>
              <a:ea typeface="Times New Roman" panose="02020603050405020304" pitchFamily="18" charset="0"/>
              <a:cs typeface="Courier New" panose="02070309020205020404" pitchFamily="49" charset="0"/>
            </a:endParaRPr>
          </a:p>
          <a:p>
            <a:pPr marL="0" indent="0">
              <a:lnSpc>
                <a:spcPct val="100000"/>
              </a:lnSpc>
              <a:spcBef>
                <a:spcPts val="0"/>
              </a:spcBef>
              <a:spcAft>
                <a:spcPts val="0"/>
              </a:spcAft>
              <a:buNone/>
            </a:pPr>
            <a:r>
              <a:rPr lang="en-US" sz="22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Total pay: 720</a:t>
            </a:r>
            <a:endParaRPr lang="en-US" sz="2200" dirty="0">
              <a:solidFill>
                <a:schemeClr val="tx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408978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13.4 Unions – </a:t>
            </a:r>
            <a:r>
              <a:rPr lang="en-US" dirty="0" smtClean="0"/>
              <a:t>Using a Flag Example</a:t>
            </a:r>
            <a:endParaRPr lang="en-US" dirty="0"/>
          </a:p>
        </p:txBody>
      </p:sp>
      <p:sp>
        <p:nvSpPr>
          <p:cNvPr id="3" name="Content Placeholder 2"/>
          <p:cNvSpPr>
            <a:spLocks noGrp="1"/>
          </p:cNvSpPr>
          <p:nvPr>
            <p:ph idx="1"/>
          </p:nvPr>
        </p:nvSpPr>
        <p:spPr/>
        <p:txBody>
          <a:bodyPr>
            <a:normAutofit fontScale="55000" lnSpcReduction="20000"/>
          </a:bodyPr>
          <a:lstStyle/>
          <a:p>
            <a:r>
              <a:rPr lang="en-US" sz="5800" dirty="0"/>
              <a:t>A </a:t>
            </a:r>
            <a:r>
              <a:rPr lang="en-US" sz="5800" b="1" dirty="0">
                <a:latin typeface="Courier New" panose="02070309020205020404" pitchFamily="49" charset="0"/>
                <a:cs typeface="Courier New" panose="02070309020205020404" pitchFamily="49" charset="0"/>
              </a:rPr>
              <a:t>union</a:t>
            </a:r>
            <a:r>
              <a:rPr lang="en-US" sz="5800" dirty="0"/>
              <a:t> and a </a:t>
            </a:r>
            <a:r>
              <a:rPr lang="en-US" sz="5800" b="1" dirty="0"/>
              <a:t>flag</a:t>
            </a:r>
            <a:r>
              <a:rPr lang="en-US" sz="5800" dirty="0"/>
              <a:t> are used together to determine which data member of the </a:t>
            </a:r>
            <a:r>
              <a:rPr lang="en-US" sz="5800" b="1" dirty="0">
                <a:latin typeface="Courier New" panose="02070309020205020404" pitchFamily="49" charset="0"/>
                <a:cs typeface="Courier New" panose="02070309020205020404" pitchFamily="49" charset="0"/>
              </a:rPr>
              <a:t>union</a:t>
            </a:r>
            <a:r>
              <a:rPr lang="en-US" sz="5800" dirty="0"/>
              <a:t> was used</a:t>
            </a:r>
          </a:p>
          <a:p>
            <a:endParaRPr lang="en-US" dirty="0" smtClean="0"/>
          </a:p>
          <a:p>
            <a:pPr marL="0" marR="0" indent="0">
              <a:lnSpc>
                <a:spcPct val="120000"/>
              </a:lnSpc>
              <a:spcBef>
                <a:spcPts val="0"/>
              </a:spcBef>
              <a:spcAft>
                <a:spcPts val="0"/>
              </a:spcAft>
              <a:buNone/>
            </a:pPr>
            <a:r>
              <a:rPr lang="en-US" sz="31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enum</a:t>
            </a:r>
            <a:r>
              <a:rPr lang="en-US" sz="31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3100" dirty="0" err="1">
                <a:solidFill>
                  <a:srgbClr val="2B91AF"/>
                </a:solidFill>
                <a:latin typeface="Courier New" panose="02070309020205020404" pitchFamily="49" charset="0"/>
                <a:ea typeface="Times New Roman" panose="02020603050405020304" pitchFamily="18" charset="0"/>
                <a:cs typeface="Courier New" panose="02070309020205020404" pitchFamily="49" charset="0"/>
              </a:rPr>
              <a:t>EmpType</a:t>
            </a:r>
            <a:r>
              <a:rPr lang="en-US" sz="31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31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MANAGER</a:t>
            </a:r>
            <a:r>
              <a:rPr lang="en-US" sz="31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31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WORKER</a:t>
            </a:r>
            <a:r>
              <a:rPr lang="en-US" sz="31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31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SALESPERSON</a:t>
            </a:r>
            <a:r>
              <a:rPr lang="en-US" sz="31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31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20000"/>
              </a:lnSpc>
              <a:spcBef>
                <a:spcPts val="0"/>
              </a:spcBef>
              <a:spcAft>
                <a:spcPts val="0"/>
              </a:spcAft>
              <a:buNone/>
            </a:pPr>
            <a:r>
              <a:rPr lang="en-US" sz="31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struct</a:t>
            </a:r>
            <a:r>
              <a:rPr lang="en-US" sz="31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31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Employee</a:t>
            </a:r>
            <a:endParaRPr lang="en-US" sz="31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20000"/>
              </a:lnSpc>
              <a:spcBef>
                <a:spcPts val="0"/>
              </a:spcBef>
              <a:spcAft>
                <a:spcPts val="0"/>
              </a:spcAft>
              <a:buNone/>
            </a:pPr>
            <a:r>
              <a:rPr lang="en-US" sz="31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31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20000"/>
              </a:lnSpc>
              <a:spcBef>
                <a:spcPts val="0"/>
              </a:spcBef>
              <a:spcAft>
                <a:spcPts val="0"/>
              </a:spcAft>
              <a:buNone/>
            </a:pPr>
            <a:r>
              <a:rPr lang="en-US" sz="31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31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char</a:t>
            </a:r>
            <a:r>
              <a:rPr lang="en-US" sz="31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name[35];</a:t>
            </a:r>
            <a:endParaRPr lang="en-US" sz="31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20000"/>
              </a:lnSpc>
              <a:spcBef>
                <a:spcPts val="0"/>
              </a:spcBef>
              <a:spcAft>
                <a:spcPts val="0"/>
              </a:spcAft>
              <a:buNone/>
            </a:pPr>
            <a:r>
              <a:rPr lang="en-US" sz="31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31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char</a:t>
            </a:r>
            <a:r>
              <a:rPr lang="en-US" sz="31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31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ssn</a:t>
            </a:r>
            <a:r>
              <a:rPr lang="en-US" sz="31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[12];</a:t>
            </a:r>
            <a:endParaRPr lang="en-US" sz="31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20000"/>
              </a:lnSpc>
              <a:spcBef>
                <a:spcPts val="0"/>
              </a:spcBef>
              <a:spcAft>
                <a:spcPts val="0"/>
              </a:spcAft>
              <a:buNone/>
            </a:pPr>
            <a:r>
              <a:rPr lang="en-US" sz="31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3100" dirty="0" err="1">
                <a:solidFill>
                  <a:srgbClr val="2B91AF"/>
                </a:solidFill>
                <a:latin typeface="Courier New" panose="02070309020205020404" pitchFamily="49" charset="0"/>
                <a:ea typeface="Times New Roman" panose="02020603050405020304" pitchFamily="18" charset="0"/>
                <a:cs typeface="Courier New" panose="02070309020205020404" pitchFamily="49" charset="0"/>
              </a:rPr>
              <a:t>EmpType</a:t>
            </a:r>
            <a:r>
              <a:rPr lang="en-US" sz="31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flag;    </a:t>
            </a:r>
            <a:r>
              <a:rPr lang="en-US" sz="31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Enum data type</a:t>
            </a:r>
            <a:endParaRPr lang="en-US" sz="31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20000"/>
              </a:lnSpc>
              <a:spcBef>
                <a:spcPts val="0"/>
              </a:spcBef>
              <a:spcAft>
                <a:spcPts val="0"/>
              </a:spcAft>
              <a:buNone/>
            </a:pPr>
            <a:r>
              <a:rPr lang="en-US" sz="31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3100" dirty="0" err="1">
                <a:solidFill>
                  <a:srgbClr val="2B91AF"/>
                </a:solidFill>
                <a:latin typeface="Courier New" panose="02070309020205020404" pitchFamily="49" charset="0"/>
                <a:ea typeface="Times New Roman" panose="02020603050405020304" pitchFamily="18" charset="0"/>
                <a:cs typeface="Courier New" panose="02070309020205020404" pitchFamily="49" charset="0"/>
              </a:rPr>
              <a:t>PayType</a:t>
            </a:r>
            <a:r>
              <a:rPr lang="en-US" sz="31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wages;   </a:t>
            </a:r>
            <a:r>
              <a:rPr lang="en-US" sz="31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Union data type</a:t>
            </a:r>
            <a:endParaRPr lang="en-US" sz="3100" dirty="0">
              <a:latin typeface="Courier New" panose="02070309020205020404" pitchFamily="49" charset="0"/>
              <a:ea typeface="Times New Roman" panose="02020603050405020304" pitchFamily="18" charset="0"/>
              <a:cs typeface="Courier New" panose="02070309020205020404" pitchFamily="49" charset="0"/>
            </a:endParaRPr>
          </a:p>
          <a:p>
            <a:pPr marL="0" indent="0">
              <a:lnSpc>
                <a:spcPct val="120000"/>
              </a:lnSpc>
              <a:spcBef>
                <a:spcPts val="0"/>
              </a:spcBef>
              <a:spcAft>
                <a:spcPts val="0"/>
              </a:spcAft>
              <a:buNone/>
            </a:pPr>
            <a:r>
              <a:rPr lang="en-US" sz="31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p>
          <a:p>
            <a:pPr marL="0" marR="0" indent="0">
              <a:lnSpc>
                <a:spcPct val="120000"/>
              </a:lnSpc>
              <a:spcBef>
                <a:spcPts val="0"/>
              </a:spcBef>
              <a:spcAft>
                <a:spcPts val="0"/>
              </a:spcAft>
              <a:buNone/>
            </a:pPr>
            <a:endParaRPr lang="en-US" sz="3100" dirty="0" smtClean="0">
              <a:solidFill>
                <a:srgbClr val="2B91AF"/>
              </a:solidFill>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20000"/>
              </a:lnSpc>
              <a:spcBef>
                <a:spcPts val="0"/>
              </a:spcBef>
              <a:spcAft>
                <a:spcPts val="0"/>
              </a:spcAft>
              <a:buNone/>
            </a:pPr>
            <a:r>
              <a:rPr lang="en-US" sz="3100" dirty="0" smtClean="0">
                <a:solidFill>
                  <a:srgbClr val="2B91AF"/>
                </a:solidFill>
                <a:latin typeface="Courier New" panose="02070309020205020404" pitchFamily="49" charset="0"/>
                <a:ea typeface="Times New Roman" panose="02020603050405020304" pitchFamily="18" charset="0"/>
                <a:cs typeface="Courier New" panose="02070309020205020404" pitchFamily="49" charset="0"/>
              </a:rPr>
              <a:t>Employee</a:t>
            </a:r>
            <a:r>
              <a:rPr lang="en-US" sz="31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31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sales[15];</a:t>
            </a:r>
            <a:endParaRPr lang="en-US" sz="31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20000"/>
              </a:lnSpc>
              <a:spcBef>
                <a:spcPts val="0"/>
              </a:spcBef>
              <a:spcAft>
                <a:spcPts val="0"/>
              </a:spcAft>
              <a:buNone/>
            </a:pPr>
            <a:r>
              <a:rPr lang="en-US" sz="31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31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20000"/>
              </a:lnSpc>
              <a:spcBef>
                <a:spcPts val="0"/>
              </a:spcBef>
              <a:spcAft>
                <a:spcPts val="0"/>
              </a:spcAft>
              <a:buNone/>
            </a:pPr>
            <a:r>
              <a:rPr lang="en-US" sz="31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cout &lt;&lt; </a:t>
            </a:r>
            <a:r>
              <a:rPr lang="en-US" sz="31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"Enter employee type (0 = Manager, 1 = Worker, "</a:t>
            </a:r>
            <a:endParaRPr lang="en-US" sz="31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20000"/>
              </a:lnSpc>
              <a:spcBef>
                <a:spcPts val="0"/>
              </a:spcBef>
              <a:spcAft>
                <a:spcPts val="0"/>
              </a:spcAft>
              <a:buNone/>
            </a:pPr>
            <a:r>
              <a:rPr lang="en-US" sz="31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&lt;&lt; </a:t>
            </a:r>
            <a:r>
              <a:rPr lang="en-US" sz="31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"2 = Salesperson): "</a:t>
            </a:r>
            <a:r>
              <a:rPr lang="en-US" sz="31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31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20000"/>
              </a:lnSpc>
              <a:spcBef>
                <a:spcPts val="0"/>
              </a:spcBef>
              <a:spcAft>
                <a:spcPts val="0"/>
              </a:spcAft>
              <a:buNone/>
            </a:pPr>
            <a:r>
              <a:rPr lang="en-US" sz="31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cin &gt;&gt; temp;</a:t>
            </a:r>
            <a:endParaRPr lang="en-US" sz="31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20000"/>
              </a:lnSpc>
              <a:spcBef>
                <a:spcPts val="0"/>
              </a:spcBef>
              <a:spcAft>
                <a:spcPts val="0"/>
              </a:spcAft>
              <a:buNone/>
            </a:pPr>
            <a:r>
              <a:rPr lang="en-US" sz="31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sales[i].flag = </a:t>
            </a:r>
            <a:r>
              <a:rPr lang="en-US" sz="31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static_cast</a:t>
            </a:r>
            <a:r>
              <a:rPr lang="en-US" sz="31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31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&lt;</a:t>
            </a:r>
            <a:r>
              <a:rPr lang="en-US" sz="3100" dirty="0" err="1" smtClean="0">
                <a:solidFill>
                  <a:srgbClr val="2B91AF"/>
                </a:solidFill>
                <a:latin typeface="Courier New" panose="02070309020205020404" pitchFamily="49" charset="0"/>
                <a:ea typeface="Times New Roman" panose="02020603050405020304" pitchFamily="18" charset="0"/>
                <a:cs typeface="Courier New" panose="02070309020205020404" pitchFamily="49" charset="0"/>
              </a:rPr>
              <a:t>EmpType</a:t>
            </a:r>
            <a:r>
              <a:rPr lang="en-US" sz="31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&gt;(</a:t>
            </a:r>
            <a:r>
              <a:rPr lang="en-US" sz="31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temp);</a:t>
            </a:r>
            <a:endParaRPr lang="en-US" sz="3100" dirty="0">
              <a:latin typeface="Courier New" panose="02070309020205020404" pitchFamily="49" charset="0"/>
              <a:ea typeface="Times New Roman" panose="02020603050405020304" pitchFamily="18" charset="0"/>
              <a:cs typeface="Courier New" panose="02070309020205020404" pitchFamily="49" charset="0"/>
            </a:endParaRPr>
          </a:p>
          <a:p>
            <a:endParaRPr lang="en-US" dirty="0"/>
          </a:p>
        </p:txBody>
      </p:sp>
    </p:spTree>
    <p:extLst>
      <p:ext uri="{BB962C8B-B14F-4D97-AF65-F5344CB8AC3E}">
        <p14:creationId xmlns:p14="http://schemas.microsoft.com/office/powerpoint/2010/main" val="27092850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13.4 Unions – Using a </a:t>
            </a:r>
            <a:r>
              <a:rPr lang="en-US" dirty="0" smtClean="0"/>
              <a:t>Flag Example Continued</a:t>
            </a:r>
            <a:endParaRPr lang="en-US" dirty="0"/>
          </a:p>
        </p:txBody>
      </p:sp>
      <p:sp>
        <p:nvSpPr>
          <p:cNvPr id="3" name="Content Placeholder 2"/>
          <p:cNvSpPr>
            <a:spLocks noGrp="1"/>
          </p:cNvSpPr>
          <p:nvPr>
            <p:ph idx="1"/>
          </p:nvPr>
        </p:nvSpPr>
        <p:spPr/>
        <p:txBody>
          <a:bodyPr>
            <a:noAutofit/>
          </a:bodyPr>
          <a:lstStyle/>
          <a:p>
            <a:pPr marL="0" marR="0" indent="0">
              <a:spcBef>
                <a:spcPts val="0"/>
              </a:spcBef>
              <a:spcAft>
                <a:spcPts val="0"/>
              </a:spcAft>
              <a:buNone/>
            </a:pPr>
            <a:r>
              <a:rPr lang="en-US" sz="16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switch</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sales[i].flag )</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case</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MANAGER:</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cout &lt;&lt; </a:t>
            </a:r>
            <a:r>
              <a:rPr lang="en-US" sz="16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"Enter the manager's salary: "</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cin &gt;&gt; sales[i].</a:t>
            </a:r>
            <a:r>
              <a:rPr lang="en-US" sz="16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wages.salary</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break</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case</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WORKER:</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cout &lt;&lt; </a:t>
            </a:r>
            <a:r>
              <a:rPr lang="en-US" sz="16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"Enter the worker's hourly rate: "</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cin &gt;&gt; sales[i].</a:t>
            </a:r>
            <a:r>
              <a:rPr lang="en-US" sz="16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wages.hourly_wage.wage</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cout &lt;&lt; </a:t>
            </a:r>
            <a:r>
              <a:rPr lang="en-US" sz="16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"Enter the worker's hours: "</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cin &gt;&gt; sales[i].</a:t>
            </a:r>
            <a:r>
              <a:rPr lang="en-US" sz="16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wages.hourly_wage.hours</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break</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case</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SALESPERSON:</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cout &lt;&lt; </a:t>
            </a:r>
            <a:r>
              <a:rPr lang="en-US" sz="16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"Enter the salesperson's base salary: "</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cin &gt;&gt; sales[i].</a:t>
            </a:r>
            <a:r>
              <a:rPr lang="en-US" sz="16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wages.sales.base</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cout &lt;&lt; </a:t>
            </a:r>
            <a:r>
              <a:rPr lang="en-US" sz="16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"Enter the salesperson's commission: "</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cin &gt;&gt; sales[i].</a:t>
            </a:r>
            <a:r>
              <a:rPr lang="en-US" sz="16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wages.sales.commission</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cout &lt;&lt; </a:t>
            </a:r>
            <a:r>
              <a:rPr lang="en-US" sz="16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"Enter the salesperson's monthly sales: "</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cin &gt;&gt; sales[i].</a:t>
            </a:r>
            <a:r>
              <a:rPr lang="en-US" sz="16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wages.sales.monthly_sales</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break</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indent="0">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60048200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13.4 Unions – Using a Flag Example </a:t>
            </a:r>
            <a:r>
              <a:rPr lang="en-US" dirty="0" smtClean="0"/>
              <a:t>Explained</a:t>
            </a:r>
            <a:endParaRPr lang="en-US" dirty="0"/>
          </a:p>
        </p:txBody>
      </p:sp>
      <p:sp>
        <p:nvSpPr>
          <p:cNvPr id="3" name="Content Placeholder 2"/>
          <p:cNvSpPr>
            <a:spLocks noGrp="1"/>
          </p:cNvSpPr>
          <p:nvPr>
            <p:ph idx="1"/>
          </p:nvPr>
        </p:nvSpPr>
        <p:spPr/>
        <p:txBody>
          <a:bodyPr/>
          <a:lstStyle/>
          <a:p>
            <a:r>
              <a:rPr lang="en-US" dirty="0"/>
              <a:t>Previous example determined the type of </a:t>
            </a:r>
            <a:r>
              <a:rPr lang="en-US" dirty="0">
                <a:latin typeface="Courier New" panose="02070309020205020404" pitchFamily="49" charset="0"/>
                <a:cs typeface="Courier New" panose="02070309020205020404" pitchFamily="49" charset="0"/>
              </a:rPr>
              <a:t>Employee</a:t>
            </a:r>
            <a:r>
              <a:rPr lang="en-US" dirty="0"/>
              <a:t> to be entered and then used a </a:t>
            </a:r>
            <a:r>
              <a:rPr lang="en-US" b="1" dirty="0">
                <a:latin typeface="Courier New" panose="02070309020205020404" pitchFamily="49" charset="0"/>
                <a:cs typeface="Courier New" panose="02070309020205020404" pitchFamily="49" charset="0"/>
              </a:rPr>
              <a:t>switch</a:t>
            </a:r>
            <a:r>
              <a:rPr lang="en-US" dirty="0"/>
              <a:t> statement to enter the correct data depending upon the specified type</a:t>
            </a:r>
          </a:p>
          <a:p>
            <a:endParaRPr lang="en-US" dirty="0"/>
          </a:p>
          <a:p>
            <a:r>
              <a:rPr lang="en-US" dirty="0"/>
              <a:t>Pairing a flag and </a:t>
            </a:r>
            <a:r>
              <a:rPr lang="en-US" b="1" dirty="0">
                <a:latin typeface="Courier New" panose="02070309020205020404" pitchFamily="49" charset="0"/>
                <a:cs typeface="Courier New" panose="02070309020205020404" pitchFamily="49" charset="0"/>
              </a:rPr>
              <a:t>union</a:t>
            </a:r>
            <a:r>
              <a:rPr lang="en-US" dirty="0"/>
              <a:t> is a common practice to </a:t>
            </a:r>
            <a:r>
              <a:rPr lang="en-US" dirty="0" smtClean="0"/>
              <a:t>ensure </a:t>
            </a:r>
            <a:r>
              <a:rPr lang="en-US" dirty="0"/>
              <a:t>the appropriate use of the </a:t>
            </a:r>
            <a:r>
              <a:rPr lang="en-US" b="1" dirty="0">
                <a:latin typeface="Courier New" panose="02070309020205020404" pitchFamily="49" charset="0"/>
                <a:cs typeface="Courier New" panose="02070309020205020404" pitchFamily="49" charset="0"/>
              </a:rPr>
              <a:t>union’s</a:t>
            </a:r>
            <a:r>
              <a:rPr lang="en-US" dirty="0"/>
              <a:t> data members</a:t>
            </a:r>
          </a:p>
          <a:p>
            <a:endParaRPr lang="en-US" dirty="0"/>
          </a:p>
        </p:txBody>
      </p:sp>
    </p:spTree>
    <p:extLst>
      <p:ext uri="{BB962C8B-B14F-4D97-AF65-F5344CB8AC3E}">
        <p14:creationId xmlns:p14="http://schemas.microsoft.com/office/powerpoint/2010/main" val="151827239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13.4 Unions – </a:t>
            </a:r>
            <a:r>
              <a:rPr lang="en-US" dirty="0" smtClean="0"/>
              <a:t>Placement in Code</a:t>
            </a:r>
            <a:endParaRPr lang="en-US" dirty="0"/>
          </a:p>
        </p:txBody>
      </p:sp>
      <p:sp>
        <p:nvSpPr>
          <p:cNvPr id="3" name="Content Placeholder 2"/>
          <p:cNvSpPr>
            <a:spLocks noGrp="1"/>
          </p:cNvSpPr>
          <p:nvPr>
            <p:ph idx="1"/>
          </p:nvPr>
        </p:nvSpPr>
        <p:spPr/>
        <p:txBody>
          <a:bodyPr/>
          <a:lstStyle/>
          <a:p>
            <a:r>
              <a:rPr lang="en-US" dirty="0"/>
              <a:t>Usually directly after any </a:t>
            </a:r>
            <a:r>
              <a:rPr lang="en-US" b="1" dirty="0">
                <a:latin typeface="Courier New" panose="02070309020205020404" pitchFamily="49" charset="0"/>
                <a:cs typeface="Courier New" panose="02070309020205020404" pitchFamily="49" charset="0"/>
              </a:rPr>
              <a:t>#includes </a:t>
            </a:r>
            <a:r>
              <a:rPr lang="en-US" dirty="0"/>
              <a:t>since definitions must appear before they are </a:t>
            </a:r>
            <a:r>
              <a:rPr lang="en-US" dirty="0" smtClean="0"/>
              <a:t>used</a:t>
            </a:r>
            <a:endParaRPr lang="en-US" dirty="0"/>
          </a:p>
          <a:p>
            <a:endParaRPr lang="en-US" dirty="0" smtClean="0"/>
          </a:p>
          <a:p>
            <a:r>
              <a:rPr lang="en-US" dirty="0" smtClean="0"/>
              <a:t>Function </a:t>
            </a:r>
            <a:r>
              <a:rPr lang="en-US" dirty="0"/>
              <a:t>declarations, which are usually global, require the UDTs to specify the types of their </a:t>
            </a:r>
            <a:r>
              <a:rPr lang="en-US" dirty="0" smtClean="0"/>
              <a:t>parameters</a:t>
            </a:r>
          </a:p>
          <a:p>
            <a:endParaRPr lang="en-US" dirty="0"/>
          </a:p>
          <a:p>
            <a:r>
              <a:rPr lang="en-US" dirty="0"/>
              <a:t>Another, more standard way to include UDT definitions will be discussed in </a:t>
            </a:r>
            <a:r>
              <a:rPr lang="en-US" dirty="0" smtClean="0"/>
              <a:t>the next section</a:t>
            </a:r>
            <a:endParaRPr lang="en-US" dirty="0"/>
          </a:p>
          <a:p>
            <a:endParaRPr lang="en-US" dirty="0"/>
          </a:p>
        </p:txBody>
      </p:sp>
    </p:spTree>
    <p:extLst>
      <p:ext uri="{BB962C8B-B14F-4D97-AF65-F5344CB8AC3E}">
        <p14:creationId xmlns:p14="http://schemas.microsoft.com/office/powerpoint/2010/main" val="111105313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13.5 User </a:t>
            </a:r>
            <a:r>
              <a:rPr lang="en-US" dirty="0" smtClean="0"/>
              <a:t>Defined Header Files – Description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a:t>UDT definitions must appear prior to their use, typically they will be found directly after any #</a:t>
            </a:r>
            <a:r>
              <a:rPr lang="en-US" b="1" dirty="0">
                <a:latin typeface="Courier New" panose="02070309020205020404" pitchFamily="49" charset="0"/>
                <a:cs typeface="Courier New" panose="02070309020205020404" pitchFamily="49" charset="0"/>
              </a:rPr>
              <a:t>includes</a:t>
            </a:r>
            <a:endParaRPr lang="en-US" b="1" dirty="0" smtClean="0">
              <a:latin typeface="Courier New" panose="02070309020205020404" pitchFamily="49" charset="0"/>
              <a:cs typeface="Courier New" panose="02070309020205020404" pitchFamily="49" charset="0"/>
            </a:endParaRPr>
          </a:p>
          <a:p>
            <a:pPr lvl="1"/>
            <a:r>
              <a:rPr lang="en-US" dirty="0"/>
              <a:t>This is because function declarations, which are usually global, require the UDTs to specify the types of their </a:t>
            </a:r>
            <a:r>
              <a:rPr lang="en-US" dirty="0" smtClean="0"/>
              <a:t>parameters </a:t>
            </a:r>
            <a:endParaRPr lang="en-US" dirty="0"/>
          </a:p>
          <a:p>
            <a:endParaRPr lang="en-US" dirty="0" smtClean="0"/>
          </a:p>
          <a:p>
            <a:r>
              <a:rPr lang="en-US" dirty="0" smtClean="0"/>
              <a:t>Our </a:t>
            </a:r>
            <a:r>
              <a:rPr lang="en-US" dirty="0"/>
              <a:t>programs are getting more </a:t>
            </a:r>
            <a:r>
              <a:rPr lang="en-US" dirty="0" smtClean="0"/>
              <a:t>complex</a:t>
            </a:r>
          </a:p>
          <a:p>
            <a:pPr lvl="1"/>
            <a:r>
              <a:rPr lang="en-US" dirty="0" smtClean="0"/>
              <a:t>The </a:t>
            </a:r>
            <a:r>
              <a:rPr lang="en-US" dirty="0"/>
              <a:t>addition of UDTs added a lot of code prior to main</a:t>
            </a:r>
            <a:endParaRPr lang="en-US" dirty="0" smtClean="0"/>
          </a:p>
          <a:p>
            <a:pPr lvl="1"/>
            <a:r>
              <a:rPr lang="en-US" dirty="0" smtClean="0"/>
              <a:t>Making </a:t>
            </a:r>
            <a:r>
              <a:rPr lang="en-US" dirty="0"/>
              <a:t>our code more difficult to read and maintain</a:t>
            </a:r>
          </a:p>
          <a:p>
            <a:endParaRPr lang="en-US" dirty="0" smtClean="0"/>
          </a:p>
          <a:p>
            <a:r>
              <a:rPr lang="en-US" b="1" dirty="0" smtClean="0"/>
              <a:t>Solution</a:t>
            </a:r>
          </a:p>
          <a:p>
            <a:pPr lvl="1"/>
            <a:r>
              <a:rPr lang="en-US" dirty="0" smtClean="0"/>
              <a:t>Create header </a:t>
            </a:r>
            <a:r>
              <a:rPr lang="en-US" dirty="0"/>
              <a:t>files to store UDT </a:t>
            </a:r>
            <a:r>
              <a:rPr lang="en-US" dirty="0" smtClean="0"/>
              <a:t>definitions</a:t>
            </a:r>
          </a:p>
          <a:p>
            <a:pPr lvl="1"/>
            <a:r>
              <a:rPr lang="en-US" dirty="0" smtClean="0"/>
              <a:t>Additional header file for function declarations</a:t>
            </a:r>
            <a:endParaRPr lang="en-US" dirty="0"/>
          </a:p>
        </p:txBody>
      </p:sp>
    </p:spTree>
    <p:extLst>
      <p:ext uri="{BB962C8B-B14F-4D97-AF65-F5344CB8AC3E}">
        <p14:creationId xmlns:p14="http://schemas.microsoft.com/office/powerpoint/2010/main" val="366892165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13.5 User Defined Header Files </a:t>
            </a:r>
            <a:r>
              <a:rPr lang="en-US" dirty="0" smtClean="0"/>
              <a:t>– Process</a:t>
            </a:r>
            <a:endParaRPr lang="en-US" dirty="0"/>
          </a:p>
        </p:txBody>
      </p:sp>
      <p:sp>
        <p:nvSpPr>
          <p:cNvPr id="3" name="Content Placeholder 2"/>
          <p:cNvSpPr>
            <a:spLocks noGrp="1"/>
          </p:cNvSpPr>
          <p:nvPr>
            <p:ph idx="1"/>
          </p:nvPr>
        </p:nvSpPr>
        <p:spPr/>
        <p:txBody>
          <a:bodyPr>
            <a:normAutofit/>
          </a:bodyPr>
          <a:lstStyle/>
          <a:p>
            <a:r>
              <a:rPr lang="en-US" dirty="0" smtClean="0"/>
              <a:t>Nothing </a:t>
            </a:r>
            <a:r>
              <a:rPr lang="en-US" dirty="0"/>
              <a:t>magical about creating a header file</a:t>
            </a:r>
            <a:endParaRPr lang="en-US" dirty="0" smtClean="0"/>
          </a:p>
          <a:p>
            <a:pPr lvl="1"/>
            <a:r>
              <a:rPr lang="en-US" dirty="0" smtClean="0"/>
              <a:t>Just </a:t>
            </a:r>
            <a:r>
              <a:rPr lang="en-US" dirty="0"/>
              <a:t>a file with the extension of </a:t>
            </a:r>
            <a:r>
              <a:rPr lang="en-US" b="1" dirty="0"/>
              <a:t>.h</a:t>
            </a:r>
          </a:p>
          <a:p>
            <a:endParaRPr lang="en-US" dirty="0" smtClean="0"/>
          </a:p>
          <a:p>
            <a:r>
              <a:rPr lang="en-US" dirty="0"/>
              <a:t>In Visual Studio you can add one to your project by right clicking on the project’s Header Files folder and adding a new item</a:t>
            </a:r>
            <a:endParaRPr lang="en-US" dirty="0" smtClean="0"/>
          </a:p>
          <a:p>
            <a:pPr lvl="1"/>
            <a:r>
              <a:rPr lang="en-US" dirty="0" smtClean="0"/>
              <a:t>Doesn’t automatically allow </a:t>
            </a:r>
            <a:r>
              <a:rPr lang="en-US" dirty="0"/>
              <a:t>your source code to access the information in </a:t>
            </a:r>
            <a:r>
              <a:rPr lang="en-US" dirty="0" smtClean="0"/>
              <a:t>the new header file just because its in the project</a:t>
            </a:r>
          </a:p>
          <a:p>
            <a:endParaRPr lang="en-US" dirty="0"/>
          </a:p>
          <a:p>
            <a:pPr lvl="1"/>
            <a:r>
              <a:rPr lang="en-US" dirty="0" smtClean="0"/>
              <a:t>Still </a:t>
            </a:r>
            <a:r>
              <a:rPr lang="en-US" dirty="0"/>
              <a:t>have to be accessed by using a </a:t>
            </a:r>
            <a:r>
              <a:rPr lang="en-US" b="1" dirty="0">
                <a:latin typeface="Courier New" panose="02070309020205020404" pitchFamily="49" charset="0"/>
                <a:cs typeface="Courier New" panose="02070309020205020404" pitchFamily="49" charset="0"/>
              </a:rPr>
              <a:t>#include</a:t>
            </a:r>
            <a:r>
              <a:rPr lang="en-US" dirty="0"/>
              <a:t> </a:t>
            </a:r>
            <a:r>
              <a:rPr lang="en-US" dirty="0" smtClean="0"/>
              <a:t>directive</a:t>
            </a:r>
            <a:endParaRPr lang="en-US" dirty="0"/>
          </a:p>
        </p:txBody>
      </p:sp>
    </p:spTree>
    <p:extLst>
      <p:ext uri="{BB962C8B-B14F-4D97-AF65-F5344CB8AC3E}">
        <p14:creationId xmlns:p14="http://schemas.microsoft.com/office/powerpoint/2010/main" val="136628660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13.5 User Defined Header Files – </a:t>
            </a:r>
            <a:r>
              <a:rPr lang="en-US" dirty="0" smtClean="0"/>
              <a:t>Syntax Options</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Syntax</a:t>
            </a:r>
          </a:p>
          <a:p>
            <a:pPr marL="457200" lvl="1" indent="0">
              <a:buNone/>
            </a:pPr>
            <a:r>
              <a:rPr lang="en-US" sz="2800" dirty="0" smtClean="0">
                <a:solidFill>
                  <a:schemeClr val="tx1"/>
                </a:solidFill>
                <a:latin typeface="Courier New" panose="02070309020205020404" pitchFamily="49" charset="0"/>
                <a:cs typeface="Courier New" panose="02070309020205020404" pitchFamily="49" charset="0"/>
              </a:rPr>
              <a:t>#</a:t>
            </a:r>
            <a:r>
              <a:rPr lang="en-US" sz="2800" dirty="0">
                <a:solidFill>
                  <a:schemeClr val="tx1"/>
                </a:solidFill>
                <a:latin typeface="Courier New" panose="02070309020205020404" pitchFamily="49" charset="0"/>
                <a:cs typeface="Courier New" panose="02070309020205020404" pitchFamily="49" charset="0"/>
              </a:rPr>
              <a:t>include &lt;</a:t>
            </a:r>
            <a:r>
              <a:rPr lang="en-US" sz="2800" dirty="0" err="1">
                <a:solidFill>
                  <a:schemeClr val="tx1"/>
                </a:solidFill>
                <a:latin typeface="Courier New" panose="02070309020205020404" pitchFamily="49" charset="0"/>
                <a:cs typeface="Courier New" panose="02070309020205020404" pitchFamily="49" charset="0"/>
              </a:rPr>
              <a:t>header_file</a:t>
            </a:r>
            <a:r>
              <a:rPr lang="en-US" sz="2800" dirty="0">
                <a:solidFill>
                  <a:schemeClr val="tx1"/>
                </a:solidFill>
                <a:latin typeface="Courier New" panose="02070309020205020404" pitchFamily="49" charset="0"/>
                <a:cs typeface="Courier New" panose="02070309020205020404" pitchFamily="49" charset="0"/>
              </a:rPr>
              <a:t>&gt;</a:t>
            </a:r>
          </a:p>
          <a:p>
            <a:pPr marL="457200" lvl="1" indent="0">
              <a:buNone/>
            </a:pPr>
            <a:r>
              <a:rPr lang="en-US" sz="2800" dirty="0">
                <a:solidFill>
                  <a:schemeClr val="tx1"/>
                </a:solidFill>
                <a:latin typeface="Courier New" panose="02070309020205020404" pitchFamily="49" charset="0"/>
                <a:cs typeface="Courier New" panose="02070309020205020404" pitchFamily="49" charset="0"/>
              </a:rPr>
              <a:t>#include "</a:t>
            </a:r>
            <a:r>
              <a:rPr lang="en-US" sz="2800" dirty="0" err="1">
                <a:solidFill>
                  <a:schemeClr val="tx1"/>
                </a:solidFill>
                <a:latin typeface="Courier New" panose="02070309020205020404" pitchFamily="49" charset="0"/>
                <a:cs typeface="Courier New" panose="02070309020205020404" pitchFamily="49" charset="0"/>
              </a:rPr>
              <a:t>header_file</a:t>
            </a:r>
            <a:r>
              <a:rPr lang="en-US" sz="2800" dirty="0">
                <a:solidFill>
                  <a:schemeClr val="tx1"/>
                </a:solidFill>
                <a:latin typeface="Courier New" panose="02070309020205020404" pitchFamily="49" charset="0"/>
                <a:cs typeface="Courier New" panose="02070309020205020404" pitchFamily="49" charset="0"/>
              </a:rPr>
              <a:t>"</a:t>
            </a:r>
          </a:p>
          <a:p>
            <a:endParaRPr lang="en-US" dirty="0" smtClean="0"/>
          </a:p>
          <a:p>
            <a:r>
              <a:rPr lang="en-US" dirty="0" smtClean="0"/>
              <a:t>First form is used to include predefined header files</a:t>
            </a:r>
          </a:p>
          <a:p>
            <a:pPr lvl="1"/>
            <a:r>
              <a:rPr lang="en-US" dirty="0" smtClean="0"/>
              <a:t>Tells </a:t>
            </a:r>
            <a:r>
              <a:rPr lang="en-US" dirty="0"/>
              <a:t>the compiler to look in the include directory which was created when your compiler was installed</a:t>
            </a:r>
            <a:endParaRPr lang="en-US" dirty="0" smtClean="0"/>
          </a:p>
          <a:p>
            <a:endParaRPr lang="en-US" dirty="0" smtClean="0"/>
          </a:p>
          <a:p>
            <a:r>
              <a:rPr lang="en-US" dirty="0" smtClean="0"/>
              <a:t>Second </a:t>
            </a:r>
            <a:r>
              <a:rPr lang="en-US" dirty="0"/>
              <a:t>form is generally used to include a user defined header file</a:t>
            </a:r>
          </a:p>
          <a:p>
            <a:pPr lvl="1"/>
            <a:r>
              <a:rPr lang="en-US" dirty="0"/>
              <a:t>If a path is specified in the string literal, the compiler will look in that directory for the header </a:t>
            </a:r>
            <a:r>
              <a:rPr lang="en-US" dirty="0" smtClean="0"/>
              <a:t>file</a:t>
            </a:r>
          </a:p>
          <a:p>
            <a:pPr lvl="1"/>
            <a:r>
              <a:rPr lang="en-US" dirty="0"/>
              <a:t>If no path is specified, the compiler will look in the current </a:t>
            </a:r>
            <a:r>
              <a:rPr lang="en-US" dirty="0" smtClean="0"/>
              <a:t>directory</a:t>
            </a:r>
          </a:p>
          <a:p>
            <a:pPr lvl="1"/>
            <a:r>
              <a:rPr lang="en-US" dirty="0"/>
              <a:t>If the header file is not found, the compiler will then look in the standard include file </a:t>
            </a:r>
            <a:r>
              <a:rPr lang="en-US" dirty="0" smtClean="0"/>
              <a:t>locations</a:t>
            </a:r>
          </a:p>
        </p:txBody>
      </p:sp>
    </p:spTree>
    <p:extLst>
      <p:ext uri="{BB962C8B-B14F-4D97-AF65-F5344CB8AC3E}">
        <p14:creationId xmlns:p14="http://schemas.microsoft.com/office/powerpoint/2010/main" val="185170425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13.5 User Defined Header Files – </a:t>
            </a:r>
            <a:r>
              <a:rPr lang="en-US" dirty="0" smtClean="0"/>
              <a:t>Example </a:t>
            </a:r>
            <a:r>
              <a:rPr lang="en-US" dirty="0" err="1" smtClean="0">
                <a:latin typeface="Courier New" panose="02070309020205020404" pitchFamily="49" charset="0"/>
                <a:cs typeface="Courier New" panose="02070309020205020404" pitchFamily="49" charset="0"/>
              </a:rPr>
              <a:t>types.h</a:t>
            </a:r>
            <a:r>
              <a:rPr lang="en-US" dirty="0" smtClean="0">
                <a:latin typeface="Courier New" panose="02070309020205020404" pitchFamily="49" charset="0"/>
                <a:cs typeface="Courier New" panose="02070309020205020404" pitchFamily="49" charset="0"/>
              </a:rPr>
              <a:t> </a:t>
            </a:r>
            <a:endParaRPr lang="en-US" dirty="0">
              <a:latin typeface="Courier New" panose="02070309020205020404" pitchFamily="49" charset="0"/>
              <a:cs typeface="Courier New" panose="02070309020205020404" pitchFamily="49" charset="0"/>
            </a:endParaRPr>
          </a:p>
        </p:txBody>
      </p:sp>
      <p:sp>
        <p:nvSpPr>
          <p:cNvPr id="4" name="Content Placeholder 3"/>
          <p:cNvSpPr>
            <a:spLocks noGrp="1"/>
          </p:cNvSpPr>
          <p:nvPr>
            <p:ph sz="half" idx="1"/>
          </p:nvPr>
        </p:nvSpPr>
        <p:spPr/>
        <p:txBody>
          <a:bodyPr>
            <a:noAutofit/>
          </a:bodyPr>
          <a:lstStyle/>
          <a:p>
            <a:pPr marL="0" marR="0" indent="0">
              <a:spcBef>
                <a:spcPts val="0"/>
              </a:spcBef>
              <a:spcAft>
                <a:spcPts val="0"/>
              </a:spcAft>
              <a:buNone/>
            </a:pPr>
            <a:r>
              <a:rPr lang="en-US" sz="20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Filename: </a:t>
            </a:r>
            <a:r>
              <a:rPr lang="en-US" sz="2000" dirty="0" err="1" smtClean="0">
                <a:solidFill>
                  <a:srgbClr val="008000"/>
                </a:solidFill>
                <a:latin typeface="Courier New" panose="02070309020205020404" pitchFamily="49" charset="0"/>
                <a:ea typeface="Times New Roman" panose="02020603050405020304" pitchFamily="18" charset="0"/>
                <a:cs typeface="Courier New" panose="02070309020205020404" pitchFamily="49" charset="0"/>
              </a:rPr>
              <a:t>types.h</a:t>
            </a:r>
            <a:endParaRPr lang="en-US" sz="2000" dirty="0" smtClean="0">
              <a:solidFill>
                <a:srgbClr val="0000FF"/>
              </a:solidFill>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smtClean="0">
                <a:solidFill>
                  <a:srgbClr val="0000FF"/>
                </a:solidFill>
                <a:latin typeface="Courier New" panose="02070309020205020404" pitchFamily="49" charset="0"/>
                <a:ea typeface="Times New Roman" panose="02020603050405020304" pitchFamily="18" charset="0"/>
                <a:cs typeface="Courier New" panose="02070309020205020404" pitchFamily="49" charset="0"/>
              </a:rPr>
              <a:t>struct</a:t>
            </a:r>
            <a:r>
              <a:rPr lang="en-US" sz="20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rgbClr val="2B91AF"/>
                </a:solidFill>
                <a:latin typeface="Courier New" panose="02070309020205020404" pitchFamily="49" charset="0"/>
                <a:ea typeface="Times New Roman" panose="02020603050405020304" pitchFamily="18" charset="0"/>
                <a:cs typeface="Courier New" panose="02070309020205020404" pitchFamily="49" charset="0"/>
              </a:rPr>
              <a:t>SalesPay</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float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base;</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float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commission;</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double</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monthly_sales</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struct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rgbClr val="2B91AF"/>
                </a:solidFill>
                <a:latin typeface="Courier New" panose="02070309020205020404" pitchFamily="49" charset="0"/>
                <a:ea typeface="Times New Roman" panose="02020603050405020304" pitchFamily="18" charset="0"/>
                <a:cs typeface="Courier New" panose="02070309020205020404" pitchFamily="49" charset="0"/>
              </a:rPr>
              <a:t>HourlyPay</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float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wage;</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float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hours;</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p>
          <a:p>
            <a:pPr marL="0" marR="0" indent="0">
              <a:spcBef>
                <a:spcPts val="0"/>
              </a:spcBef>
              <a:spcAft>
                <a:spcPts val="0"/>
              </a:spcAft>
              <a:buNone/>
            </a:pP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union</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rgbClr val="2B91AF"/>
                </a:solidFill>
                <a:latin typeface="Courier New" panose="02070309020205020404" pitchFamily="49" charset="0"/>
                <a:ea typeface="Times New Roman" panose="02020603050405020304" pitchFamily="18" charset="0"/>
                <a:cs typeface="Courier New" panose="02070309020205020404" pitchFamily="49" charset="0"/>
              </a:rPr>
              <a:t>PayType</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double</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salary;</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rgbClr val="2B91AF"/>
                </a:solidFill>
                <a:latin typeface="Courier New" panose="02070309020205020404" pitchFamily="49" charset="0"/>
                <a:ea typeface="Times New Roman" panose="02020603050405020304" pitchFamily="18" charset="0"/>
                <a:cs typeface="Courier New" panose="02070309020205020404" pitchFamily="49" charset="0"/>
              </a:rPr>
              <a:t>HourlyPay</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hourly_wage</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rgbClr val="2B91AF"/>
                </a:solidFill>
                <a:latin typeface="Courier New" panose="02070309020205020404" pitchFamily="49" charset="0"/>
                <a:ea typeface="Times New Roman" panose="02020603050405020304" pitchFamily="18" charset="0"/>
                <a:cs typeface="Courier New" panose="02070309020205020404" pitchFamily="49" charset="0"/>
              </a:rPr>
              <a:t>SalesPay</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sales;</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indent="0">
              <a:buNone/>
            </a:pPr>
            <a:endParaRPr lang="en-US" sz="2000" dirty="0">
              <a:latin typeface="Courier New" panose="02070309020205020404" pitchFamily="49" charset="0"/>
              <a:cs typeface="Courier New" panose="02070309020205020404" pitchFamily="49" charset="0"/>
            </a:endParaRPr>
          </a:p>
        </p:txBody>
      </p:sp>
      <p:sp>
        <p:nvSpPr>
          <p:cNvPr id="5" name="Content Placeholder 4"/>
          <p:cNvSpPr>
            <a:spLocks noGrp="1"/>
          </p:cNvSpPr>
          <p:nvPr>
            <p:ph sz="half" idx="13"/>
          </p:nvPr>
        </p:nvSpPr>
        <p:spPr/>
        <p:txBody>
          <a:bodyPr>
            <a:normAutofit/>
          </a:bodyPr>
          <a:lstStyle/>
          <a:p>
            <a:pPr marL="0" marR="0" indent="0">
              <a:spcBef>
                <a:spcPts val="0"/>
              </a:spcBef>
              <a:spcAft>
                <a:spcPts val="0"/>
              </a:spcAft>
              <a:buNone/>
            </a:pP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enum</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rgbClr val="2B91AF"/>
                </a:solidFill>
                <a:latin typeface="Courier New" panose="02070309020205020404" pitchFamily="49" charset="0"/>
                <a:ea typeface="Times New Roman" panose="02020603050405020304" pitchFamily="18" charset="0"/>
                <a:cs typeface="Courier New" panose="02070309020205020404" pitchFamily="49" charset="0"/>
              </a:rPr>
              <a:t>EmpType</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MANAGER</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WORKER</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SALESPERSON</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struct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Employee</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char</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name[35];</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char</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ssn</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[12];</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rgbClr val="2B91AF"/>
                </a:solidFill>
                <a:latin typeface="Courier New" panose="02070309020205020404" pitchFamily="49" charset="0"/>
                <a:ea typeface="Times New Roman" panose="02020603050405020304" pitchFamily="18" charset="0"/>
                <a:cs typeface="Courier New" panose="02070309020205020404" pitchFamily="49" charset="0"/>
              </a:rPr>
              <a:t>EmpType</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flag;  </a:t>
            </a:r>
            <a:r>
              <a:rPr lang="en-US" sz="2000" dirty="0" smtClean="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Enum data type</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rgbClr val="2B91AF"/>
                </a:solidFill>
                <a:latin typeface="Courier New" panose="02070309020205020404" pitchFamily="49" charset="0"/>
                <a:ea typeface="Times New Roman" panose="02020603050405020304" pitchFamily="18" charset="0"/>
                <a:cs typeface="Courier New" panose="02070309020205020404" pitchFamily="49" charset="0"/>
              </a:rPr>
              <a:t>PayType</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wages; </a:t>
            </a:r>
            <a:r>
              <a:rPr lang="en-US" sz="2000" dirty="0" smtClean="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Union data type</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indent="0">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08411214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13.5 User Defined Header Files </a:t>
            </a:r>
            <a:r>
              <a:rPr lang="en-US" sz="3200" dirty="0"/>
              <a:t>– Example </a:t>
            </a:r>
            <a:r>
              <a:rPr lang="en-US" sz="3200" dirty="0" err="1">
                <a:latin typeface="Courier New" panose="02070309020205020404" pitchFamily="49" charset="0"/>
                <a:cs typeface="Courier New" panose="02070309020205020404" pitchFamily="49" charset="0"/>
              </a:rPr>
              <a:t>func_declarations.h</a:t>
            </a:r>
            <a:endParaRPr lang="en-US" sz="3200" dirty="0">
              <a:latin typeface="Courier New" panose="02070309020205020404" pitchFamily="49" charset="0"/>
              <a:cs typeface="Courier New" panose="02070309020205020404" pitchFamily="49" charset="0"/>
            </a:endParaRPr>
          </a:p>
        </p:txBody>
      </p:sp>
      <p:sp>
        <p:nvSpPr>
          <p:cNvPr id="3" name="Content Placeholder 2"/>
          <p:cNvSpPr>
            <a:spLocks noGrp="1"/>
          </p:cNvSpPr>
          <p:nvPr>
            <p:ph idx="1"/>
          </p:nvPr>
        </p:nvSpPr>
        <p:spPr/>
        <p:txBody>
          <a:bodyPr>
            <a:normAutofit/>
          </a:bodyPr>
          <a:lstStyle/>
          <a:p>
            <a:pPr marL="0" marR="0" indent="0">
              <a:spcBef>
                <a:spcPts val="0"/>
              </a:spcBef>
              <a:spcAft>
                <a:spcPts val="0"/>
              </a:spcAft>
              <a:buNone/>
            </a:pPr>
            <a:r>
              <a:rPr lang="en-US" sz="2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Filename: </a:t>
            </a:r>
            <a:r>
              <a:rPr lang="en-US" sz="2800" dirty="0" err="1">
                <a:solidFill>
                  <a:srgbClr val="008000"/>
                </a:solidFill>
                <a:latin typeface="Courier New" panose="02070309020205020404" pitchFamily="49" charset="0"/>
                <a:ea typeface="Times New Roman" panose="02020603050405020304" pitchFamily="18" charset="0"/>
                <a:cs typeface="Courier New" panose="02070309020205020404" pitchFamily="49" charset="0"/>
              </a:rPr>
              <a:t>func_declarations.h</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endParaRPr lang="en-US" sz="2800" dirty="0" smtClean="0">
              <a:solidFill>
                <a:srgbClr val="008000"/>
              </a:solidFill>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smtClean="0">
                <a:solidFill>
                  <a:srgbClr val="0000FF"/>
                </a:solidFill>
                <a:latin typeface="Courier New" panose="02070309020205020404" pitchFamily="49" charset="0"/>
                <a:ea typeface="Times New Roman" panose="02020603050405020304" pitchFamily="18" charset="0"/>
                <a:cs typeface="Courier New" panose="02070309020205020404" pitchFamily="49" charset="0"/>
              </a:rPr>
              <a:t>void</a:t>
            </a:r>
            <a:r>
              <a:rPr lang="en-US" sz="28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GetManager</a:t>
            </a:r>
            <a:r>
              <a:rPr lang="en-US" sz="28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smtClean="0">
                <a:solidFill>
                  <a:srgbClr val="0000FF"/>
                </a:solidFill>
                <a:latin typeface="Courier New" panose="02070309020205020404" pitchFamily="49" charset="0"/>
                <a:ea typeface="Times New Roman" panose="02020603050405020304" pitchFamily="18" charset="0"/>
                <a:cs typeface="Courier New" panose="02070309020205020404" pitchFamily="49" charset="0"/>
              </a:rPr>
              <a:t>double</a:t>
            </a:r>
            <a:r>
              <a:rPr lang="en-US" sz="28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&amp; </a:t>
            </a:r>
            <a:r>
              <a:rPr lang="en-US" sz="2800" dirty="0"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rPr>
              <a:t>salary </a:t>
            </a:r>
            <a:r>
              <a:rPr lang="en-US" sz="28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void</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GetWorker</a:t>
            </a:r>
            <a:r>
              <a:rPr lang="en-US" sz="28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err="1" smtClean="0">
                <a:solidFill>
                  <a:srgbClr val="2B91AF"/>
                </a:solidFill>
                <a:latin typeface="Courier New" panose="02070309020205020404" pitchFamily="49" charset="0"/>
                <a:ea typeface="Times New Roman" panose="02020603050405020304" pitchFamily="18" charset="0"/>
                <a:cs typeface="Courier New" panose="02070309020205020404" pitchFamily="49" charset="0"/>
              </a:rPr>
              <a:t>HourlyPay</a:t>
            </a:r>
            <a:r>
              <a:rPr lang="en-US" sz="28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&amp; </a:t>
            </a:r>
            <a:r>
              <a:rPr lang="en-US" sz="2800" dirty="0" err="1"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rPr>
              <a:t>hour_pay</a:t>
            </a:r>
            <a:r>
              <a:rPr lang="en-US" sz="2800" dirty="0"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indent="0">
              <a:buNone/>
            </a:pPr>
            <a:r>
              <a:rPr lang="en-US" sz="2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void</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GetSales</a:t>
            </a:r>
            <a:r>
              <a:rPr lang="en-US" sz="28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err="1" smtClean="0">
                <a:solidFill>
                  <a:srgbClr val="2B91AF"/>
                </a:solidFill>
                <a:latin typeface="Courier New" panose="02070309020205020404" pitchFamily="49" charset="0"/>
                <a:ea typeface="Times New Roman" panose="02020603050405020304" pitchFamily="18" charset="0"/>
                <a:cs typeface="Courier New" panose="02070309020205020404" pitchFamily="49" charset="0"/>
              </a:rPr>
              <a:t>SalesPay</a:t>
            </a:r>
            <a:r>
              <a:rPr lang="en-US" sz="28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&amp; </a:t>
            </a:r>
            <a:r>
              <a:rPr lang="en-US" sz="2800" dirty="0" err="1"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rPr>
              <a:t>sales_pay</a:t>
            </a:r>
            <a:r>
              <a:rPr lang="en-US" sz="2800"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rPr>
              <a:t> </a:t>
            </a:r>
            <a:r>
              <a:rPr lang="en-US" sz="280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8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4266260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13.1 The </a:t>
            </a:r>
            <a:r>
              <a:rPr lang="en-US" dirty="0">
                <a:latin typeface="Courier New" panose="02070309020205020404" pitchFamily="49" charset="0"/>
                <a:cs typeface="Courier New" panose="02070309020205020404" pitchFamily="49" charset="0"/>
              </a:rPr>
              <a:t>typedef</a:t>
            </a:r>
            <a:r>
              <a:rPr lang="en-US" dirty="0"/>
              <a:t> Statement – </a:t>
            </a:r>
            <a:r>
              <a:rPr lang="en-US" dirty="0" smtClean="0"/>
              <a:t>With Pointers</a:t>
            </a:r>
            <a:endParaRPr lang="en-US" dirty="0"/>
          </a:p>
        </p:txBody>
      </p:sp>
      <p:sp>
        <p:nvSpPr>
          <p:cNvPr id="3" name="Content Placeholder 2"/>
          <p:cNvSpPr>
            <a:spLocks noGrp="1"/>
          </p:cNvSpPr>
          <p:nvPr>
            <p:ph idx="1"/>
          </p:nvPr>
        </p:nvSpPr>
        <p:spPr/>
        <p:txBody>
          <a:bodyPr/>
          <a:lstStyle/>
          <a:p>
            <a:r>
              <a:rPr lang="en-US" dirty="0"/>
              <a:t>Using typedefs with pointers may hide too many details</a:t>
            </a:r>
          </a:p>
          <a:p>
            <a:endParaRPr lang="en-US" dirty="0" smtClean="0"/>
          </a:p>
          <a:p>
            <a:pPr marL="457200" lvl="1" indent="0">
              <a:spcBef>
                <a:spcPts val="0"/>
              </a:spcBef>
              <a:spcAft>
                <a:spcPts val="0"/>
              </a:spcAft>
              <a:buNone/>
            </a:pP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typedef</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char</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4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PCHAR</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spcBef>
                <a:spcPts val="0"/>
              </a:spcBef>
              <a:spcAft>
                <a:spcPts val="0"/>
              </a:spcAft>
              <a:buNone/>
            </a:pPr>
            <a:r>
              <a:rPr lang="en-US" sz="24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PCHAR</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str = </a:t>
            </a: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new</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PCHAR</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[15]; </a:t>
            </a:r>
            <a:r>
              <a:rPr lang="en-US" sz="24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Array of 15 character pointers</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 Equivalent To --</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spcBef>
                <a:spcPts val="0"/>
              </a:spcBef>
              <a:spcAft>
                <a:spcPts val="0"/>
              </a:spcAft>
              <a:buNone/>
            </a:pP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char</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str = </a:t>
            </a: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new</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char</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[15];</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buNone/>
            </a:pPr>
            <a:r>
              <a:rPr lang="en-US" sz="2400" dirty="0" smtClean="0">
                <a:solidFill>
                  <a:srgbClr val="0000FF"/>
                </a:solidFill>
                <a:latin typeface="Courier New" panose="02070309020205020404" pitchFamily="49" charset="0"/>
                <a:ea typeface="Times New Roman" panose="02020603050405020304" pitchFamily="18" charset="0"/>
                <a:cs typeface="Courier New" panose="02070309020205020404" pitchFamily="49" charset="0"/>
              </a:rPr>
              <a:t>delete </a:t>
            </a:r>
            <a:r>
              <a:rPr lang="en-US" sz="24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str;</a:t>
            </a:r>
            <a:endParaRPr lang="en-US" sz="24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09673228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13.5 User Defined Header Files – </a:t>
            </a:r>
            <a:r>
              <a:rPr lang="en-US" sz="3600" dirty="0" smtClean="0"/>
              <a:t>Example </a:t>
            </a:r>
            <a:r>
              <a:rPr lang="en-US" sz="3600" dirty="0" smtClean="0">
                <a:latin typeface="Courier New" panose="02070309020205020404" pitchFamily="49" charset="0"/>
                <a:cs typeface="Courier New" panose="02070309020205020404" pitchFamily="49" charset="0"/>
              </a:rPr>
              <a:t>employee.cpp</a:t>
            </a:r>
            <a:r>
              <a:rPr lang="en-US" sz="3600" dirty="0" smtClean="0">
                <a:cs typeface="Courier New" panose="02070309020205020404" pitchFamily="49" charset="0"/>
              </a:rPr>
              <a:t> 1</a:t>
            </a:r>
            <a:endParaRPr lang="en-US" sz="3600" dirty="0">
              <a:latin typeface="Courier New" panose="02070309020205020404" pitchFamily="49" charset="0"/>
              <a:cs typeface="Courier New" panose="02070309020205020404" pitchFamily="49" charset="0"/>
            </a:endParaRPr>
          </a:p>
        </p:txBody>
      </p:sp>
      <p:sp>
        <p:nvSpPr>
          <p:cNvPr id="3" name="Content Placeholder 2"/>
          <p:cNvSpPr>
            <a:spLocks noGrp="1"/>
          </p:cNvSpPr>
          <p:nvPr>
            <p:ph idx="1"/>
          </p:nvPr>
        </p:nvSpPr>
        <p:spPr/>
        <p:txBody>
          <a:bodyPr>
            <a:normAutofit/>
          </a:bodyPr>
          <a:lstStyle/>
          <a:p>
            <a:pPr marL="0" marR="0" indent="0">
              <a:spcBef>
                <a:spcPts val="0"/>
              </a:spcBef>
              <a:spcAft>
                <a:spcPts val="0"/>
              </a:spcAft>
              <a:buNone/>
            </a:pPr>
            <a:r>
              <a:rPr lang="en-US" sz="2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Filename: employee.cpp</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endParaRPr lang="en-US" sz="2800" dirty="0" smtClean="0">
              <a:solidFill>
                <a:srgbClr val="008000"/>
              </a:solidFill>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smtClean="0">
                <a:solidFill>
                  <a:srgbClr val="808080"/>
                </a:solidFill>
                <a:latin typeface="Courier New" panose="02070309020205020404" pitchFamily="49" charset="0"/>
                <a:ea typeface="Times New Roman" panose="02020603050405020304" pitchFamily="18" charset="0"/>
                <a:cs typeface="Courier New" panose="02070309020205020404" pitchFamily="49" charset="0"/>
              </a:rPr>
              <a:t>#</a:t>
            </a:r>
            <a:r>
              <a:rPr lang="en-US" sz="2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include</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&lt;iostream&gt;</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using</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std::cout;</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using</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std::endl;</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using</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std::cin;</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a:solidFill>
                  <a:srgbClr val="808080"/>
                </a:solidFill>
                <a:latin typeface="Courier New" panose="02070309020205020404" pitchFamily="49" charset="0"/>
                <a:ea typeface="Times New Roman" panose="02020603050405020304" pitchFamily="18" charset="0"/>
                <a:cs typeface="Courier New" panose="02070309020205020404" pitchFamily="49" charset="0"/>
              </a:rPr>
              <a:t>#</a:t>
            </a:r>
            <a:r>
              <a:rPr lang="en-US" sz="2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include</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a:t>
            </a:r>
            <a:r>
              <a:rPr lang="en-US" sz="2800" dirty="0" err="1">
                <a:solidFill>
                  <a:srgbClr val="A31515"/>
                </a:solidFill>
                <a:latin typeface="Courier New" panose="02070309020205020404" pitchFamily="49" charset="0"/>
                <a:ea typeface="Times New Roman" panose="02020603050405020304" pitchFamily="18" charset="0"/>
                <a:cs typeface="Courier New" panose="02070309020205020404" pitchFamily="49" charset="0"/>
              </a:rPr>
              <a:t>types.h</a:t>
            </a:r>
            <a:r>
              <a:rPr lang="en-US" sz="28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a:solidFill>
                  <a:srgbClr val="808080"/>
                </a:solidFill>
                <a:latin typeface="Courier New" panose="02070309020205020404" pitchFamily="49" charset="0"/>
                <a:ea typeface="Times New Roman" panose="02020603050405020304" pitchFamily="18" charset="0"/>
                <a:cs typeface="Courier New" panose="02070309020205020404" pitchFamily="49" charset="0"/>
              </a:rPr>
              <a:t>#</a:t>
            </a:r>
            <a:r>
              <a:rPr lang="en-US" sz="2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include</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a:t>
            </a:r>
            <a:r>
              <a:rPr lang="en-US" sz="2800" dirty="0" err="1">
                <a:solidFill>
                  <a:srgbClr val="A31515"/>
                </a:solidFill>
                <a:latin typeface="Courier New" panose="02070309020205020404" pitchFamily="49" charset="0"/>
                <a:ea typeface="Times New Roman" panose="02020603050405020304" pitchFamily="18" charset="0"/>
                <a:cs typeface="Courier New" panose="02070309020205020404" pitchFamily="49" charset="0"/>
              </a:rPr>
              <a:t>func_declarations.h</a:t>
            </a:r>
            <a:r>
              <a:rPr lang="en-US" sz="28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const</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int</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MAX_EMPLOYEES = 5</a:t>
            </a:r>
            <a:r>
              <a:rPr lang="en-US" sz="28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p:txBody>
      </p:sp>
    </p:spTree>
    <p:extLst>
      <p:ext uri="{BB962C8B-B14F-4D97-AF65-F5344CB8AC3E}">
        <p14:creationId xmlns:p14="http://schemas.microsoft.com/office/powerpoint/2010/main" val="270752135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13.5 User Defined Header Files – Example </a:t>
            </a:r>
            <a:r>
              <a:rPr lang="en-US" sz="3600" dirty="0">
                <a:latin typeface="Courier New" panose="02070309020205020404" pitchFamily="49" charset="0"/>
                <a:cs typeface="Courier New" panose="02070309020205020404" pitchFamily="49" charset="0"/>
              </a:rPr>
              <a:t>employee.cpp</a:t>
            </a:r>
            <a:r>
              <a:rPr lang="en-US" sz="3600" dirty="0">
                <a:cs typeface="Courier New" panose="02070309020205020404" pitchFamily="49" charset="0"/>
              </a:rPr>
              <a:t> </a:t>
            </a:r>
            <a:r>
              <a:rPr lang="en-US" sz="3600" dirty="0" smtClean="0">
                <a:cs typeface="Courier New" panose="02070309020205020404" pitchFamily="49" charset="0"/>
              </a:rPr>
              <a:t>2</a:t>
            </a:r>
            <a:endParaRPr lang="en-US" sz="3600" dirty="0"/>
          </a:p>
        </p:txBody>
      </p:sp>
      <p:sp>
        <p:nvSpPr>
          <p:cNvPr id="3" name="Content Placeholder 2"/>
          <p:cNvSpPr>
            <a:spLocks noGrp="1"/>
          </p:cNvSpPr>
          <p:nvPr>
            <p:ph idx="1"/>
          </p:nvPr>
        </p:nvSpPr>
        <p:spPr/>
        <p:txBody>
          <a:bodyPr>
            <a:noAutofit/>
          </a:bodyPr>
          <a:lstStyle/>
          <a:p>
            <a:pPr marL="0" marR="0" indent="0">
              <a:spcBef>
                <a:spcPts val="0"/>
              </a:spcBef>
              <a:spcAft>
                <a:spcPts val="0"/>
              </a:spcAft>
              <a:buNone/>
            </a:pPr>
            <a:r>
              <a:rPr lang="en-US" sz="15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int</a:t>
            </a:r>
            <a:r>
              <a:rPr lang="en-US" sz="15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main()</a:t>
            </a:r>
            <a:endParaRPr lang="en-US" sz="15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5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5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5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5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int</a:t>
            </a:r>
            <a:r>
              <a:rPr lang="en-US" sz="15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temp = 0;</a:t>
            </a:r>
            <a:endParaRPr lang="en-US" sz="15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5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5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Employee</a:t>
            </a:r>
            <a:r>
              <a:rPr lang="en-US" sz="15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sales[MAX_EMPLOYEES];</a:t>
            </a:r>
            <a:endParaRPr lang="en-US" sz="15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5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15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5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5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for</a:t>
            </a:r>
            <a:r>
              <a:rPr lang="en-US" sz="15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5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int</a:t>
            </a:r>
            <a:r>
              <a:rPr lang="en-US" sz="15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i = 0; i &lt; MAX_EMPLOYEES; ++i)</a:t>
            </a:r>
            <a:endParaRPr lang="en-US" sz="15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5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15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5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cout </a:t>
            </a:r>
            <a:r>
              <a:rPr lang="en-US" sz="15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&lt;&lt;</a:t>
            </a:r>
            <a:r>
              <a:rPr lang="en-US" sz="15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5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"Enter employee type (0=Manager, 1=Worker, </a:t>
            </a:r>
            <a:r>
              <a:rPr lang="en-US" sz="1500" dirty="0" smtClean="0">
                <a:solidFill>
                  <a:srgbClr val="A31515"/>
                </a:solidFill>
                <a:latin typeface="Courier New" panose="02070309020205020404" pitchFamily="49" charset="0"/>
                <a:ea typeface="Times New Roman" panose="02020603050405020304" pitchFamily="18" charset="0"/>
                <a:cs typeface="Courier New" panose="02070309020205020404" pitchFamily="49" charset="0"/>
              </a:rPr>
              <a:t>" </a:t>
            </a:r>
            <a:r>
              <a:rPr lang="en-US" sz="1500" dirty="0"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rPr>
              <a:t>&lt;&lt;</a:t>
            </a:r>
            <a:r>
              <a:rPr lang="en-US" sz="15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5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"2=Salesperson): "</a:t>
            </a:r>
            <a:r>
              <a:rPr lang="en-US" sz="15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5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5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cin </a:t>
            </a:r>
            <a:r>
              <a:rPr lang="en-US" sz="15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&gt;&gt;</a:t>
            </a:r>
            <a:r>
              <a:rPr lang="en-US" sz="15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temp;</a:t>
            </a:r>
            <a:endParaRPr lang="en-US" sz="15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5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sales[i].flag = </a:t>
            </a:r>
            <a:r>
              <a:rPr lang="en-US" sz="15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static_cast</a:t>
            </a:r>
            <a:r>
              <a:rPr lang="en-US" sz="15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&lt;</a:t>
            </a:r>
            <a:r>
              <a:rPr lang="en-US" sz="1500" dirty="0" err="1">
                <a:solidFill>
                  <a:srgbClr val="2B91AF"/>
                </a:solidFill>
                <a:latin typeface="Courier New" panose="02070309020205020404" pitchFamily="49" charset="0"/>
                <a:ea typeface="Times New Roman" panose="02020603050405020304" pitchFamily="18" charset="0"/>
                <a:cs typeface="Courier New" panose="02070309020205020404" pitchFamily="49" charset="0"/>
              </a:rPr>
              <a:t>EmpType</a:t>
            </a:r>
            <a:r>
              <a:rPr lang="en-US" sz="15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&gt;(temp</a:t>
            </a:r>
            <a:r>
              <a:rPr lang="en-US" sz="15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5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5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5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switch</a:t>
            </a:r>
            <a:r>
              <a:rPr lang="en-US" sz="15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(sales[i].flag)</a:t>
            </a:r>
            <a:endParaRPr lang="en-US" sz="15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5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15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5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5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case</a:t>
            </a:r>
            <a:r>
              <a:rPr lang="en-US" sz="15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5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MANAGER</a:t>
            </a:r>
            <a:r>
              <a:rPr lang="en-US" sz="15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5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5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5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GetManager</a:t>
            </a:r>
            <a:r>
              <a:rPr lang="en-US" sz="15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(sales[i].</a:t>
            </a:r>
            <a:r>
              <a:rPr lang="en-US" sz="15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wages.salary</a:t>
            </a:r>
            <a:r>
              <a:rPr lang="en-US" sz="15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5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5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5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break</a:t>
            </a:r>
            <a:r>
              <a:rPr lang="en-US" sz="15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5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5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5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case</a:t>
            </a:r>
            <a:r>
              <a:rPr lang="en-US" sz="15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5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WORKER</a:t>
            </a:r>
            <a:r>
              <a:rPr lang="en-US" sz="15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5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5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5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GetWorker</a:t>
            </a:r>
            <a:r>
              <a:rPr lang="en-US" sz="15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(sales[i].</a:t>
            </a:r>
            <a:r>
              <a:rPr lang="en-US" sz="15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wages.hourly_wage</a:t>
            </a:r>
            <a:r>
              <a:rPr lang="en-US" sz="15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5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5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5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break</a:t>
            </a:r>
            <a:r>
              <a:rPr lang="en-US" sz="15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5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5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5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case</a:t>
            </a:r>
            <a:r>
              <a:rPr lang="en-US" sz="15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5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SALESPERSON</a:t>
            </a:r>
            <a:r>
              <a:rPr lang="en-US" sz="15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5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5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5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GetSales</a:t>
            </a:r>
            <a:r>
              <a:rPr lang="en-US" sz="15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(sales[i].</a:t>
            </a:r>
            <a:r>
              <a:rPr lang="en-US" sz="15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wages.sales</a:t>
            </a:r>
            <a:r>
              <a:rPr lang="en-US" sz="15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5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5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5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break</a:t>
            </a:r>
            <a:r>
              <a:rPr lang="en-US" sz="15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5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5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15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5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15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5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5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return</a:t>
            </a:r>
            <a:r>
              <a:rPr lang="en-US" sz="15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0;</a:t>
            </a:r>
            <a:endParaRPr lang="en-US" sz="1500" dirty="0">
              <a:latin typeface="Courier New" panose="02070309020205020404" pitchFamily="49" charset="0"/>
              <a:ea typeface="Times New Roman" panose="02020603050405020304" pitchFamily="18" charset="0"/>
              <a:cs typeface="Courier New" panose="02070309020205020404" pitchFamily="49" charset="0"/>
            </a:endParaRPr>
          </a:p>
          <a:p>
            <a:pPr marL="0" indent="0">
              <a:buNone/>
            </a:pPr>
            <a:r>
              <a:rPr lang="en-US" sz="15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5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14573577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13.5 User Defined Header Files – Example </a:t>
            </a:r>
            <a:r>
              <a:rPr lang="en-US" sz="4000" dirty="0">
                <a:latin typeface="Courier New" panose="02070309020205020404" pitchFamily="49" charset="0"/>
                <a:cs typeface="Courier New" panose="02070309020205020404" pitchFamily="49" charset="0"/>
              </a:rPr>
              <a:t>employee.cpp</a:t>
            </a:r>
            <a:r>
              <a:rPr lang="en-US" sz="4000" dirty="0">
                <a:cs typeface="Courier New" panose="02070309020205020404" pitchFamily="49" charset="0"/>
              </a:rPr>
              <a:t> </a:t>
            </a:r>
            <a:r>
              <a:rPr lang="en-US" sz="4000" dirty="0" smtClean="0">
                <a:cs typeface="Courier New" panose="02070309020205020404" pitchFamily="49" charset="0"/>
              </a:rPr>
              <a:t>3</a:t>
            </a:r>
            <a:endParaRPr lang="en-US" dirty="0"/>
          </a:p>
        </p:txBody>
      </p:sp>
      <p:sp>
        <p:nvSpPr>
          <p:cNvPr id="3" name="Content Placeholder 2"/>
          <p:cNvSpPr>
            <a:spLocks noGrp="1"/>
          </p:cNvSpPr>
          <p:nvPr>
            <p:ph idx="1"/>
          </p:nvPr>
        </p:nvSpPr>
        <p:spPr/>
        <p:txBody>
          <a:bodyPr>
            <a:noAutofit/>
          </a:bodyPr>
          <a:lstStyle/>
          <a:p>
            <a:pPr marL="0" marR="0" indent="0">
              <a:spcBef>
                <a:spcPts val="0"/>
              </a:spcBef>
              <a:spcAft>
                <a:spcPts val="0"/>
              </a:spcAft>
              <a:buNone/>
            </a:pPr>
            <a:r>
              <a:rPr lang="en-US" sz="1600" dirty="0" smtClean="0">
                <a:solidFill>
                  <a:srgbClr val="0000FF"/>
                </a:solidFill>
                <a:latin typeface="Courier New" panose="02070309020205020404" pitchFamily="49" charset="0"/>
                <a:ea typeface="Times New Roman" panose="02020603050405020304" pitchFamily="18" charset="0"/>
                <a:cs typeface="Courier New" panose="02070309020205020404" pitchFamily="49" charset="0"/>
              </a:rPr>
              <a:t>void</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err="1"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GetManager</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r>
              <a:rPr lang="en-US" sz="1600" dirty="0" smtClean="0">
                <a:solidFill>
                  <a:srgbClr val="0000FF"/>
                </a:solidFill>
                <a:latin typeface="Courier New" panose="02070309020205020404" pitchFamily="49" charset="0"/>
                <a:ea typeface="Times New Roman" panose="02020603050405020304" pitchFamily="18" charset="0"/>
                <a:cs typeface="Courier New" panose="02070309020205020404" pitchFamily="49" charset="0"/>
              </a:rPr>
              <a:t>double</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&amp; </a:t>
            </a:r>
            <a:r>
              <a:rPr lang="en-US" sz="1600" dirty="0"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rPr>
              <a:t>salary</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smtClean="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smtClean="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cout </a:t>
            </a:r>
            <a:r>
              <a:rPr lang="en-US" sz="1600" dirty="0"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rPr>
              <a:t>&lt;&lt;</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smtClean="0">
                <a:solidFill>
                  <a:srgbClr val="A31515"/>
                </a:solidFill>
                <a:latin typeface="Courier New" panose="02070309020205020404" pitchFamily="49" charset="0"/>
                <a:ea typeface="Times New Roman" panose="02020603050405020304" pitchFamily="18" charset="0"/>
                <a:cs typeface="Courier New" panose="02070309020205020404" pitchFamily="49" charset="0"/>
              </a:rPr>
              <a:t>"Enter the manager's salary: "</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smtClean="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cin </a:t>
            </a:r>
            <a:r>
              <a:rPr lang="en-US" sz="1600" dirty="0"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rPr>
              <a:t>&gt;&gt;</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rPr>
              <a:t>salary</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smtClean="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smtClean="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smtClean="0">
                <a:solidFill>
                  <a:srgbClr val="0000FF"/>
                </a:solidFill>
                <a:latin typeface="Courier New" panose="02070309020205020404" pitchFamily="49" charset="0"/>
                <a:ea typeface="Times New Roman" panose="02020603050405020304" pitchFamily="18" charset="0"/>
                <a:cs typeface="Courier New" panose="02070309020205020404" pitchFamily="49" charset="0"/>
              </a:rPr>
              <a:t>void</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err="1"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GetWorker</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r>
              <a:rPr lang="en-US" sz="1600" dirty="0" err="1" smtClean="0">
                <a:solidFill>
                  <a:srgbClr val="2B91AF"/>
                </a:solidFill>
                <a:latin typeface="Courier New" panose="02070309020205020404" pitchFamily="49" charset="0"/>
                <a:ea typeface="Times New Roman" panose="02020603050405020304" pitchFamily="18" charset="0"/>
                <a:cs typeface="Courier New" panose="02070309020205020404" pitchFamily="49" charset="0"/>
              </a:rPr>
              <a:t>HourlyPay</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&amp; </a:t>
            </a:r>
            <a:r>
              <a:rPr lang="en-US" sz="1600" dirty="0" err="1"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rPr>
              <a:t>hour_pay</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smtClean="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smtClean="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cout </a:t>
            </a:r>
            <a:r>
              <a:rPr lang="en-US" sz="1600" dirty="0"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rPr>
              <a:t>&lt;&lt;</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smtClean="0">
                <a:solidFill>
                  <a:srgbClr val="A31515"/>
                </a:solidFill>
                <a:latin typeface="Courier New" panose="02070309020205020404" pitchFamily="49" charset="0"/>
                <a:ea typeface="Times New Roman" panose="02020603050405020304" pitchFamily="18" charset="0"/>
                <a:cs typeface="Courier New" panose="02070309020205020404" pitchFamily="49" charset="0"/>
              </a:rPr>
              <a:t>"Enter the worker's hourly rate: "</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smtClean="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cin </a:t>
            </a:r>
            <a:r>
              <a:rPr lang="en-US" sz="1600" dirty="0"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rPr>
              <a:t>&gt;&gt;</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err="1"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rPr>
              <a:t>hour_pay.wage</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smtClean="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1600" dirty="0" smtClean="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cout </a:t>
            </a:r>
            <a:r>
              <a:rPr lang="en-US" sz="1600" dirty="0"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rPr>
              <a:t>&lt;&lt;</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smtClean="0">
                <a:solidFill>
                  <a:srgbClr val="A31515"/>
                </a:solidFill>
                <a:latin typeface="Courier New" panose="02070309020205020404" pitchFamily="49" charset="0"/>
                <a:ea typeface="Times New Roman" panose="02020603050405020304" pitchFamily="18" charset="0"/>
                <a:cs typeface="Courier New" panose="02070309020205020404" pitchFamily="49" charset="0"/>
              </a:rPr>
              <a:t>"Enter the worker's hours: "</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smtClean="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cin </a:t>
            </a:r>
            <a:r>
              <a:rPr lang="en-US" sz="1600" dirty="0"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rPr>
              <a:t>&gt;&gt;</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err="1" smtClean="0">
                <a:solidFill>
                  <a:schemeClr val="tx1"/>
                </a:solidFill>
                <a:latin typeface="Courier New" panose="02070309020205020404" pitchFamily="49" charset="0"/>
                <a:ea typeface="Times New Roman" panose="02020603050405020304" pitchFamily="18" charset="0"/>
                <a:cs typeface="Courier New" panose="02070309020205020404" pitchFamily="49" charset="0"/>
              </a:rPr>
              <a:t>hour_pay.hours</a:t>
            </a: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smtClean="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p>
          <a:p>
            <a:pPr marL="0" marR="0" indent="0">
              <a:spcBef>
                <a:spcPts val="0"/>
              </a:spcBef>
              <a:spcAft>
                <a:spcPts val="0"/>
              </a:spcAft>
              <a:buNone/>
            </a:pPr>
            <a:r>
              <a:rPr lang="en-US" sz="16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void</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GetSales</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r>
              <a:rPr lang="en-US" sz="1600" dirty="0" err="1">
                <a:solidFill>
                  <a:srgbClr val="2B91AF"/>
                </a:solidFill>
                <a:latin typeface="Courier New" panose="02070309020205020404" pitchFamily="49" charset="0"/>
                <a:ea typeface="Times New Roman" panose="02020603050405020304" pitchFamily="18" charset="0"/>
                <a:cs typeface="Courier New" panose="02070309020205020404" pitchFamily="49" charset="0"/>
              </a:rPr>
              <a:t>SalesPay</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&amp; </a:t>
            </a:r>
            <a:r>
              <a:rPr lang="en-US" sz="1600" dirty="0" err="1">
                <a:solidFill>
                  <a:schemeClr val="tx1"/>
                </a:solidFill>
                <a:latin typeface="Courier New" panose="02070309020205020404" pitchFamily="49" charset="0"/>
                <a:ea typeface="Times New Roman" panose="02020603050405020304" pitchFamily="18" charset="0"/>
                <a:cs typeface="Courier New" panose="02070309020205020404" pitchFamily="49" charset="0"/>
              </a:rPr>
              <a:t>sales_pay</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cout </a:t>
            </a:r>
            <a:r>
              <a:rPr lang="en-US" sz="16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&lt;&lt;</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"Enter the salesperson's base salary: "</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cin </a:t>
            </a:r>
            <a:r>
              <a:rPr lang="en-US" sz="16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&gt;&gt;</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err="1">
                <a:solidFill>
                  <a:schemeClr val="tx1"/>
                </a:solidFill>
                <a:latin typeface="Courier New" panose="02070309020205020404" pitchFamily="49" charset="0"/>
                <a:ea typeface="Times New Roman" panose="02020603050405020304" pitchFamily="18" charset="0"/>
                <a:cs typeface="Courier New" panose="02070309020205020404" pitchFamily="49" charset="0"/>
              </a:rPr>
              <a:t>sales_pay.base</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cout </a:t>
            </a:r>
            <a:r>
              <a:rPr lang="en-US" sz="16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&lt;&lt;</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"Enter the salesperson's commission: "</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cin </a:t>
            </a:r>
            <a:r>
              <a:rPr lang="en-US" sz="16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&gt;&gt;</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err="1">
                <a:solidFill>
                  <a:schemeClr val="tx1"/>
                </a:solidFill>
                <a:latin typeface="Courier New" panose="02070309020205020404" pitchFamily="49" charset="0"/>
                <a:ea typeface="Times New Roman" panose="02020603050405020304" pitchFamily="18" charset="0"/>
                <a:cs typeface="Courier New" panose="02070309020205020404" pitchFamily="49" charset="0"/>
              </a:rPr>
              <a:t>sales_pay.commission</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cout </a:t>
            </a:r>
            <a:r>
              <a:rPr lang="en-US" sz="16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&lt;&lt;</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a:solidFill>
                  <a:srgbClr val="A31515"/>
                </a:solidFill>
                <a:latin typeface="Courier New" panose="02070309020205020404" pitchFamily="49" charset="0"/>
                <a:ea typeface="Times New Roman" panose="02020603050405020304" pitchFamily="18" charset="0"/>
                <a:cs typeface="Courier New" panose="02070309020205020404" pitchFamily="49" charset="0"/>
              </a:rPr>
              <a:t>"Enter the salesperson's monthly sales: "</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cin </a:t>
            </a:r>
            <a:r>
              <a:rPr lang="en-US" sz="16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&gt;&gt;</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1600" dirty="0" err="1">
                <a:solidFill>
                  <a:schemeClr val="tx1"/>
                </a:solidFill>
                <a:latin typeface="Courier New" panose="02070309020205020404" pitchFamily="49" charset="0"/>
                <a:ea typeface="Times New Roman" panose="02020603050405020304" pitchFamily="18" charset="0"/>
                <a:cs typeface="Courier New" panose="02070309020205020404" pitchFamily="49" charset="0"/>
              </a:rPr>
              <a:t>sales_pay.monthly_sales</a:t>
            </a: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a:latin typeface="Courier New" panose="02070309020205020404" pitchFamily="49" charset="0"/>
              <a:ea typeface="Times New Roman" panose="02020603050405020304" pitchFamily="18" charset="0"/>
              <a:cs typeface="Courier New" panose="02070309020205020404" pitchFamily="49" charset="0"/>
            </a:endParaRPr>
          </a:p>
          <a:p>
            <a:pPr marL="0" indent="0">
              <a:buNone/>
            </a:pPr>
            <a:r>
              <a:rPr lang="en-US" sz="16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1600" dirty="0" smtClean="0">
              <a:latin typeface="Courier New" panose="02070309020205020404" pitchFamily="49" charset="0"/>
              <a:ea typeface="Times New Roman" panose="02020603050405020304" pitchFamily="18" charset="0"/>
              <a:cs typeface="Courier New" panose="02070309020205020404" pitchFamily="49" charset="0"/>
            </a:endParaRPr>
          </a:p>
          <a:p>
            <a:pPr marL="0" indent="0">
              <a:buNone/>
            </a:pPr>
            <a:endParaRPr lang="en-US" sz="16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2774558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13.6 Problem Solving Applied – Description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Which </a:t>
            </a:r>
            <a:r>
              <a:rPr lang="en-US" b="1" dirty="0"/>
              <a:t>UDT</a:t>
            </a:r>
            <a:r>
              <a:rPr lang="en-US" dirty="0"/>
              <a:t> to use in </a:t>
            </a:r>
            <a:r>
              <a:rPr lang="en-US" b="1" dirty="0"/>
              <a:t>describing the data object</a:t>
            </a:r>
            <a:endParaRPr lang="en-US" b="1" dirty="0" smtClean="0"/>
          </a:p>
          <a:p>
            <a:pPr lvl="1"/>
            <a:r>
              <a:rPr lang="en-US" dirty="0"/>
              <a:t>Data that is common among all instances of the data object should be stored in a structure</a:t>
            </a:r>
          </a:p>
          <a:p>
            <a:pPr lvl="2"/>
            <a:r>
              <a:rPr lang="en-US" dirty="0" smtClean="0"/>
              <a:t>If </a:t>
            </a:r>
            <a:r>
              <a:rPr lang="en-US" dirty="0"/>
              <a:t>the description states, “the book has a title </a:t>
            </a:r>
            <a:r>
              <a:rPr lang="en-US" b="1" dirty="0"/>
              <a:t>and</a:t>
            </a:r>
            <a:r>
              <a:rPr lang="en-US" dirty="0"/>
              <a:t> an author </a:t>
            </a:r>
            <a:r>
              <a:rPr lang="en-US" b="1" dirty="0"/>
              <a:t>and</a:t>
            </a:r>
            <a:r>
              <a:rPr lang="en-US" dirty="0"/>
              <a:t> an ISBN”, a </a:t>
            </a:r>
            <a:r>
              <a:rPr lang="en-US" b="1" dirty="0">
                <a:latin typeface="Courier New" panose="02070309020205020404" pitchFamily="49" charset="0"/>
                <a:cs typeface="Courier New" panose="02070309020205020404" pitchFamily="49" charset="0"/>
              </a:rPr>
              <a:t>struct</a:t>
            </a:r>
            <a:r>
              <a:rPr lang="en-US" dirty="0"/>
              <a:t> will be used</a:t>
            </a:r>
            <a:endParaRPr lang="en-US" dirty="0" smtClean="0"/>
          </a:p>
          <a:p>
            <a:pPr lvl="1"/>
            <a:endParaRPr lang="en-US" dirty="0" smtClean="0"/>
          </a:p>
          <a:p>
            <a:pPr lvl="1"/>
            <a:r>
              <a:rPr lang="en-US" dirty="0" smtClean="0"/>
              <a:t>If </a:t>
            </a:r>
            <a:r>
              <a:rPr lang="en-US" dirty="0"/>
              <a:t>the description uses an or instead of an and, use a </a:t>
            </a:r>
            <a:r>
              <a:rPr lang="en-US" b="1" dirty="0" smtClean="0">
                <a:latin typeface="Courier New" panose="02070309020205020404" pitchFamily="49" charset="0"/>
                <a:cs typeface="Courier New" panose="02070309020205020404" pitchFamily="49" charset="0"/>
              </a:rPr>
              <a:t>union</a:t>
            </a:r>
          </a:p>
          <a:p>
            <a:pPr lvl="2"/>
            <a:r>
              <a:rPr lang="en-US" dirty="0"/>
              <a:t>If the description states</a:t>
            </a:r>
            <a:r>
              <a:rPr lang="en-US" dirty="0" smtClean="0"/>
              <a:t>, </a:t>
            </a:r>
            <a:r>
              <a:rPr lang="en-US" dirty="0"/>
              <a:t>“the book is either printed </a:t>
            </a:r>
            <a:r>
              <a:rPr lang="en-US" b="1" dirty="0"/>
              <a:t>or</a:t>
            </a:r>
            <a:r>
              <a:rPr lang="en-US" dirty="0"/>
              <a:t> audio”, which indicates a </a:t>
            </a:r>
            <a:r>
              <a:rPr lang="en-US" b="1" dirty="0">
                <a:latin typeface="Courier New" panose="02070309020205020404" pitchFamily="49" charset="0"/>
                <a:cs typeface="Courier New" panose="02070309020205020404" pitchFamily="49" charset="0"/>
              </a:rPr>
              <a:t>union</a:t>
            </a:r>
            <a:r>
              <a:rPr lang="en-US" dirty="0"/>
              <a:t> should be used</a:t>
            </a:r>
          </a:p>
          <a:p>
            <a:pPr lvl="1"/>
            <a:endParaRPr lang="en-US" dirty="0" smtClean="0"/>
          </a:p>
          <a:p>
            <a:pPr lvl="1"/>
            <a:r>
              <a:rPr lang="en-US" dirty="0" smtClean="0"/>
              <a:t>If </a:t>
            </a:r>
            <a:r>
              <a:rPr lang="en-US" dirty="0"/>
              <a:t>there is a list of related items, such as genre types, use an </a:t>
            </a:r>
            <a:r>
              <a:rPr lang="en-US" b="1" dirty="0">
                <a:latin typeface="Courier New" panose="02070309020205020404" pitchFamily="49" charset="0"/>
                <a:cs typeface="Courier New" panose="02070309020205020404" pitchFamily="49" charset="0"/>
              </a:rPr>
              <a:t>enum</a:t>
            </a:r>
          </a:p>
        </p:txBody>
      </p:sp>
    </p:spTree>
    <p:extLst>
      <p:ext uri="{BB962C8B-B14F-4D97-AF65-F5344CB8AC3E}">
        <p14:creationId xmlns:p14="http://schemas.microsoft.com/office/powerpoint/2010/main" val="65513171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13.6 Problem Solving Applied – </a:t>
            </a:r>
            <a:r>
              <a:rPr lang="en-US" dirty="0" smtClean="0"/>
              <a:t>Example</a:t>
            </a:r>
            <a:endParaRPr lang="en-US" dirty="0"/>
          </a:p>
        </p:txBody>
      </p:sp>
      <p:sp>
        <p:nvSpPr>
          <p:cNvPr id="6" name="Content Placeholder 5"/>
          <p:cNvSpPr>
            <a:spLocks noGrp="1"/>
          </p:cNvSpPr>
          <p:nvPr>
            <p:ph sz="half" idx="13"/>
          </p:nvPr>
        </p:nvSpPr>
        <p:spPr>
          <a:xfrm>
            <a:off x="83975" y="1233745"/>
            <a:ext cx="12036489" cy="1132384"/>
          </a:xfrm>
        </p:spPr>
        <p:txBody>
          <a:bodyPr>
            <a:normAutofit/>
          </a:bodyPr>
          <a:lstStyle/>
          <a:p>
            <a:pPr marL="0" marR="0" indent="0">
              <a:spcBef>
                <a:spcPts val="0"/>
              </a:spcBef>
              <a:spcAft>
                <a:spcPts val="0"/>
              </a:spcAft>
              <a:buNone/>
            </a:pP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enum</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Genres</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0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HORROR</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SCIFI</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COMEDY</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DRAMA</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ACTION</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enum</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rgbClr val="2B91AF"/>
                </a:solidFill>
                <a:latin typeface="Courier New" panose="02070309020205020404" pitchFamily="49" charset="0"/>
                <a:ea typeface="Times New Roman" panose="02020603050405020304" pitchFamily="18" charset="0"/>
                <a:cs typeface="Courier New" panose="02070309020205020404" pitchFamily="49" charset="0"/>
              </a:rPr>
              <a:t>BookTypes</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0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PRINTED</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AUDIO</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enum</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rgbClr val="2B91AF"/>
                </a:solidFill>
                <a:latin typeface="Courier New" panose="02070309020205020404" pitchFamily="49" charset="0"/>
                <a:ea typeface="Times New Roman" panose="02020603050405020304" pitchFamily="18" charset="0"/>
                <a:cs typeface="Courier New" panose="02070309020205020404" pitchFamily="49" charset="0"/>
              </a:rPr>
              <a:t>PrintTypes</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0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HARD</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PAPER</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DIGITAL</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indent="0">
              <a:buNone/>
            </a:pPr>
            <a:endParaRPr lang="en-US" sz="2000" dirty="0">
              <a:latin typeface="Courier New" panose="02070309020205020404" pitchFamily="49" charset="0"/>
              <a:cs typeface="Courier New" panose="02070309020205020404" pitchFamily="49" charset="0"/>
            </a:endParaRPr>
          </a:p>
        </p:txBody>
      </p:sp>
      <p:sp>
        <p:nvSpPr>
          <p:cNvPr id="7" name="Content Placeholder 6"/>
          <p:cNvSpPr>
            <a:spLocks noGrp="1"/>
          </p:cNvSpPr>
          <p:nvPr>
            <p:ph sz="half" idx="14"/>
          </p:nvPr>
        </p:nvSpPr>
        <p:spPr>
          <a:xfrm>
            <a:off x="6214186" y="2366129"/>
            <a:ext cx="5906278" cy="3803817"/>
          </a:xfrm>
        </p:spPr>
        <p:txBody>
          <a:bodyPr>
            <a:noAutofit/>
          </a:bodyPr>
          <a:lstStyle/>
          <a:p>
            <a:pPr marL="0" marR="0" indent="0">
              <a:spcBef>
                <a:spcPts val="0"/>
              </a:spcBef>
              <a:spcAft>
                <a:spcPts val="0"/>
              </a:spcAft>
              <a:buNone/>
            </a:pP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struct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Book</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char</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title[100];</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char</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author_name</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[50];</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char</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isbn</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[14];</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Genres</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genre;</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rgbClr val="2B91AF"/>
                </a:solidFill>
                <a:latin typeface="Courier New" panose="02070309020205020404" pitchFamily="49" charset="0"/>
                <a:ea typeface="Times New Roman" panose="02020603050405020304" pitchFamily="18" charset="0"/>
                <a:cs typeface="Courier New" panose="02070309020205020404" pitchFamily="49" charset="0"/>
              </a:rPr>
              <a:t>BookTypes</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book_type</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union</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Printed</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print_book</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Audio</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audio_book</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media;</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indent="0">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cs typeface="Courier New" panose="02070309020205020404" pitchFamily="49" charset="0"/>
            </a:endParaRPr>
          </a:p>
        </p:txBody>
      </p:sp>
      <p:sp>
        <p:nvSpPr>
          <p:cNvPr id="8" name="Content Placeholder 7"/>
          <p:cNvSpPr>
            <a:spLocks noGrp="1"/>
          </p:cNvSpPr>
          <p:nvPr>
            <p:ph sz="half" idx="15"/>
          </p:nvPr>
        </p:nvSpPr>
        <p:spPr>
          <a:xfrm>
            <a:off x="83975" y="2366129"/>
            <a:ext cx="5906278" cy="3810836"/>
          </a:xfrm>
        </p:spPr>
        <p:txBody>
          <a:bodyPr>
            <a:normAutofit/>
          </a:bodyPr>
          <a:lstStyle/>
          <a:p>
            <a:pPr marL="0" marR="0" indent="0">
              <a:spcBef>
                <a:spcPts val="0"/>
              </a:spcBef>
              <a:spcAft>
                <a:spcPts val="0"/>
              </a:spcAft>
              <a:buNone/>
            </a:pP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struct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Printed</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int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num_pages</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rgbClr val="2B91AF"/>
                </a:solidFill>
                <a:latin typeface="Courier New" panose="02070309020205020404" pitchFamily="49" charset="0"/>
                <a:ea typeface="Times New Roman" panose="02020603050405020304" pitchFamily="18" charset="0"/>
                <a:cs typeface="Courier New" panose="02070309020205020404" pitchFamily="49" charset="0"/>
              </a:rPr>
              <a:t>PrintTypes</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print_type</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struct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Audio</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int</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listening_time</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char</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0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narrator_name</a:t>
            </a:r>
            <a:r>
              <a:rPr lang="en-US" sz="20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[50];</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0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000" dirty="0">
              <a:latin typeface="Courier New" panose="02070309020205020404" pitchFamily="49" charset="0"/>
              <a:ea typeface="Times New Roman" panose="02020603050405020304" pitchFamily="18" charset="0"/>
              <a:cs typeface="Courier New" panose="02070309020205020404" pitchFamily="49" charset="0"/>
            </a:endParaRPr>
          </a:p>
        </p:txBody>
      </p:sp>
    </p:spTree>
    <p:extLst>
      <p:ext uri="{BB962C8B-B14F-4D97-AF65-F5344CB8AC3E}">
        <p14:creationId xmlns:p14="http://schemas.microsoft.com/office/powerpoint/2010/main" val="38367963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13.7 C The Differences – UDT</a:t>
            </a:r>
            <a:endParaRPr lang="en-US" dirty="0">
              <a:solidFill>
                <a:srgbClr val="0070C0"/>
              </a:solidFill>
            </a:endParaRPr>
          </a:p>
        </p:txBody>
      </p:sp>
      <p:sp>
        <p:nvSpPr>
          <p:cNvPr id="3" name="Content Placeholder 2"/>
          <p:cNvSpPr>
            <a:spLocks noGrp="1"/>
          </p:cNvSpPr>
          <p:nvPr>
            <p:ph idx="1"/>
          </p:nvPr>
        </p:nvSpPr>
        <p:spPr/>
        <p:txBody>
          <a:bodyPr/>
          <a:lstStyle/>
          <a:p>
            <a:r>
              <a:rPr lang="en-US" dirty="0"/>
              <a:t>C has the capabilities to create user defined types as discussed in this chapter</a:t>
            </a:r>
          </a:p>
          <a:p>
            <a:pPr lvl="1"/>
            <a:r>
              <a:rPr lang="en-US" dirty="0"/>
              <a:t>Usage of the data types, once created, is slightly </a:t>
            </a:r>
            <a:r>
              <a:rPr lang="en-US" dirty="0" smtClean="0"/>
              <a:t>different</a:t>
            </a:r>
            <a:endParaRPr lang="en-US" dirty="0"/>
          </a:p>
          <a:p>
            <a:pPr lvl="1"/>
            <a:endParaRPr lang="en-US" dirty="0" smtClean="0"/>
          </a:p>
          <a:p>
            <a:pPr lvl="1"/>
            <a:r>
              <a:rPr lang="en-US" dirty="0" smtClean="0"/>
              <a:t>Doesn’t allow </a:t>
            </a:r>
            <a:r>
              <a:rPr lang="en-US" dirty="0"/>
              <a:t>the name of the data type to be used directly without specifying the form of UDT used to create the data type</a:t>
            </a:r>
          </a:p>
          <a:p>
            <a:pPr lvl="2"/>
            <a:r>
              <a:rPr lang="en-US" dirty="0"/>
              <a:t>This technique is required regardless of the type of </a:t>
            </a:r>
            <a:r>
              <a:rPr lang="en-US" dirty="0" smtClean="0"/>
              <a:t>UDT</a:t>
            </a:r>
          </a:p>
          <a:p>
            <a:pPr lvl="3"/>
            <a:r>
              <a:rPr lang="en-US" b="1" dirty="0" smtClean="0">
                <a:latin typeface="Courier New" panose="02070309020205020404" pitchFamily="49" charset="0"/>
                <a:cs typeface="Courier New" panose="02070309020205020404" pitchFamily="49" charset="0"/>
              </a:rPr>
              <a:t>enum</a:t>
            </a:r>
            <a:r>
              <a:rPr lang="en-US" dirty="0"/>
              <a:t>, </a:t>
            </a:r>
            <a:r>
              <a:rPr lang="en-US" b="1" dirty="0">
                <a:latin typeface="Courier New" panose="02070309020205020404" pitchFamily="49" charset="0"/>
                <a:cs typeface="Courier New" panose="02070309020205020404" pitchFamily="49" charset="0"/>
              </a:rPr>
              <a:t>struct</a:t>
            </a:r>
            <a:r>
              <a:rPr lang="en-US" dirty="0"/>
              <a:t>, or </a:t>
            </a:r>
            <a:r>
              <a:rPr lang="en-US" b="1" dirty="0" smtClean="0">
                <a:latin typeface="Courier New" panose="02070309020205020404" pitchFamily="49" charset="0"/>
                <a:cs typeface="Courier New" panose="02070309020205020404" pitchFamily="49" charset="0"/>
              </a:rPr>
              <a:t>union</a:t>
            </a:r>
            <a:endParaRPr lang="en-US" b="1" dirty="0">
              <a:latin typeface="Courier New" panose="02070309020205020404" pitchFamily="49" charset="0"/>
              <a:cs typeface="Courier New" panose="02070309020205020404" pitchFamily="49" charset="0"/>
            </a:endParaRPr>
          </a:p>
          <a:p>
            <a:endParaRPr lang="en-US" dirty="0"/>
          </a:p>
        </p:txBody>
      </p:sp>
    </p:spTree>
    <p:extLst>
      <p:ext uri="{BB962C8B-B14F-4D97-AF65-F5344CB8AC3E}">
        <p14:creationId xmlns:p14="http://schemas.microsoft.com/office/powerpoint/2010/main" val="60085323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70C0"/>
                </a:solidFill>
              </a:rPr>
              <a:t>13.7 C The Differences </a:t>
            </a:r>
            <a:r>
              <a:rPr lang="en-US" dirty="0" smtClean="0">
                <a:solidFill>
                  <a:srgbClr val="0070C0"/>
                </a:solidFill>
              </a:rPr>
              <a:t>– UDT Examples </a:t>
            </a:r>
            <a:endParaRPr lang="en-US" dirty="0"/>
          </a:p>
        </p:txBody>
      </p:sp>
      <p:sp>
        <p:nvSpPr>
          <p:cNvPr id="4" name="Content Placeholder 3"/>
          <p:cNvSpPr>
            <a:spLocks noGrp="1"/>
          </p:cNvSpPr>
          <p:nvPr>
            <p:ph sz="half" idx="1"/>
          </p:nvPr>
        </p:nvSpPr>
        <p:spPr>
          <a:xfrm>
            <a:off x="83975" y="1233746"/>
            <a:ext cx="5906278" cy="2980036"/>
          </a:xfrm>
        </p:spPr>
        <p:txBody>
          <a:bodyPr>
            <a:normAutofit fontScale="92500" lnSpcReduction="20000"/>
          </a:bodyPr>
          <a:lstStyle/>
          <a:p>
            <a:pPr marL="0" marR="0" indent="0">
              <a:lnSpc>
                <a:spcPct val="100000"/>
              </a:lnSpc>
              <a:spcBef>
                <a:spcPts val="0"/>
              </a:spcBef>
              <a:spcAft>
                <a:spcPts val="0"/>
              </a:spcAft>
              <a:buNone/>
            </a:pP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struct</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Student</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int</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id;</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char</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fname</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[25];</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char</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lanme</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[25];</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char</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gender;</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float</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gpa</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struct</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Student</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student</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indent="0">
              <a:lnSpc>
                <a:spcPct val="100000"/>
              </a:lnSpc>
              <a:spcBef>
                <a:spcPts val="0"/>
              </a:spcBef>
              <a:spcAft>
                <a:spcPts val="0"/>
              </a:spcAft>
              <a:buNone/>
            </a:pP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struct</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Student</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cst126[20];</a:t>
            </a:r>
            <a:endParaRPr lang="en-US" sz="2400" dirty="0">
              <a:latin typeface="Courier New" panose="02070309020205020404" pitchFamily="49" charset="0"/>
              <a:cs typeface="Courier New" panose="02070309020205020404" pitchFamily="49" charset="0"/>
            </a:endParaRPr>
          </a:p>
        </p:txBody>
      </p:sp>
      <p:sp>
        <p:nvSpPr>
          <p:cNvPr id="5" name="Content Placeholder 4"/>
          <p:cNvSpPr>
            <a:spLocks noGrp="1"/>
          </p:cNvSpPr>
          <p:nvPr>
            <p:ph sz="half" idx="13"/>
          </p:nvPr>
        </p:nvSpPr>
        <p:spPr>
          <a:xfrm>
            <a:off x="6214186" y="1233745"/>
            <a:ext cx="5906278" cy="2980037"/>
          </a:xfrm>
        </p:spPr>
        <p:txBody>
          <a:bodyPr>
            <a:normAutofit fontScale="92500" lnSpcReduction="20000"/>
          </a:bodyPr>
          <a:lstStyle/>
          <a:p>
            <a:pPr marL="0" marR="0" indent="0">
              <a:lnSpc>
                <a:spcPct val="100000"/>
              </a:lnSpc>
              <a:spcBef>
                <a:spcPts val="0"/>
              </a:spcBef>
              <a:spcAft>
                <a:spcPts val="0"/>
              </a:spcAft>
              <a:buNone/>
            </a:pP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typedef</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struct</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Student</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int</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id;</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char</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fname</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[25];</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char</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lname</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[25];</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char</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gender;</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float</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gpa</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STUDENT</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lnSpc>
                <a:spcPct val="100000"/>
              </a:lnSpc>
              <a:spcBef>
                <a:spcPts val="0"/>
              </a:spcBef>
              <a:spcAft>
                <a:spcPts val="0"/>
              </a:spcAft>
              <a:buNone/>
            </a:pPr>
            <a:r>
              <a:rPr lang="en-US" sz="24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STUDENT</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student</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indent="0">
              <a:lnSpc>
                <a:spcPct val="100000"/>
              </a:lnSpc>
              <a:spcBef>
                <a:spcPts val="0"/>
              </a:spcBef>
              <a:spcAft>
                <a:spcPts val="0"/>
              </a:spcAft>
              <a:buNone/>
            </a:pPr>
            <a:r>
              <a:rPr lang="en-US" sz="24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STUDENT</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cst126[20];</a:t>
            </a:r>
            <a:endParaRPr lang="en-US" sz="2400" dirty="0">
              <a:latin typeface="Courier New" panose="02070309020205020404" pitchFamily="49" charset="0"/>
              <a:cs typeface="Courier New" panose="02070309020205020404" pitchFamily="49" charset="0"/>
            </a:endParaRPr>
          </a:p>
        </p:txBody>
      </p:sp>
      <p:sp>
        <p:nvSpPr>
          <p:cNvPr id="6" name="Content Placeholder 3"/>
          <p:cNvSpPr txBox="1">
            <a:spLocks/>
          </p:cNvSpPr>
          <p:nvPr/>
        </p:nvSpPr>
        <p:spPr>
          <a:xfrm>
            <a:off x="83974" y="4213782"/>
            <a:ext cx="12036489" cy="2328420"/>
          </a:xfrm>
          <a:prstGeom prst="rect">
            <a:avLst/>
          </a:prstGeom>
        </p:spPr>
        <p:txBody>
          <a:bodyPr vert="horz" lIns="91440" tIns="45720" rIns="91440" bIns="45720" rtlCol="0">
            <a:normAutofit fontScale="92500" lnSpcReduction="10000"/>
          </a:bodyPr>
          <a:lstStyle>
            <a:lvl1pPr marL="228600" indent="-228600" algn="l" defTabSz="914400" rtl="0" eaLnBrk="0" fontAlgn="base" latinLnBrk="0" hangingPunct="0">
              <a:lnSpc>
                <a:spcPct val="90000"/>
              </a:lnSpc>
              <a:spcBef>
                <a:spcPct val="20000"/>
              </a:spcBef>
              <a:spcAft>
                <a:spcPct val="0"/>
              </a:spcAft>
              <a:buFont typeface="Arial" panose="020B0604020202020204" pitchFamily="34" charset="0"/>
              <a:buChar char="•"/>
              <a:defRPr lang="en-US" sz="3200" kern="1200" dirty="0" smtClean="0">
                <a:solidFill>
                  <a:srgbClr val="007A77"/>
                </a:solidFill>
                <a:latin typeface="+mn-lt"/>
                <a:ea typeface="+mn-ea"/>
                <a:cs typeface="+mn-cs"/>
              </a:defRPr>
            </a:lvl1pPr>
            <a:lvl2pPr marL="685800" indent="-228600" algn="l" defTabSz="914400" rtl="0" eaLnBrk="0" fontAlgn="base" latinLnBrk="0" hangingPunct="0">
              <a:lnSpc>
                <a:spcPct val="90000"/>
              </a:lnSpc>
              <a:spcBef>
                <a:spcPct val="20000"/>
              </a:spcBef>
              <a:spcAft>
                <a:spcPct val="0"/>
              </a:spcAft>
              <a:buFont typeface="Arial" panose="020B0604020202020204" pitchFamily="34" charset="0"/>
              <a:buChar char="•"/>
              <a:defRPr lang="en-US" sz="3200" kern="1200" dirty="0" smtClean="0">
                <a:solidFill>
                  <a:srgbClr val="007A77"/>
                </a:solidFill>
                <a:latin typeface="+mn-lt"/>
                <a:ea typeface="+mn-ea"/>
                <a:cs typeface="+mn-cs"/>
              </a:defRPr>
            </a:lvl2pPr>
            <a:lvl3pPr marL="1143000" indent="-228600" algn="l" defTabSz="914400" rtl="0" eaLnBrk="0" fontAlgn="base" latinLnBrk="0" hangingPunct="0">
              <a:lnSpc>
                <a:spcPct val="90000"/>
              </a:lnSpc>
              <a:spcBef>
                <a:spcPct val="20000"/>
              </a:spcBef>
              <a:spcAft>
                <a:spcPct val="0"/>
              </a:spcAft>
              <a:buFont typeface="Arial" panose="020B0604020202020204" pitchFamily="34" charset="0"/>
              <a:buChar char="•"/>
              <a:defRPr lang="en-US" sz="3200" kern="1200" dirty="0" smtClean="0">
                <a:solidFill>
                  <a:srgbClr val="007A77"/>
                </a:solidFill>
                <a:latin typeface="+mn-lt"/>
                <a:ea typeface="+mn-ea"/>
                <a:cs typeface="+mn-cs"/>
              </a:defRPr>
            </a:lvl3pPr>
            <a:lvl4pPr marL="1600200" indent="-228600" algn="l" defTabSz="914400" rtl="0" eaLnBrk="0" fontAlgn="base" latinLnBrk="0" hangingPunct="0">
              <a:lnSpc>
                <a:spcPct val="90000"/>
              </a:lnSpc>
              <a:spcBef>
                <a:spcPct val="20000"/>
              </a:spcBef>
              <a:spcAft>
                <a:spcPct val="0"/>
              </a:spcAft>
              <a:buFont typeface="Arial" panose="020B0604020202020204" pitchFamily="34" charset="0"/>
              <a:buChar char="•"/>
              <a:defRPr lang="en-US" sz="3200" kern="1200" dirty="0" smtClean="0">
                <a:solidFill>
                  <a:srgbClr val="007A77"/>
                </a:solidFill>
                <a:latin typeface="+mn-lt"/>
                <a:ea typeface="+mn-ea"/>
                <a:cs typeface="+mn-cs"/>
              </a:defRPr>
            </a:lvl4pPr>
            <a:lvl5pPr marL="2057400" indent="-228600" algn="l" defTabSz="914400" rtl="0" eaLnBrk="0" fontAlgn="base" latinLnBrk="0" hangingPunct="0">
              <a:lnSpc>
                <a:spcPct val="90000"/>
              </a:lnSpc>
              <a:spcBef>
                <a:spcPct val="20000"/>
              </a:spcBef>
              <a:spcAft>
                <a:spcPct val="0"/>
              </a:spcAft>
              <a:buFont typeface="Arial" panose="020B0604020202020204" pitchFamily="34" charset="0"/>
              <a:buChar char="•"/>
              <a:defRPr lang="en-US" sz="3200" kern="1200" dirty="0">
                <a:solidFill>
                  <a:srgbClr val="007A77"/>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Using </a:t>
            </a:r>
            <a:r>
              <a:rPr lang="en-US" dirty="0"/>
              <a:t>typedef allows us to simulate the functionality of C++ by letting us use the data type directly without having to specify the type of the UDT</a:t>
            </a:r>
          </a:p>
          <a:p>
            <a:endParaRPr lang="en-US" dirty="0" smtClean="0"/>
          </a:p>
          <a:p>
            <a:r>
              <a:rPr lang="en-US" dirty="0" smtClean="0"/>
              <a:t>Because </a:t>
            </a:r>
            <a:r>
              <a:rPr lang="en-US" dirty="0"/>
              <a:t>of the extra work involved in having to specify the type of the UDT in C, typedefs are used much more heavily in C than in C</a:t>
            </a:r>
            <a:r>
              <a:rPr lang="en-US" dirty="0" smtClean="0"/>
              <a:t>++</a:t>
            </a:r>
          </a:p>
        </p:txBody>
      </p:sp>
    </p:spTree>
    <p:extLst>
      <p:ext uri="{BB962C8B-B14F-4D97-AF65-F5344CB8AC3E}">
        <p14:creationId xmlns:p14="http://schemas.microsoft.com/office/powerpoint/2010/main" val="4025996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13.2 Enumerated Data </a:t>
            </a:r>
            <a:r>
              <a:rPr lang="en-US" dirty="0" smtClean="0"/>
              <a:t>Types – Syntax</a:t>
            </a:r>
            <a:endParaRPr lang="en-US" dirty="0"/>
          </a:p>
        </p:txBody>
      </p:sp>
      <p:sp>
        <p:nvSpPr>
          <p:cNvPr id="3" name="Content Placeholder 2"/>
          <p:cNvSpPr>
            <a:spLocks noGrp="1"/>
          </p:cNvSpPr>
          <p:nvPr>
            <p:ph idx="1"/>
          </p:nvPr>
        </p:nvSpPr>
        <p:spPr/>
        <p:txBody>
          <a:bodyPr>
            <a:normAutofit fontScale="85000" lnSpcReduction="10000"/>
          </a:bodyPr>
          <a:lstStyle/>
          <a:p>
            <a:r>
              <a:rPr lang="en-US" dirty="0"/>
              <a:t>Associates list of identifiers with a type </a:t>
            </a:r>
            <a:r>
              <a:rPr lang="en-US" dirty="0" smtClean="0"/>
              <a:t>name</a:t>
            </a:r>
            <a:endParaRPr lang="en-US" dirty="0"/>
          </a:p>
          <a:p>
            <a:endParaRPr lang="en-US" dirty="0" smtClean="0"/>
          </a:p>
          <a:p>
            <a:r>
              <a:rPr lang="en-US" dirty="0" smtClean="0"/>
              <a:t>Variable </a:t>
            </a:r>
            <a:r>
              <a:rPr lang="en-US" dirty="0"/>
              <a:t>of this new enumerated type has the values specified in the identifier list </a:t>
            </a:r>
            <a:endParaRPr lang="en-US" dirty="0" smtClean="0"/>
          </a:p>
          <a:p>
            <a:endParaRPr lang="en-US" b="1" dirty="0" smtClean="0"/>
          </a:p>
          <a:p>
            <a:r>
              <a:rPr lang="en-US" b="1" dirty="0" smtClean="0"/>
              <a:t>Syntax</a:t>
            </a:r>
            <a:r>
              <a:rPr lang="en-US" dirty="0" smtClean="0"/>
              <a:t> </a:t>
            </a:r>
            <a:endParaRPr lang="en-US" dirty="0"/>
          </a:p>
          <a:p>
            <a:pPr marL="457200" lvl="1" indent="0">
              <a:buNone/>
            </a:pPr>
            <a:r>
              <a:rPr lang="en-US" sz="2800" dirty="0">
                <a:solidFill>
                  <a:schemeClr val="tx1"/>
                </a:solidFill>
                <a:latin typeface="Courier New" panose="02070309020205020404" pitchFamily="49" charset="0"/>
                <a:cs typeface="Courier New" panose="02070309020205020404" pitchFamily="49" charset="0"/>
              </a:rPr>
              <a:t>enum &lt;enum-name&gt; { &lt;identifier-list&gt; </a:t>
            </a:r>
            <a:r>
              <a:rPr lang="en-US" sz="2800" dirty="0" smtClean="0">
                <a:solidFill>
                  <a:schemeClr val="tx1"/>
                </a:solidFill>
                <a:latin typeface="Courier New" panose="02070309020205020404" pitchFamily="49" charset="0"/>
                <a:cs typeface="Courier New" panose="02070309020205020404" pitchFamily="49" charset="0"/>
              </a:rPr>
              <a:t>};</a:t>
            </a:r>
            <a:endParaRPr lang="en-US" sz="2800" dirty="0">
              <a:solidFill>
                <a:schemeClr val="tx1"/>
              </a:solidFill>
              <a:latin typeface="Courier New" panose="02070309020205020404" pitchFamily="49" charset="0"/>
              <a:cs typeface="Courier New" panose="02070309020205020404" pitchFamily="49" charset="0"/>
            </a:endParaRPr>
          </a:p>
          <a:p>
            <a:endParaRPr lang="en-US" b="1" dirty="0" smtClean="0">
              <a:latin typeface="Courier New" panose="02070309020205020404" pitchFamily="49" charset="0"/>
              <a:cs typeface="Courier New" panose="02070309020205020404" pitchFamily="49" charset="0"/>
            </a:endParaRPr>
          </a:p>
          <a:p>
            <a:r>
              <a:rPr lang="en-US" b="1" dirty="0" smtClean="0">
                <a:latin typeface="Courier New" panose="02070309020205020404" pitchFamily="49" charset="0"/>
                <a:cs typeface="Courier New" panose="02070309020205020404" pitchFamily="49" charset="0"/>
              </a:rPr>
              <a:t>&lt;</a:t>
            </a:r>
            <a:r>
              <a:rPr lang="en-US" b="1" dirty="0" err="1" smtClean="0">
                <a:latin typeface="Courier New" panose="02070309020205020404" pitchFamily="49" charset="0"/>
                <a:cs typeface="Courier New" panose="02070309020205020404" pitchFamily="49" charset="0"/>
              </a:rPr>
              <a:t>enum</a:t>
            </a:r>
            <a:r>
              <a:rPr lang="en-US" b="1" dirty="0" smtClean="0">
                <a:latin typeface="Courier New" panose="02070309020205020404" pitchFamily="49" charset="0"/>
                <a:cs typeface="Courier New" panose="02070309020205020404" pitchFamily="49" charset="0"/>
              </a:rPr>
              <a:t>-name&gt;</a:t>
            </a:r>
          </a:p>
          <a:p>
            <a:pPr lvl="1"/>
            <a:r>
              <a:rPr lang="en-US" dirty="0"/>
              <a:t>U</a:t>
            </a:r>
            <a:r>
              <a:rPr lang="en-US" dirty="0" smtClean="0"/>
              <a:t>ser </a:t>
            </a:r>
            <a:r>
              <a:rPr lang="en-US" dirty="0"/>
              <a:t>specified </a:t>
            </a:r>
            <a:r>
              <a:rPr lang="en-US" dirty="0" smtClean="0"/>
              <a:t>name</a:t>
            </a:r>
            <a:endParaRPr lang="en-US" dirty="0"/>
          </a:p>
          <a:p>
            <a:endParaRPr lang="en-US" b="1" dirty="0" smtClean="0">
              <a:latin typeface="Courier New" panose="02070309020205020404" pitchFamily="49" charset="0"/>
              <a:cs typeface="Courier New" panose="02070309020205020404" pitchFamily="49" charset="0"/>
            </a:endParaRPr>
          </a:p>
          <a:p>
            <a:r>
              <a:rPr lang="en-US" b="1" dirty="0" smtClean="0">
                <a:latin typeface="Courier New" panose="02070309020205020404" pitchFamily="49" charset="0"/>
                <a:cs typeface="Courier New" panose="02070309020205020404" pitchFamily="49" charset="0"/>
              </a:rPr>
              <a:t>&lt;</a:t>
            </a:r>
            <a:r>
              <a:rPr lang="en-US" b="1" dirty="0">
                <a:latin typeface="Courier New" panose="02070309020205020404" pitchFamily="49" charset="0"/>
                <a:cs typeface="Courier New" panose="02070309020205020404" pitchFamily="49" charset="0"/>
              </a:rPr>
              <a:t>identifier-list</a:t>
            </a:r>
            <a:r>
              <a:rPr lang="en-US" b="1" dirty="0" smtClean="0">
                <a:latin typeface="Courier New" panose="02070309020205020404" pitchFamily="49" charset="0"/>
                <a:cs typeface="Courier New" panose="02070309020205020404" pitchFamily="49" charset="0"/>
              </a:rPr>
              <a:t>&gt;</a:t>
            </a:r>
          </a:p>
          <a:p>
            <a:pPr lvl="1"/>
            <a:r>
              <a:rPr lang="en-US" dirty="0"/>
              <a:t>C</a:t>
            </a:r>
            <a:r>
              <a:rPr lang="en-US" dirty="0" smtClean="0"/>
              <a:t>omma </a:t>
            </a:r>
            <a:r>
              <a:rPr lang="en-US" dirty="0"/>
              <a:t>delimited list of values considered legal for the data type </a:t>
            </a:r>
          </a:p>
        </p:txBody>
      </p:sp>
    </p:spTree>
    <p:extLst>
      <p:ext uri="{BB962C8B-B14F-4D97-AF65-F5344CB8AC3E}">
        <p14:creationId xmlns:p14="http://schemas.microsoft.com/office/powerpoint/2010/main" val="16924963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13.2 Enumerated Data Types </a:t>
            </a:r>
            <a:r>
              <a:rPr lang="en-US" dirty="0" smtClean="0"/>
              <a:t>– Creating </a:t>
            </a:r>
            <a:r>
              <a:rPr lang="en-US" dirty="0" smtClean="0">
                <a:latin typeface="Courier New" panose="02070309020205020404" pitchFamily="49" charset="0"/>
                <a:cs typeface="Courier New" panose="02070309020205020404" pitchFamily="49" charset="0"/>
              </a:rPr>
              <a:t>enum</a:t>
            </a:r>
            <a:r>
              <a:rPr lang="en-US" dirty="0"/>
              <a:t> Example </a:t>
            </a:r>
            <a:endParaRPr lang="en-US" dirty="0">
              <a:latin typeface="Courier New" panose="02070309020205020404" pitchFamily="49" charset="0"/>
              <a:cs typeface="Courier New" panose="02070309020205020404" pitchFamily="49" charset="0"/>
            </a:endParaRPr>
          </a:p>
        </p:txBody>
      </p:sp>
      <p:sp>
        <p:nvSpPr>
          <p:cNvPr id="3" name="Content Placeholder 2"/>
          <p:cNvSpPr>
            <a:spLocks noGrp="1"/>
          </p:cNvSpPr>
          <p:nvPr>
            <p:ph idx="1"/>
          </p:nvPr>
        </p:nvSpPr>
        <p:spPr/>
        <p:txBody>
          <a:bodyPr>
            <a:normAutofit/>
          </a:bodyPr>
          <a:lstStyle/>
          <a:p>
            <a:pPr marL="457200" lvl="1" indent="0">
              <a:spcBef>
                <a:spcPts val="0"/>
              </a:spcBef>
              <a:spcAft>
                <a:spcPts val="0"/>
              </a:spcAft>
              <a:buNone/>
            </a:pPr>
            <a:r>
              <a:rPr lang="en-US" sz="2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enum</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err="1">
                <a:solidFill>
                  <a:srgbClr val="2B91AF"/>
                </a:solidFill>
                <a:latin typeface="Courier New" panose="02070309020205020404" pitchFamily="49" charset="0"/>
                <a:ea typeface="Times New Roman" panose="02020603050405020304" pitchFamily="18" charset="0"/>
                <a:cs typeface="Courier New" panose="02070309020205020404" pitchFamily="49" charset="0"/>
              </a:rPr>
              <a:t>DaysOfWeek</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SUNDAY</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MONDAY</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TUESDAY</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WEDNESDAY</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8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endParaRPr>
          </a:p>
          <a:p>
            <a:pPr marL="457200" lvl="1" indent="0">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smtClean="0">
                <a:solidFill>
                  <a:srgbClr val="2F4F4F"/>
                </a:solidFill>
                <a:latin typeface="Courier New" panose="02070309020205020404" pitchFamily="49" charset="0"/>
                <a:ea typeface="Times New Roman" panose="02020603050405020304" pitchFamily="18" charset="0"/>
                <a:cs typeface="Courier New" panose="02070309020205020404" pitchFamily="49" charset="0"/>
              </a:rPr>
              <a:t>THURSDAY</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FRIDAY</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SATURDAY</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spcBef>
                <a:spcPts val="0"/>
              </a:spcBef>
              <a:spcAft>
                <a:spcPts val="0"/>
              </a:spcAft>
              <a:buNone/>
            </a:pPr>
            <a:r>
              <a:rPr lang="en-US" sz="2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enum</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err="1">
                <a:solidFill>
                  <a:srgbClr val="2B91AF"/>
                </a:solidFill>
                <a:latin typeface="Courier New" panose="02070309020205020404" pitchFamily="49" charset="0"/>
                <a:ea typeface="Times New Roman" panose="02020603050405020304" pitchFamily="18" charset="0"/>
                <a:cs typeface="Courier New" panose="02070309020205020404" pitchFamily="49" charset="0"/>
              </a:rPr>
              <a:t>TrafficLightColor</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8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RED</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YELLOW</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GREEN</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buNone/>
            </a:pPr>
            <a:r>
              <a:rPr lang="en-US" sz="2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enum</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err="1">
                <a:solidFill>
                  <a:srgbClr val="2B91AF"/>
                </a:solidFill>
                <a:latin typeface="Courier New" panose="02070309020205020404" pitchFamily="49" charset="0"/>
                <a:ea typeface="Times New Roman" panose="02020603050405020304" pitchFamily="18" charset="0"/>
                <a:cs typeface="Courier New" panose="02070309020205020404" pitchFamily="49" charset="0"/>
              </a:rPr>
              <a:t>ButtonState</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8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OFF</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ON</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dirty="0" smtClean="0"/>
          </a:p>
          <a:p>
            <a:endParaRPr lang="en-US" dirty="0"/>
          </a:p>
          <a:p>
            <a:r>
              <a:rPr lang="en-US" dirty="0"/>
              <a:t>Underlying integer value starts at 0 (in above example </a:t>
            </a:r>
            <a:r>
              <a:rPr lang="en-US" dirty="0">
                <a:latin typeface="Courier New" panose="02070309020205020404" pitchFamily="49" charset="0"/>
                <a:cs typeface="Courier New" panose="02070309020205020404" pitchFamily="49" charset="0"/>
              </a:rPr>
              <a:t>OFF</a:t>
            </a:r>
            <a:r>
              <a:rPr lang="en-US" dirty="0"/>
              <a:t> equates to 0 and </a:t>
            </a:r>
            <a:r>
              <a:rPr lang="en-US" dirty="0">
                <a:latin typeface="Courier New" panose="02070309020205020404" pitchFamily="49" charset="0"/>
                <a:cs typeface="Courier New" panose="02070309020205020404" pitchFamily="49" charset="0"/>
              </a:rPr>
              <a:t>ON</a:t>
            </a:r>
            <a:r>
              <a:rPr lang="en-US" dirty="0"/>
              <a:t> equates to 1) </a:t>
            </a:r>
          </a:p>
        </p:txBody>
      </p:sp>
    </p:spTree>
    <p:extLst>
      <p:ext uri="{BB962C8B-B14F-4D97-AF65-F5344CB8AC3E}">
        <p14:creationId xmlns:p14="http://schemas.microsoft.com/office/powerpoint/2010/main" val="15696775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13.2 Enumerated Data Types – </a:t>
            </a:r>
            <a:r>
              <a:rPr lang="en-US" dirty="0" smtClean="0"/>
              <a:t>Specifying Values Example</a:t>
            </a:r>
            <a:endParaRPr lang="en-US" dirty="0"/>
          </a:p>
        </p:txBody>
      </p:sp>
      <p:sp>
        <p:nvSpPr>
          <p:cNvPr id="3" name="Content Placeholder 2"/>
          <p:cNvSpPr>
            <a:spLocks noGrp="1"/>
          </p:cNvSpPr>
          <p:nvPr>
            <p:ph idx="1"/>
          </p:nvPr>
        </p:nvSpPr>
        <p:spPr/>
        <p:txBody>
          <a:bodyPr>
            <a:normAutofit/>
          </a:bodyPr>
          <a:lstStyle/>
          <a:p>
            <a:pPr marL="0" marR="0" indent="0">
              <a:spcBef>
                <a:spcPts val="0"/>
              </a:spcBef>
              <a:spcAft>
                <a:spcPts val="0"/>
              </a:spcAft>
              <a:buNone/>
            </a:pPr>
            <a:r>
              <a:rPr lang="en-US" sz="24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enum</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err="1">
                <a:solidFill>
                  <a:srgbClr val="2B91AF"/>
                </a:solidFill>
                <a:latin typeface="Courier New" panose="02070309020205020404" pitchFamily="49" charset="0"/>
                <a:ea typeface="Times New Roman" panose="02020603050405020304" pitchFamily="18" charset="0"/>
                <a:cs typeface="Courier New" panose="02070309020205020404" pitchFamily="49" charset="0"/>
              </a:rPr>
              <a:t>CardRanks</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ACE</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1, </a:t>
            </a:r>
            <a:r>
              <a:rPr lang="en-US" sz="24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DEUCE</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TREY</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FOUR</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FIVE</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SIX</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SEVEN</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EIGHT</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NINE</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TEN</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JACK</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QUEEN</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KING</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400" dirty="0">
              <a:latin typeface="Courier New" panose="02070309020205020404" pitchFamily="49" charset="0"/>
              <a:ea typeface="Times New Roman" panose="02020603050405020304" pitchFamily="18" charset="0"/>
              <a:cs typeface="Courier New" panose="02070309020205020404" pitchFamily="49" charset="0"/>
            </a:endParaRPr>
          </a:p>
          <a:p>
            <a:pPr marL="0" indent="0">
              <a:buNone/>
            </a:pPr>
            <a:endParaRPr lang="en-US" sz="2400" dirty="0" smtClean="0">
              <a:solidFill>
                <a:srgbClr val="0000FF"/>
              </a:solidFill>
              <a:latin typeface="Courier New" panose="02070309020205020404" pitchFamily="49" charset="0"/>
              <a:ea typeface="Times New Roman" panose="02020603050405020304" pitchFamily="18" charset="0"/>
              <a:cs typeface="Courier New" panose="02070309020205020404" pitchFamily="49" charset="0"/>
            </a:endParaRPr>
          </a:p>
          <a:p>
            <a:pPr marL="0" indent="0">
              <a:buNone/>
            </a:pPr>
            <a:r>
              <a:rPr lang="en-US" sz="2400" dirty="0" smtClean="0">
                <a:solidFill>
                  <a:srgbClr val="0000FF"/>
                </a:solidFill>
                <a:latin typeface="Courier New" panose="02070309020205020404" pitchFamily="49" charset="0"/>
                <a:ea typeface="Times New Roman" panose="02020603050405020304" pitchFamily="18" charset="0"/>
                <a:cs typeface="Courier New" panose="02070309020205020404" pitchFamily="49" charset="0"/>
              </a:rPr>
              <a:t>enum</a:t>
            </a:r>
            <a:r>
              <a:rPr lang="en-US" sz="24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400" dirty="0">
                <a:solidFill>
                  <a:srgbClr val="2B91AF"/>
                </a:solidFill>
                <a:latin typeface="Courier New" panose="02070309020205020404" pitchFamily="49" charset="0"/>
                <a:ea typeface="Times New Roman" panose="02020603050405020304" pitchFamily="18" charset="0"/>
                <a:cs typeface="Courier New" panose="02070309020205020404" pitchFamily="49" charset="0"/>
              </a:rPr>
              <a:t>Coins</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4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PENNY</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1, </a:t>
            </a:r>
            <a:r>
              <a:rPr lang="en-US" sz="24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NICKEL</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5, </a:t>
            </a:r>
            <a:r>
              <a:rPr lang="en-US" sz="24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DIME</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10, </a:t>
            </a:r>
            <a:r>
              <a:rPr lang="en-US" sz="24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QUARTER</a:t>
            </a:r>
            <a:r>
              <a:rPr lang="en-US" sz="24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25 };</a:t>
            </a:r>
            <a:endParaRPr lang="en-US" sz="24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9106879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13.2 Enumerated Data Types </a:t>
            </a:r>
            <a:r>
              <a:rPr lang="en-US" dirty="0" smtClean="0"/>
              <a:t>– Using </a:t>
            </a:r>
            <a:r>
              <a:rPr lang="en-US" dirty="0" smtClean="0">
                <a:latin typeface="Courier New" panose="02070309020205020404" pitchFamily="49" charset="0"/>
                <a:cs typeface="Courier New" panose="02070309020205020404" pitchFamily="49" charset="0"/>
              </a:rPr>
              <a:t>enum</a:t>
            </a:r>
            <a:r>
              <a:rPr lang="en-US" dirty="0"/>
              <a:t> Example </a:t>
            </a:r>
            <a:endParaRPr lang="en-US" dirty="0">
              <a:latin typeface="Courier New" panose="02070309020205020404" pitchFamily="49" charset="0"/>
              <a:cs typeface="Courier New" panose="02070309020205020404" pitchFamily="49" charset="0"/>
            </a:endParaRPr>
          </a:p>
        </p:txBody>
      </p:sp>
      <p:sp>
        <p:nvSpPr>
          <p:cNvPr id="3" name="Content Placeholder 2"/>
          <p:cNvSpPr>
            <a:spLocks noGrp="1"/>
          </p:cNvSpPr>
          <p:nvPr>
            <p:ph idx="1"/>
          </p:nvPr>
        </p:nvSpPr>
        <p:spPr/>
        <p:txBody>
          <a:bodyPr>
            <a:normAutofit/>
          </a:bodyPr>
          <a:lstStyle/>
          <a:p>
            <a:pPr marL="0" marR="0" indent="0">
              <a:spcBef>
                <a:spcPts val="0"/>
              </a:spcBef>
              <a:spcAft>
                <a:spcPts val="0"/>
              </a:spcAft>
              <a:buNone/>
            </a:pPr>
            <a:r>
              <a:rPr lang="en-US" sz="2800" dirty="0" err="1">
                <a:solidFill>
                  <a:srgbClr val="2B91AF"/>
                </a:solidFill>
                <a:latin typeface="Courier New" panose="02070309020205020404" pitchFamily="49" charset="0"/>
                <a:ea typeface="Times New Roman" panose="02020603050405020304" pitchFamily="18" charset="0"/>
                <a:cs typeface="Courier New" panose="02070309020205020404" pitchFamily="49" charset="0"/>
              </a:rPr>
              <a:t>DaysOfWeek</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today;</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endParaRPr lang="en-US" sz="2800" dirty="0" smtClean="0">
              <a:solidFill>
                <a:srgbClr val="2B91AF"/>
              </a:solidFill>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err="1" smtClean="0">
                <a:solidFill>
                  <a:srgbClr val="2B91AF"/>
                </a:solidFill>
                <a:latin typeface="Courier New" panose="02070309020205020404" pitchFamily="49" charset="0"/>
                <a:ea typeface="Times New Roman" panose="02020603050405020304" pitchFamily="18" charset="0"/>
                <a:cs typeface="Courier New" panose="02070309020205020404" pitchFamily="49" charset="0"/>
              </a:rPr>
              <a:t>DaysOfWeek</a:t>
            </a:r>
            <a:r>
              <a:rPr lang="en-US" sz="28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week[7] = </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SUNDAY</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MONDAY</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TUESDAY</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WEDNESDAY</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endParaRPr lang="en-US" sz="28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smtClean="0">
                <a:solidFill>
                  <a:srgbClr val="2F4F4F"/>
                </a:solidFill>
                <a:latin typeface="Courier New" panose="02070309020205020404" pitchFamily="49" charset="0"/>
                <a:ea typeface="Times New Roman" panose="02020603050405020304" pitchFamily="18" charset="0"/>
                <a:cs typeface="Courier New" panose="02070309020205020404" pitchFamily="49" charset="0"/>
              </a:rPr>
              <a:t>THURSDAY</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FRIDAY</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SATURDAY</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endParaRPr lang="en-US" sz="2800" dirty="0" smtClean="0">
              <a:solidFill>
                <a:srgbClr val="2B91AF"/>
              </a:solidFill>
              <a:latin typeface="Courier New" panose="02070309020205020404" pitchFamily="49" charset="0"/>
              <a:ea typeface="Times New Roman" panose="02020603050405020304" pitchFamily="18" charset="0"/>
              <a:cs typeface="Courier New" panose="02070309020205020404" pitchFamily="49" charset="0"/>
            </a:endParaRPr>
          </a:p>
          <a:p>
            <a:pPr marL="0" marR="0" indent="0">
              <a:spcBef>
                <a:spcPts val="0"/>
              </a:spcBef>
              <a:spcAft>
                <a:spcPts val="0"/>
              </a:spcAft>
              <a:buNone/>
            </a:pPr>
            <a:r>
              <a:rPr lang="en-US" sz="2800" dirty="0" err="1" smtClean="0">
                <a:solidFill>
                  <a:srgbClr val="2B91AF"/>
                </a:solidFill>
                <a:latin typeface="Courier New" panose="02070309020205020404" pitchFamily="49" charset="0"/>
                <a:ea typeface="Times New Roman" panose="02020603050405020304" pitchFamily="18" charset="0"/>
                <a:cs typeface="Courier New" panose="02070309020205020404" pitchFamily="49" charset="0"/>
              </a:rPr>
              <a:t>DaysOfWeek</a:t>
            </a:r>
            <a:r>
              <a:rPr lang="en-US" sz="28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new_day</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800" dirty="0">
                <a:solidFill>
                  <a:srgbClr val="0000FF"/>
                </a:solidFill>
                <a:latin typeface="Courier New" panose="02070309020205020404" pitchFamily="49" charset="0"/>
                <a:ea typeface="Times New Roman" panose="02020603050405020304" pitchFamily="18" charset="0"/>
                <a:cs typeface="Courier New" panose="02070309020205020404" pitchFamily="49" charset="0"/>
              </a:rPr>
              <a:t>new</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err="1">
                <a:solidFill>
                  <a:srgbClr val="2B91AF"/>
                </a:solidFill>
                <a:latin typeface="Courier New" panose="02070309020205020404" pitchFamily="49" charset="0"/>
                <a:ea typeface="Times New Roman" panose="02020603050405020304" pitchFamily="18" charset="0"/>
                <a:cs typeface="Courier New" panose="02070309020205020404" pitchFamily="49" charset="0"/>
              </a:rPr>
              <a:t>DaysOfWeek</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0" indent="0">
              <a:buNone/>
            </a:pPr>
            <a:endParaRPr lang="en-US" sz="2800" dirty="0" smtClean="0">
              <a:solidFill>
                <a:srgbClr val="2B91AF"/>
              </a:solidFill>
              <a:latin typeface="Courier New" panose="02070309020205020404" pitchFamily="49" charset="0"/>
              <a:ea typeface="Times New Roman" panose="02020603050405020304" pitchFamily="18" charset="0"/>
              <a:cs typeface="Courier New" panose="02070309020205020404" pitchFamily="49" charset="0"/>
            </a:endParaRPr>
          </a:p>
          <a:p>
            <a:pPr marL="0" indent="0">
              <a:buNone/>
            </a:pPr>
            <a:r>
              <a:rPr lang="en-US" sz="2800" dirty="0" err="1" smtClean="0">
                <a:solidFill>
                  <a:srgbClr val="2B91AF"/>
                </a:solidFill>
                <a:latin typeface="Courier New" panose="02070309020205020404" pitchFamily="49" charset="0"/>
                <a:ea typeface="Times New Roman" panose="02020603050405020304" pitchFamily="18" charset="0"/>
                <a:cs typeface="Courier New" panose="02070309020205020404" pitchFamily="49" charset="0"/>
              </a:rPr>
              <a:t>DaysOfWeek</a:t>
            </a:r>
            <a:r>
              <a:rPr lang="en-US" sz="2800" dirty="0" smtClean="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best_day</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8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SATURDAY</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800"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1853498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13.2 Enumerated Data Types – </a:t>
            </a:r>
            <a:r>
              <a:rPr lang="en-US" dirty="0" smtClean="0"/>
              <a:t>Printing an </a:t>
            </a:r>
            <a:r>
              <a:rPr lang="en-US" dirty="0" smtClean="0">
                <a:latin typeface="Courier New" panose="02070309020205020404" pitchFamily="49" charset="0"/>
                <a:cs typeface="Courier New" panose="02070309020205020404" pitchFamily="49" charset="0"/>
              </a:rPr>
              <a:t>enum</a:t>
            </a:r>
            <a:endParaRPr lang="en-US" dirty="0">
              <a:latin typeface="Courier New" panose="02070309020205020404" pitchFamily="49" charset="0"/>
              <a:cs typeface="Courier New" panose="02070309020205020404" pitchFamily="49" charset="0"/>
            </a:endParaRPr>
          </a:p>
        </p:txBody>
      </p:sp>
      <p:sp>
        <p:nvSpPr>
          <p:cNvPr id="3" name="Content Placeholder 2"/>
          <p:cNvSpPr>
            <a:spLocks noGrp="1"/>
          </p:cNvSpPr>
          <p:nvPr>
            <p:ph idx="1"/>
          </p:nvPr>
        </p:nvSpPr>
        <p:spPr/>
        <p:txBody>
          <a:bodyPr/>
          <a:lstStyle/>
          <a:p>
            <a:r>
              <a:rPr lang="en-US" dirty="0"/>
              <a:t>Possible to print enumerated variables, displaying the underlying value (not the identifier</a:t>
            </a:r>
            <a:r>
              <a:rPr lang="en-US" dirty="0" smtClean="0"/>
              <a:t>)</a:t>
            </a:r>
          </a:p>
          <a:p>
            <a:endParaRPr lang="en-US" dirty="0"/>
          </a:p>
          <a:p>
            <a:pPr marL="457200" lvl="1" indent="0">
              <a:spcBef>
                <a:spcPts val="0"/>
              </a:spcBef>
              <a:spcAft>
                <a:spcPts val="0"/>
              </a:spcAft>
              <a:buNone/>
            </a:pPr>
            <a:r>
              <a:rPr lang="en-US" sz="2800" dirty="0" err="1">
                <a:solidFill>
                  <a:srgbClr val="2B91AF"/>
                </a:solidFill>
                <a:latin typeface="Courier New" panose="02070309020205020404" pitchFamily="49" charset="0"/>
                <a:ea typeface="Times New Roman" panose="02020603050405020304" pitchFamily="18" charset="0"/>
                <a:cs typeface="Courier New" panose="02070309020205020404" pitchFamily="49" charset="0"/>
              </a:rPr>
              <a:t>DaysOfWeek</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a:t>
            </a:r>
            <a:r>
              <a:rPr lang="en-US" sz="28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best_day</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 </a:t>
            </a:r>
            <a:r>
              <a:rPr lang="en-US" sz="2800" dirty="0">
                <a:solidFill>
                  <a:srgbClr val="2F4F4F"/>
                </a:solidFill>
                <a:latin typeface="Courier New" panose="02070309020205020404" pitchFamily="49" charset="0"/>
                <a:ea typeface="Times New Roman" panose="02020603050405020304" pitchFamily="18" charset="0"/>
                <a:cs typeface="Courier New" panose="02070309020205020404" pitchFamily="49" charset="0"/>
              </a:rPr>
              <a:t>SATURDAY</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spcBef>
                <a:spcPts val="0"/>
              </a:spcBef>
              <a:spcAft>
                <a:spcPts val="0"/>
              </a:spcAft>
              <a:buNone/>
            </a:pP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cout &lt;&lt; </a:t>
            </a:r>
            <a:r>
              <a:rPr lang="en-US" sz="2800" dirty="0" err="1">
                <a:solidFill>
                  <a:srgbClr val="000000"/>
                </a:solidFill>
                <a:latin typeface="Courier New" panose="02070309020205020404" pitchFamily="49" charset="0"/>
                <a:ea typeface="Times New Roman" panose="02020603050405020304" pitchFamily="18" charset="0"/>
                <a:cs typeface="Courier New" panose="02070309020205020404" pitchFamily="49" charset="0"/>
              </a:rPr>
              <a:t>best_day</a:t>
            </a:r>
            <a:r>
              <a:rPr lang="en-US" sz="2800"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 &lt;&lt; endl;</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spcBef>
                <a:spcPts val="0"/>
              </a:spcBef>
              <a:spcAft>
                <a:spcPts val="0"/>
              </a:spcAft>
              <a:buNone/>
            </a:pPr>
            <a:r>
              <a:rPr lang="en-US" sz="2800" dirty="0">
                <a:latin typeface="Courier New" panose="02070309020205020404" pitchFamily="49" charset="0"/>
                <a:ea typeface="Times New Roman" panose="02020603050405020304" pitchFamily="18" charset="0"/>
                <a:cs typeface="Courier New" panose="02070309020205020404" pitchFamily="49" charset="0"/>
              </a:rPr>
              <a:t> </a:t>
            </a:r>
          </a:p>
          <a:p>
            <a:pPr marL="457200" lvl="1" indent="0">
              <a:spcBef>
                <a:spcPts val="0"/>
              </a:spcBef>
              <a:spcAft>
                <a:spcPts val="0"/>
              </a:spcAft>
              <a:buNone/>
            </a:pPr>
            <a:r>
              <a:rPr lang="en-US" sz="2800" dirty="0">
                <a:solidFill>
                  <a:srgbClr val="008000"/>
                </a:solidFill>
                <a:latin typeface="Courier New" panose="02070309020205020404" pitchFamily="49" charset="0"/>
                <a:ea typeface="Times New Roman" panose="02020603050405020304" pitchFamily="18" charset="0"/>
                <a:cs typeface="Courier New" panose="02070309020205020404" pitchFamily="49" charset="0"/>
              </a:rPr>
              <a:t>// Output</a:t>
            </a:r>
            <a:endParaRPr lang="en-US" sz="2800" dirty="0">
              <a:latin typeface="Courier New" panose="02070309020205020404" pitchFamily="49" charset="0"/>
              <a:ea typeface="Times New Roman" panose="02020603050405020304" pitchFamily="18" charset="0"/>
              <a:cs typeface="Courier New" panose="02070309020205020404" pitchFamily="49" charset="0"/>
            </a:endParaRPr>
          </a:p>
          <a:p>
            <a:pPr marL="457200" lvl="1" indent="0">
              <a:buNone/>
            </a:pPr>
            <a:r>
              <a:rPr lang="en-US" sz="2800" dirty="0">
                <a:solidFill>
                  <a:schemeClr val="tx1"/>
                </a:solidFill>
                <a:latin typeface="Courier New" panose="02070309020205020404" pitchFamily="49" charset="0"/>
                <a:ea typeface="Times New Roman" panose="02020603050405020304" pitchFamily="18" charset="0"/>
                <a:cs typeface="Courier New" panose="02070309020205020404" pitchFamily="49" charset="0"/>
              </a:rPr>
              <a:t>6</a:t>
            </a:r>
            <a:endParaRPr lang="en-US" sz="2800" dirty="0">
              <a:solidFill>
                <a:schemeClr val="tx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271716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 Learn By Doing Title Slid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13AF7351-02A5-404D-A94C-3322180F8ACA}" vid="{46B47C52-33EB-4DA0-8742-54F0EDD6ABC9}"/>
    </a:ext>
  </a:extLst>
</a:theme>
</file>

<file path=ppt/theme/theme2.xml><?xml version="1.0" encoding="utf-8"?>
<a:theme xmlns:a="http://schemas.openxmlformats.org/drawingml/2006/main" name="C++ Learn By Doing Slide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13AF7351-02A5-404D-A94C-3322180F8ACA}" vid="{AEC7D5BB-0486-484E-99ED-7334E9CD1CA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 Learn By Doing</Template>
  <TotalTime>207</TotalTime>
  <Words>2952</Words>
  <Application>Microsoft Office PowerPoint</Application>
  <PresentationFormat>Widescreen</PresentationFormat>
  <Paragraphs>608</Paragraphs>
  <Slides>46</Slides>
  <Notes>7</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46</vt:i4>
      </vt:variant>
    </vt:vector>
  </HeadingPairs>
  <TitlesOfParts>
    <vt:vector size="53" baseType="lpstr">
      <vt:lpstr>Arial</vt:lpstr>
      <vt:lpstr>Calibri</vt:lpstr>
      <vt:lpstr>Calibri Light</vt:lpstr>
      <vt:lpstr>Courier New</vt:lpstr>
      <vt:lpstr>Times New Roman</vt:lpstr>
      <vt:lpstr>C++ Learn By Doing Title Slide</vt:lpstr>
      <vt:lpstr>C++ Learn By Doing Slides</vt:lpstr>
      <vt:lpstr>Chapter 13  User Defined Types</vt:lpstr>
      <vt:lpstr>13.1 The typedef Statement – Syntax</vt:lpstr>
      <vt:lpstr>13.1 The typedef Statement – Examples</vt:lpstr>
      <vt:lpstr>13.1 The typedef Statement – With Pointers</vt:lpstr>
      <vt:lpstr>13.2 Enumerated Data Types – Syntax</vt:lpstr>
      <vt:lpstr>13.2 Enumerated Data Types – Creating enum Example </vt:lpstr>
      <vt:lpstr>13.2 Enumerated Data Types – Specifying Values Example</vt:lpstr>
      <vt:lpstr>13.2 Enumerated Data Types – Using enum Example </vt:lpstr>
      <vt:lpstr>13.2 Enumerated Data Types – Printing an enum</vt:lpstr>
      <vt:lpstr>13.2 Enumerated Data Types – Printing with Ragged Array</vt:lpstr>
      <vt:lpstr>13.2 Enumerated Data Types – Benefits</vt:lpstr>
      <vt:lpstr>13.2 Enumerated Data Types – Menu Example </vt:lpstr>
      <vt:lpstr>13.2 Enumerated Data Types – Menu Example Continued</vt:lpstr>
      <vt:lpstr>13.3 Structures – Syntax</vt:lpstr>
      <vt:lpstr>13.3 Structures – Definition</vt:lpstr>
      <vt:lpstr>13.3.1 Nested Structures – Example</vt:lpstr>
      <vt:lpstr>13.3.2 Structure Variables</vt:lpstr>
      <vt:lpstr>13.3.3 Accessing the Data Members – Dot Operator</vt:lpstr>
      <vt:lpstr>13.3.3 Accessing the Data Members – Arrow Operator</vt:lpstr>
      <vt:lpstr>13.3.3 Accessing the Data Members – Nested Structures</vt:lpstr>
      <vt:lpstr>13.3.4 Structure Variable Manipulation</vt:lpstr>
      <vt:lpstr>13.3.5 Shallow Copy Versus Deep Copy – Shallow Copy Defined</vt:lpstr>
      <vt:lpstr>13.3.5 Shallow Copy Versus Deep Copy – Shallow Copy Example</vt:lpstr>
      <vt:lpstr>13.3.5 Shallow Copy Versus Deep Copy – Shallow Copy Diagram</vt:lpstr>
      <vt:lpstr>13.3.5 Shallow Copy Versus Deep Copy – Shallow Copy Problem</vt:lpstr>
      <vt:lpstr>13.3.5 Shallow Copy Versus Deep Copy – Deep Copy Example</vt:lpstr>
      <vt:lpstr>13.3.5 Shallow Copy Versus Deep Copy – Deep Copy Diagram</vt:lpstr>
      <vt:lpstr>13.4 Unions – Characteristics</vt:lpstr>
      <vt:lpstr>13.4 Unions – Example</vt:lpstr>
      <vt:lpstr>13.4 Unions – Assigning Data</vt:lpstr>
      <vt:lpstr>13.4 Unions – Using a Flag Example</vt:lpstr>
      <vt:lpstr>13.4 Unions – Using a Flag Example Continued</vt:lpstr>
      <vt:lpstr>13.4 Unions – Using a Flag Example Explained</vt:lpstr>
      <vt:lpstr>13.4 Unions – Placement in Code</vt:lpstr>
      <vt:lpstr>13.5 User Defined Header Files – Description</vt:lpstr>
      <vt:lpstr>13.5 User Defined Header Files – Process</vt:lpstr>
      <vt:lpstr>13.5 User Defined Header Files – Syntax Options</vt:lpstr>
      <vt:lpstr>13.5 User Defined Header Files – Example types.h </vt:lpstr>
      <vt:lpstr>13.5 User Defined Header Files – Example func_declarations.h</vt:lpstr>
      <vt:lpstr>13.5 User Defined Header Files – Example employee.cpp 1</vt:lpstr>
      <vt:lpstr>13.5 User Defined Header Files – Example employee.cpp 2</vt:lpstr>
      <vt:lpstr>13.5 User Defined Header Files – Example employee.cpp 3</vt:lpstr>
      <vt:lpstr>13.6 Problem Solving Applied – Description</vt:lpstr>
      <vt:lpstr>13.6 Problem Solving Applied – Example</vt:lpstr>
      <vt:lpstr>13.7 C The Differences – UDT</vt:lpstr>
      <vt:lpstr>13.7 C The Differences – UDT Examples </vt:lpstr>
    </vt:vector>
  </TitlesOfParts>
  <Company>Oregon Institute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13  User Defined Types</dc:title>
  <dc:creator>Troy Scevers</dc:creator>
  <cp:lastModifiedBy>Todd Breedlove</cp:lastModifiedBy>
  <cp:revision>35</cp:revision>
  <dcterms:created xsi:type="dcterms:W3CDTF">2019-08-07T16:43:59Z</dcterms:created>
  <dcterms:modified xsi:type="dcterms:W3CDTF">2019-08-08T19:11:10Z</dcterms:modified>
</cp:coreProperties>
</file>