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256" r:id="rId3"/>
    <p:sldId id="257" r:id="rId4"/>
    <p:sldId id="260" r:id="rId5"/>
    <p:sldId id="259"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 id="311" r:id="rId57"/>
    <p:sldId id="312" r:id="rId58"/>
    <p:sldId id="313" r:id="rId59"/>
    <p:sldId id="314" r:id="rId60"/>
    <p:sldId id="315" r:id="rId61"/>
    <p:sldId id="31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77"/>
    <a:srgbClr val="224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907" autoAdjust="0"/>
  </p:normalViewPr>
  <p:slideViewPr>
    <p:cSldViewPr snapToGrid="0">
      <p:cViewPr varScale="1">
        <p:scale>
          <a:sx n="101" d="100"/>
          <a:sy n="101" d="100"/>
        </p:scale>
        <p:origin x="216" y="10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16CC6-C2A9-45AD-BA01-FAA25284BED3}" type="datetimeFigureOut">
              <a:rPr lang="en-US" smtClean="0"/>
              <a:t>08/08/19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DD66F-C7C7-42ED-87EE-C7F7EEBBCD96}" type="slidenum">
              <a:rPr lang="en-US" smtClean="0"/>
              <a:t>‹#›</a:t>
            </a:fld>
            <a:endParaRPr lang="en-US"/>
          </a:p>
        </p:txBody>
      </p:sp>
    </p:spTree>
    <p:extLst>
      <p:ext uri="{BB962C8B-B14F-4D97-AF65-F5344CB8AC3E}">
        <p14:creationId xmlns:p14="http://schemas.microsoft.com/office/powerpoint/2010/main" val="119820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Remember:</a:t>
            </a:r>
            <a:r>
              <a:rPr lang="en-US" sz="1200" kern="1200" dirty="0" smtClean="0">
                <a:solidFill>
                  <a:schemeClr val="tx1"/>
                </a:solidFill>
                <a:effectLst/>
                <a:latin typeface="+mn-lt"/>
                <a:ea typeface="+mn-ea"/>
                <a:cs typeface="+mn-cs"/>
              </a:rPr>
              <a:t> The argc parameter name refers to the </a:t>
            </a:r>
            <a:r>
              <a:rPr lang="en-US" sz="1200" u="sng" kern="1200" dirty="0" smtClean="0">
                <a:solidFill>
                  <a:schemeClr val="tx1"/>
                </a:solidFill>
                <a:effectLst/>
                <a:latin typeface="+mn-lt"/>
                <a:ea typeface="+mn-ea"/>
                <a:cs typeface="+mn-cs"/>
              </a:rPr>
              <a:t>arg</a:t>
            </a:r>
            <a:r>
              <a:rPr lang="en-US" sz="1200" kern="1200" dirty="0" smtClean="0">
                <a:solidFill>
                  <a:schemeClr val="tx1"/>
                </a:solidFill>
                <a:effectLst/>
                <a:latin typeface="+mn-lt"/>
                <a:ea typeface="+mn-ea"/>
                <a:cs typeface="+mn-cs"/>
              </a:rPr>
              <a:t>ument </a:t>
            </a:r>
            <a:r>
              <a:rPr lang="en-US" sz="1200" u="sng"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ount and the argv parameter refers to the </a:t>
            </a:r>
            <a:r>
              <a:rPr lang="en-US" sz="1200" u="sng" kern="1200" dirty="0" smtClean="0">
                <a:solidFill>
                  <a:schemeClr val="tx1"/>
                </a:solidFill>
                <a:effectLst/>
                <a:latin typeface="+mn-lt"/>
                <a:ea typeface="+mn-ea"/>
                <a:cs typeface="+mn-cs"/>
              </a:rPr>
              <a:t>arg</a:t>
            </a:r>
            <a:r>
              <a:rPr lang="en-US" sz="1200" kern="1200" dirty="0" smtClean="0">
                <a:solidFill>
                  <a:schemeClr val="tx1"/>
                </a:solidFill>
                <a:effectLst/>
                <a:latin typeface="+mn-lt"/>
                <a:ea typeface="+mn-ea"/>
                <a:cs typeface="+mn-cs"/>
              </a:rPr>
              <a:t>ument </a:t>
            </a:r>
            <a:r>
              <a:rPr lang="en-US" sz="1200" u="sng" kern="1200" dirty="0" smtClean="0">
                <a:solidFill>
                  <a:schemeClr val="tx1"/>
                </a:solidFill>
                <a:effectLst/>
                <a:latin typeface="+mn-lt"/>
                <a:ea typeface="+mn-ea"/>
                <a:cs typeface="+mn-cs"/>
              </a:rPr>
              <a:t>v</a:t>
            </a:r>
            <a:r>
              <a:rPr lang="en-US" sz="1200" kern="1200" dirty="0" smtClean="0">
                <a:solidFill>
                  <a:schemeClr val="tx1"/>
                </a:solidFill>
                <a:effectLst/>
                <a:latin typeface="+mn-lt"/>
                <a:ea typeface="+mn-ea"/>
                <a:cs typeface="+mn-cs"/>
              </a:rPr>
              <a:t>ector, which is another term for an array.</a:t>
            </a:r>
          </a:p>
          <a:p>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3</a:t>
            </a:fld>
            <a:endParaRPr lang="en-US"/>
          </a:p>
        </p:txBody>
      </p:sp>
    </p:spTree>
    <p:extLst>
      <p:ext uri="{BB962C8B-B14F-4D97-AF65-F5344CB8AC3E}">
        <p14:creationId xmlns:p14="http://schemas.microsoft.com/office/powerpoint/2010/main" val="63205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 </a:t>
            </a:r>
            <a:r>
              <a:rPr lang="en-US" sz="1200" kern="1200" dirty="0" smtClean="0">
                <a:solidFill>
                  <a:schemeClr val="tx1"/>
                </a:solidFill>
                <a:effectLst/>
                <a:latin typeface="+mn-lt"/>
                <a:ea typeface="+mn-ea"/>
                <a:cs typeface="+mn-cs"/>
              </a:rPr>
              <a:t>The bit structure shown in the example is used to hold the header information for an IPv4 network packet.</a:t>
            </a:r>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44</a:t>
            </a:fld>
            <a:endParaRPr lang="en-US"/>
          </a:p>
        </p:txBody>
      </p:sp>
    </p:spTree>
    <p:extLst>
      <p:ext uri="{BB962C8B-B14F-4D97-AF65-F5344CB8AC3E}">
        <p14:creationId xmlns:p14="http://schemas.microsoft.com/office/powerpoint/2010/main" val="136904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Remember:</a:t>
            </a:r>
            <a:r>
              <a:rPr lang="en-US" dirty="0" smtClean="0"/>
              <a:t> Both terms “set a bit</a:t>
            </a:r>
            <a:r>
              <a:rPr lang="en-US" baseline="0" dirty="0" smtClean="0"/>
              <a:t>” and “turning on a bit” means to turn the bit to a 1.</a:t>
            </a:r>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50</a:t>
            </a:fld>
            <a:endParaRPr lang="en-US"/>
          </a:p>
        </p:txBody>
      </p:sp>
    </p:spTree>
    <p:extLst>
      <p:ext uri="{BB962C8B-B14F-4D97-AF65-F5344CB8AC3E}">
        <p14:creationId xmlns:p14="http://schemas.microsoft.com/office/powerpoint/2010/main" val="73833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Remember:</a:t>
            </a:r>
            <a:r>
              <a:rPr lang="en-US" sz="1200" kern="1200" dirty="0" smtClean="0">
                <a:solidFill>
                  <a:schemeClr val="tx1"/>
                </a:solidFill>
                <a:effectLst/>
                <a:latin typeface="+mn-lt"/>
                <a:ea typeface="+mn-ea"/>
                <a:cs typeface="+mn-cs"/>
              </a:rPr>
              <a:t> Turning a bit off or clearing means changing its state to a zero.</a:t>
            </a:r>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51</a:t>
            </a:fld>
            <a:endParaRPr lang="en-US"/>
          </a:p>
        </p:txBody>
      </p:sp>
    </p:spTree>
    <p:extLst>
      <p:ext uri="{BB962C8B-B14F-4D97-AF65-F5344CB8AC3E}">
        <p14:creationId xmlns:p14="http://schemas.microsoft.com/office/powerpoint/2010/main" val="108338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 </a:t>
            </a:r>
            <a:r>
              <a:rPr lang="en-US" altLang="en-US" dirty="0" smtClean="0"/>
              <a:t>Example sets-up a user with multiple permissions. Using bitwise operators and masking allows assigning multiple access levels while using little memory. </a:t>
            </a:r>
            <a:r>
              <a:rPr lang="en-US" sz="1200" kern="1200" dirty="0" smtClean="0">
                <a:solidFill>
                  <a:schemeClr val="tx1"/>
                </a:solidFill>
                <a:effectLst/>
                <a:latin typeface="+mn-lt"/>
                <a:ea typeface="+mn-ea"/>
                <a:cs typeface="+mn-cs"/>
              </a:rPr>
              <a:t>You can specify up to eight different permission levels in a single character. If you were to use a short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could have as many as 16 permissions.</a:t>
            </a:r>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53</a:t>
            </a:fld>
            <a:endParaRPr lang="en-US"/>
          </a:p>
        </p:txBody>
      </p:sp>
    </p:spTree>
    <p:extLst>
      <p:ext uri="{BB962C8B-B14F-4D97-AF65-F5344CB8AC3E}">
        <p14:creationId xmlns:p14="http://schemas.microsoft.com/office/powerpoint/2010/main" val="210854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dirty="0" smtClean="0"/>
              <a:t> </a:t>
            </a:r>
            <a:r>
              <a:rPr lang="en-US" sz="1200" dirty="0" smtClean="0"/>
              <a:t>Terms from Gulliver’s Travels where people open their soft-boiled eggs from the big end while others open their eggs from the little end</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54</a:t>
            </a:fld>
            <a:endParaRPr lang="en-US"/>
          </a:p>
        </p:txBody>
      </p:sp>
    </p:spTree>
    <p:extLst>
      <p:ext uri="{BB962C8B-B14F-4D97-AF65-F5344CB8AC3E}">
        <p14:creationId xmlns:p14="http://schemas.microsoft.com/office/powerpoint/2010/main" val="156891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Remember:</a:t>
            </a:r>
            <a:r>
              <a:rPr lang="en-US" dirty="0" smtClean="0"/>
              <a:t> </a:t>
            </a:r>
            <a:r>
              <a:rPr lang="en-US" dirty="0" smtClean="0"/>
              <a:t>First string stored in </a:t>
            </a:r>
            <a:r>
              <a:rPr lang="en-US" dirty="0" smtClean="0">
                <a:latin typeface="Courier New" panose="02070309020205020404" pitchFamily="49" charset="0"/>
                <a:cs typeface="Courier New" panose="02070309020205020404" pitchFamily="49" charset="0"/>
              </a:rPr>
              <a:t>argv</a:t>
            </a:r>
            <a:r>
              <a:rPr lang="en-US" dirty="0" smtClean="0"/>
              <a:t> is the path and name of the program.</a:t>
            </a:r>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4</a:t>
            </a:fld>
            <a:endParaRPr lang="en-US"/>
          </a:p>
        </p:txBody>
      </p:sp>
    </p:spTree>
    <p:extLst>
      <p:ext uri="{BB962C8B-B14F-4D97-AF65-F5344CB8AC3E}">
        <p14:creationId xmlns:p14="http://schemas.microsoft.com/office/powerpoint/2010/main" val="127425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Note:</a:t>
            </a:r>
            <a:r>
              <a:rPr lang="en-US" dirty="0" smtClean="0"/>
              <a:t> </a:t>
            </a:r>
            <a:r>
              <a:rPr lang="en-US" dirty="0" smtClean="0"/>
              <a:t>Code example shows how command line arguments can pass a series of numbers to a program</a:t>
            </a:r>
          </a:p>
          <a:p>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6</a:t>
            </a:fld>
            <a:endParaRPr lang="en-US"/>
          </a:p>
        </p:txBody>
      </p:sp>
    </p:spTree>
    <p:extLst>
      <p:ext uri="{BB962C8B-B14F-4D97-AF65-F5344CB8AC3E}">
        <p14:creationId xmlns:p14="http://schemas.microsoft.com/office/powerpoint/2010/main" val="114427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aseline="0" dirty="0" smtClean="0"/>
              <a:t> </a:t>
            </a:r>
            <a:r>
              <a:rPr lang="en-US" dirty="0" smtClean="0"/>
              <a:t>Example demonstrates how conditional compilation can be used to include the memory leak checker based upon a #define constant</a:t>
            </a:r>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9</a:t>
            </a:fld>
            <a:endParaRPr lang="en-US"/>
          </a:p>
        </p:txBody>
      </p:sp>
    </p:spTree>
    <p:extLst>
      <p:ext uri="{BB962C8B-B14F-4D97-AF65-F5344CB8AC3E}">
        <p14:creationId xmlns:p14="http://schemas.microsoft.com/office/powerpoint/2010/main" val="156975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dirty="0" smtClean="0"/>
              <a:t> </a:t>
            </a:r>
            <a:r>
              <a:rPr lang="en-US" dirty="0" smtClean="0"/>
              <a:t>Example takes the functions developed in Chapter 13 and moves them to another source code file</a:t>
            </a:r>
          </a:p>
          <a:p>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13</a:t>
            </a:fld>
            <a:endParaRPr lang="en-US"/>
          </a:p>
        </p:txBody>
      </p:sp>
    </p:spTree>
    <p:extLst>
      <p:ext uri="{BB962C8B-B14F-4D97-AF65-F5344CB8AC3E}">
        <p14:creationId xmlns:p14="http://schemas.microsoft.com/office/powerpoint/2010/main" val="391845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Remember: </a:t>
            </a:r>
            <a:r>
              <a:rPr lang="en-US" sz="1200" kern="1200" dirty="0" smtClean="0">
                <a:solidFill>
                  <a:schemeClr val="tx1"/>
                </a:solidFill>
                <a:effectLst/>
                <a:latin typeface="+mn-lt"/>
                <a:ea typeface="+mn-ea"/>
                <a:cs typeface="+mn-cs"/>
              </a:rPr>
              <a:t>The term #ifndef comes from </a:t>
            </a:r>
            <a:r>
              <a:rPr lang="en-US" sz="1200" u="sng"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ot </a:t>
            </a:r>
            <a:r>
              <a:rPr lang="en-US" sz="1200" u="sng" kern="1200" dirty="0"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ined.</a:t>
            </a:r>
          </a:p>
          <a:p>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18</a:t>
            </a:fld>
            <a:endParaRPr lang="en-US"/>
          </a:p>
        </p:txBody>
      </p:sp>
    </p:spTree>
    <p:extLst>
      <p:ext uri="{BB962C8B-B14F-4D97-AF65-F5344CB8AC3E}">
        <p14:creationId xmlns:p14="http://schemas.microsoft.com/office/powerpoint/2010/main" val="397792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Style note: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identifier associated with the #ifndef can be any unique identifier. However, it is common practice to name the identifier the same as the header file. The only change is to replace the period with an underscore. This is necessary because a period is an invalid character within any C++ identifier. The identifier is usually capitalized because it is a constant.</a:t>
            </a:r>
          </a:p>
          <a:p>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19</a:t>
            </a:fld>
            <a:endParaRPr lang="en-US"/>
          </a:p>
        </p:txBody>
      </p:sp>
    </p:spTree>
    <p:extLst>
      <p:ext uri="{BB962C8B-B14F-4D97-AF65-F5344CB8AC3E}">
        <p14:creationId xmlns:p14="http://schemas.microsoft.com/office/powerpoint/2010/main" val="135145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Style note: </a:t>
            </a:r>
            <a:r>
              <a:rPr lang="en-US" sz="1200" kern="1200" dirty="0" smtClean="0">
                <a:solidFill>
                  <a:schemeClr val="tx1"/>
                </a:solidFill>
                <a:effectLst/>
                <a:latin typeface="+mn-lt"/>
                <a:ea typeface="+mn-ea"/>
                <a:cs typeface="+mn-cs"/>
              </a:rPr>
              <a:t>Global or file scope variables should only be used when it is absolute necessary. There are situations that require the use of these variables so it is important to learn how to use them, but only use them when truly warranted.</a:t>
            </a:r>
          </a:p>
          <a:p>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38</a:t>
            </a:fld>
            <a:endParaRPr lang="en-US"/>
          </a:p>
        </p:txBody>
      </p:sp>
    </p:spTree>
    <p:extLst>
      <p:ext uri="{BB962C8B-B14F-4D97-AF65-F5344CB8AC3E}">
        <p14:creationId xmlns:p14="http://schemas.microsoft.com/office/powerpoint/2010/main" val="265778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Remember:</a:t>
            </a:r>
            <a:r>
              <a:rPr lang="en-US" dirty="0" smtClean="0"/>
              <a:t> The ‘ (digit separators) is a C++14 addition for separating</a:t>
            </a:r>
            <a:r>
              <a:rPr lang="en-US" baseline="0" dirty="0" smtClean="0"/>
              <a:t> large numbers</a:t>
            </a:r>
            <a:endParaRPr lang="en-US" dirty="0"/>
          </a:p>
        </p:txBody>
      </p:sp>
      <p:sp>
        <p:nvSpPr>
          <p:cNvPr id="4" name="Slide Number Placeholder 3"/>
          <p:cNvSpPr>
            <a:spLocks noGrp="1"/>
          </p:cNvSpPr>
          <p:nvPr>
            <p:ph type="sldNum" sz="quarter" idx="10"/>
          </p:nvPr>
        </p:nvSpPr>
        <p:spPr/>
        <p:txBody>
          <a:bodyPr/>
          <a:lstStyle/>
          <a:p>
            <a:fld id="{FD9DD66F-C7C7-42ED-87EE-C7F7EEBBCD96}" type="slidenum">
              <a:rPr lang="en-US" smtClean="0"/>
              <a:t>41</a:t>
            </a:fld>
            <a:endParaRPr lang="en-US"/>
          </a:p>
        </p:txBody>
      </p:sp>
    </p:spTree>
    <p:extLst>
      <p:ext uri="{BB962C8B-B14F-4D97-AF65-F5344CB8AC3E}">
        <p14:creationId xmlns:p14="http://schemas.microsoft.com/office/powerpoint/2010/main" val="411334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330" y="365125"/>
            <a:ext cx="11969578" cy="5038897"/>
          </a:xfrm>
          <a:prstGeom prst="rect">
            <a:avLst/>
          </a:prstGeom>
        </p:spPr>
        <p:txBody>
          <a:bodyPr/>
          <a:lstStyle>
            <a:lvl1pPr marL="0" algn="ctr" defTabSz="914400" rtl="0" eaLnBrk="1" latinLnBrk="0" hangingPunct="1">
              <a:lnSpc>
                <a:spcPct val="90000"/>
              </a:lnSpc>
              <a:spcBef>
                <a:spcPct val="0"/>
              </a:spcBef>
              <a:buNone/>
              <a:defRPr lang="en-US" sz="6600" b="1" kern="1200" baseline="0" dirty="0">
                <a:solidFill>
                  <a:srgbClr val="FFFF00"/>
                </a:solidFill>
                <a:latin typeface="+mj-lt"/>
                <a:ea typeface="+mj-ea"/>
                <a:cs typeface="+mj-cs"/>
              </a:defRPr>
            </a:lvl1pPr>
          </a:lstStyle>
          <a:p>
            <a:r>
              <a:rPr lang="en-US" dirty="0" smtClean="0"/>
              <a:t>Chapter ?</a:t>
            </a:r>
            <a:br>
              <a:rPr lang="en-US" dirty="0" smtClean="0"/>
            </a:br>
            <a:r>
              <a:rPr lang="en-US" dirty="0" smtClean="0"/>
              <a:t/>
            </a:r>
            <a:br>
              <a:rPr lang="en-US" dirty="0" smtClean="0"/>
            </a:br>
            <a:r>
              <a:rPr lang="en-US" dirty="0" smtClean="0"/>
              <a:t>Lecture Title Here</a:t>
            </a:r>
            <a:endParaRPr lang="en-US" dirty="0"/>
          </a:p>
        </p:txBody>
      </p:sp>
      <p:sp>
        <p:nvSpPr>
          <p:cNvPr id="3" name="TextBox 2"/>
          <p:cNvSpPr txBox="1"/>
          <p:nvPr userDrawn="1"/>
        </p:nvSpPr>
        <p:spPr>
          <a:xfrm>
            <a:off x="9616498" y="5505061"/>
            <a:ext cx="2141838" cy="1200329"/>
          </a:xfrm>
          <a:prstGeom prst="rect">
            <a:avLst/>
          </a:prstGeom>
          <a:noFill/>
          <a:ln w="22225">
            <a:solidFill>
              <a:schemeClr val="accent1"/>
            </a:solidFill>
          </a:ln>
        </p:spPr>
        <p:txBody>
          <a:bodyPr wrap="square" rtlCol="0">
            <a:spAutoFit/>
          </a:bodyPr>
          <a:lstStyle/>
          <a:p>
            <a:r>
              <a:rPr lang="en-US" sz="2400" dirty="0" smtClean="0">
                <a:solidFill>
                  <a:srgbClr val="92D050"/>
                </a:solidFill>
              </a:rPr>
              <a:t>Todd Breedlove</a:t>
            </a:r>
          </a:p>
          <a:p>
            <a:r>
              <a:rPr lang="en-US" sz="2400" dirty="0" smtClean="0">
                <a:solidFill>
                  <a:srgbClr val="92D050"/>
                </a:solidFill>
              </a:rPr>
              <a:t>Troy</a:t>
            </a:r>
            <a:r>
              <a:rPr lang="en-US" sz="2400" baseline="0" dirty="0" smtClean="0">
                <a:solidFill>
                  <a:srgbClr val="92D050"/>
                </a:solidFill>
              </a:rPr>
              <a:t> Scevers</a:t>
            </a:r>
          </a:p>
          <a:p>
            <a:r>
              <a:rPr lang="en-US" sz="2400" baseline="0" dirty="0" smtClean="0">
                <a:solidFill>
                  <a:srgbClr val="92D050"/>
                </a:solidFill>
              </a:rPr>
              <a:t>Randal L. Albert</a:t>
            </a:r>
            <a:endParaRPr lang="en-US" sz="2400" dirty="0">
              <a:solidFill>
                <a:srgbClr val="92D050"/>
              </a:solidFill>
            </a:endParaRPr>
          </a:p>
        </p:txBody>
      </p:sp>
    </p:spTree>
    <p:extLst>
      <p:ext uri="{BB962C8B-B14F-4D97-AF65-F5344CB8AC3E}">
        <p14:creationId xmlns:p14="http://schemas.microsoft.com/office/powerpoint/2010/main" val="6645193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65C50-87AF-427D-8B87-E93DE224520C}" type="datetimeFigureOut">
              <a:rPr lang="en-US" smtClean="0"/>
              <a:t>08/08/19</a:t>
            </a:fld>
            <a:endParaRPr lang="en-US"/>
          </a:p>
        </p:txBody>
      </p:sp>
      <p:sp>
        <p:nvSpPr>
          <p:cNvPr id="5" name="Footer Placeholder 4"/>
          <p:cNvSpPr>
            <a:spLocks noGrp="1"/>
          </p:cNvSpPr>
          <p:nvPr>
            <p:ph type="ftr" sz="quarter" idx="11"/>
          </p:nvPr>
        </p:nvSpPr>
        <p:spPr/>
        <p:txBody>
          <a:bodyPr/>
          <a:lstStyle/>
          <a:p>
            <a:r>
              <a:rPr lang="en-US" dirty="0" smtClean="0"/>
              <a:t>C++: Learn By Doing</a:t>
            </a:r>
          </a:p>
        </p:txBody>
      </p:sp>
      <p:sp>
        <p:nvSpPr>
          <p:cNvPr id="6" name="Slide Number Placeholder 5"/>
          <p:cNvSpPr>
            <a:spLocks noGrp="1"/>
          </p:cNvSpPr>
          <p:nvPr>
            <p:ph type="sldNum" sz="quarter" idx="12"/>
          </p:nvPr>
        </p:nvSpPr>
        <p:spPr/>
        <p:txBody>
          <a:bodyPr/>
          <a:lstStyle/>
          <a:p>
            <a:fld id="{61E830FA-40DF-4F08-8EF1-D89F3668EBE4}" type="slidenum">
              <a:rPr lang="en-US" smtClean="0"/>
              <a:t>‹#›</a:t>
            </a:fld>
            <a:endParaRPr lang="en-US"/>
          </a:p>
        </p:txBody>
      </p:sp>
    </p:spTree>
    <p:extLst>
      <p:ext uri="{BB962C8B-B14F-4D97-AF65-F5344CB8AC3E}">
        <p14:creationId xmlns:p14="http://schemas.microsoft.com/office/powerpoint/2010/main" val="37713009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75" y="1233745"/>
            <a:ext cx="5906278" cy="494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65C50-87AF-427D-8B87-E93DE224520C}" type="datetimeFigureOut">
              <a:rPr lang="en-US" smtClean="0"/>
              <a:t>08/08/19</a:t>
            </a:fld>
            <a:endParaRPr lang="en-US"/>
          </a:p>
        </p:txBody>
      </p:sp>
      <p:sp>
        <p:nvSpPr>
          <p:cNvPr id="6" name="Footer Placeholder 5"/>
          <p:cNvSpPr>
            <a:spLocks noGrp="1"/>
          </p:cNvSpPr>
          <p:nvPr>
            <p:ph type="ftr" sz="quarter" idx="11"/>
          </p:nvPr>
        </p:nvSpPr>
        <p:spPr/>
        <p:txBody>
          <a:bodyPr/>
          <a:lstStyle/>
          <a:p>
            <a:r>
              <a:rPr lang="en-US" dirty="0" smtClean="0"/>
              <a:t>C++: Learn By Doing</a:t>
            </a:r>
            <a:endParaRPr lang="en-US" dirty="0"/>
          </a:p>
        </p:txBody>
      </p:sp>
      <p:sp>
        <p:nvSpPr>
          <p:cNvPr id="7" name="Slide Number Placeholder 6"/>
          <p:cNvSpPr>
            <a:spLocks noGrp="1"/>
          </p:cNvSpPr>
          <p:nvPr>
            <p:ph type="sldNum" sz="quarter" idx="12"/>
          </p:nvPr>
        </p:nvSpPr>
        <p:spPr/>
        <p:txBody>
          <a:bodyPr/>
          <a:lstStyle/>
          <a:p>
            <a:fld id="{61E830FA-40DF-4F08-8EF1-D89F3668EBE4}" type="slidenum">
              <a:rPr lang="en-US" smtClean="0"/>
              <a:t>‹#›</a:t>
            </a:fld>
            <a:endParaRPr lang="en-US"/>
          </a:p>
        </p:txBody>
      </p:sp>
      <p:sp>
        <p:nvSpPr>
          <p:cNvPr id="8" name="Content Placeholder 2"/>
          <p:cNvSpPr>
            <a:spLocks noGrp="1"/>
          </p:cNvSpPr>
          <p:nvPr>
            <p:ph sz="half" idx="13"/>
          </p:nvPr>
        </p:nvSpPr>
        <p:spPr>
          <a:xfrm>
            <a:off x="6214186" y="1233744"/>
            <a:ext cx="5906278" cy="494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46710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5" y="205274"/>
            <a:ext cx="12036489" cy="84908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5" y="1221047"/>
            <a:ext cx="59622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5" y="2078929"/>
            <a:ext cx="5962262" cy="4110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65C50-87AF-427D-8B87-E93DE224520C}" type="datetimeFigureOut">
              <a:rPr lang="en-US" smtClean="0"/>
              <a:t>08/08/19</a:t>
            </a:fld>
            <a:endParaRPr lang="en-US"/>
          </a:p>
        </p:txBody>
      </p:sp>
      <p:sp>
        <p:nvSpPr>
          <p:cNvPr id="8" name="Footer Placeholder 7"/>
          <p:cNvSpPr>
            <a:spLocks noGrp="1"/>
          </p:cNvSpPr>
          <p:nvPr>
            <p:ph type="ftr" sz="quarter" idx="11"/>
          </p:nvPr>
        </p:nvSpPr>
        <p:spPr/>
        <p:txBody>
          <a:bodyPr/>
          <a:lstStyle/>
          <a:p>
            <a:r>
              <a:rPr lang="en-US" dirty="0" smtClean="0"/>
              <a:t>C++: Learn By Doing</a:t>
            </a:r>
            <a:endParaRPr lang="en-US" dirty="0"/>
          </a:p>
        </p:txBody>
      </p:sp>
      <p:sp>
        <p:nvSpPr>
          <p:cNvPr id="9" name="Slide Number Placeholder 8"/>
          <p:cNvSpPr>
            <a:spLocks noGrp="1"/>
          </p:cNvSpPr>
          <p:nvPr>
            <p:ph type="sldNum" sz="quarter" idx="12"/>
          </p:nvPr>
        </p:nvSpPr>
        <p:spPr/>
        <p:txBody>
          <a:bodyPr/>
          <a:lstStyle/>
          <a:p>
            <a:fld id="{61E830FA-40DF-4F08-8EF1-D89F3668EBE4}" type="slidenum">
              <a:rPr lang="en-US" smtClean="0"/>
              <a:t>‹#›</a:t>
            </a:fld>
            <a:endParaRPr lang="en-US"/>
          </a:p>
        </p:txBody>
      </p:sp>
      <p:sp>
        <p:nvSpPr>
          <p:cNvPr id="12" name="Text Placeholder 2"/>
          <p:cNvSpPr>
            <a:spLocks noGrp="1"/>
          </p:cNvSpPr>
          <p:nvPr>
            <p:ph type="body" idx="13"/>
          </p:nvPr>
        </p:nvSpPr>
        <p:spPr>
          <a:xfrm>
            <a:off x="6158202" y="1221047"/>
            <a:ext cx="59622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3"/>
          <p:cNvSpPr>
            <a:spLocks noGrp="1"/>
          </p:cNvSpPr>
          <p:nvPr>
            <p:ph sz="half" idx="14"/>
          </p:nvPr>
        </p:nvSpPr>
        <p:spPr>
          <a:xfrm>
            <a:off x="6158202" y="2078929"/>
            <a:ext cx="5962262" cy="4110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45470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08/08/19</a:t>
            </a:fld>
            <a:endParaRPr lang="en-US"/>
          </a:p>
        </p:txBody>
      </p:sp>
      <p:sp>
        <p:nvSpPr>
          <p:cNvPr id="4" name="Footer Placeholder 3"/>
          <p:cNvSpPr>
            <a:spLocks noGrp="1"/>
          </p:cNvSpPr>
          <p:nvPr>
            <p:ph type="ftr" sz="quarter" idx="11"/>
          </p:nvPr>
        </p:nvSpPr>
        <p:spPr/>
        <p:txBody>
          <a:bodyPr/>
          <a:lstStyle/>
          <a:p>
            <a:r>
              <a:rPr lang="en-US" dirty="0"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a:p>
        </p:txBody>
      </p:sp>
    </p:spTree>
    <p:extLst>
      <p:ext uri="{BB962C8B-B14F-4D97-AF65-F5344CB8AC3E}">
        <p14:creationId xmlns:p14="http://schemas.microsoft.com/office/powerpoint/2010/main" val="880009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65C50-87AF-427D-8B87-E93DE224520C}" type="datetimeFigureOut">
              <a:rPr lang="en-US" smtClean="0"/>
              <a:t>08/08/19</a:t>
            </a:fld>
            <a:endParaRPr lang="en-US"/>
          </a:p>
        </p:txBody>
      </p:sp>
      <p:sp>
        <p:nvSpPr>
          <p:cNvPr id="3" name="Footer Placeholder 2"/>
          <p:cNvSpPr>
            <a:spLocks noGrp="1"/>
          </p:cNvSpPr>
          <p:nvPr>
            <p:ph type="ftr" sz="quarter" idx="11"/>
          </p:nvPr>
        </p:nvSpPr>
        <p:spPr/>
        <p:txBody>
          <a:bodyPr/>
          <a:lstStyle/>
          <a:p>
            <a:r>
              <a:rPr lang="en-US" dirty="0" smtClean="0"/>
              <a:t>C++: Learn By Doing</a:t>
            </a:r>
            <a:endParaRPr lang="en-US" dirty="0"/>
          </a:p>
        </p:txBody>
      </p:sp>
      <p:sp>
        <p:nvSpPr>
          <p:cNvPr id="4" name="Slide Number Placeholder 3"/>
          <p:cNvSpPr>
            <a:spLocks noGrp="1"/>
          </p:cNvSpPr>
          <p:nvPr>
            <p:ph type="sldNum" sz="quarter" idx="12"/>
          </p:nvPr>
        </p:nvSpPr>
        <p:spPr/>
        <p:txBody>
          <a:bodyPr/>
          <a:lstStyle/>
          <a:p>
            <a:fld id="{61E830FA-40DF-4F08-8EF1-D89F3668EBE4}" type="slidenum">
              <a:rPr lang="en-US" smtClean="0"/>
              <a:t>‹#›</a:t>
            </a:fld>
            <a:endParaRPr lang="en-US"/>
          </a:p>
        </p:txBody>
      </p:sp>
    </p:spTree>
    <p:extLst>
      <p:ext uri="{BB962C8B-B14F-4D97-AF65-F5344CB8AC3E}">
        <p14:creationId xmlns:p14="http://schemas.microsoft.com/office/powerpoint/2010/main" val="6072198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08/08/19</a:t>
            </a:fld>
            <a:endParaRPr lang="en-US"/>
          </a:p>
        </p:txBody>
      </p:sp>
      <p:sp>
        <p:nvSpPr>
          <p:cNvPr id="4" name="Footer Placeholder 3"/>
          <p:cNvSpPr>
            <a:spLocks noGrp="1"/>
          </p:cNvSpPr>
          <p:nvPr>
            <p:ph type="ftr" sz="quarter" idx="11"/>
          </p:nvPr>
        </p:nvSpPr>
        <p:spPr/>
        <p:txBody>
          <a:bodyPr/>
          <a:lstStyle/>
          <a:p>
            <a:r>
              <a:rPr lang="en-US"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dirty="0"/>
          </a:p>
        </p:txBody>
      </p:sp>
      <p:sp>
        <p:nvSpPr>
          <p:cNvPr id="6" name="Content Placeholder 2"/>
          <p:cNvSpPr>
            <a:spLocks noGrp="1"/>
          </p:cNvSpPr>
          <p:nvPr>
            <p:ph sz="half" idx="1"/>
          </p:nvPr>
        </p:nvSpPr>
        <p:spPr>
          <a:xfrm>
            <a:off x="83975" y="1233745"/>
            <a:ext cx="5906278" cy="494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sz="half" idx="13"/>
          </p:nvPr>
        </p:nvSpPr>
        <p:spPr>
          <a:xfrm>
            <a:off x="6214186" y="1233744"/>
            <a:ext cx="5906278" cy="2442517"/>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sz="half" idx="14"/>
          </p:nvPr>
        </p:nvSpPr>
        <p:spPr>
          <a:xfrm>
            <a:off x="6214186" y="3788229"/>
            <a:ext cx="5906278"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910452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08/08/19</a:t>
            </a:fld>
            <a:endParaRPr lang="en-US"/>
          </a:p>
        </p:txBody>
      </p:sp>
      <p:sp>
        <p:nvSpPr>
          <p:cNvPr id="4" name="Footer Placeholder 3"/>
          <p:cNvSpPr>
            <a:spLocks noGrp="1"/>
          </p:cNvSpPr>
          <p:nvPr>
            <p:ph type="ftr" sz="quarter" idx="11"/>
          </p:nvPr>
        </p:nvSpPr>
        <p:spPr/>
        <p:txBody>
          <a:bodyPr/>
          <a:lstStyle/>
          <a:p>
            <a:r>
              <a:rPr lang="en-US"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dirty="0"/>
          </a:p>
        </p:txBody>
      </p:sp>
      <p:sp>
        <p:nvSpPr>
          <p:cNvPr id="7" name="Content Placeholder 2"/>
          <p:cNvSpPr>
            <a:spLocks noGrp="1"/>
          </p:cNvSpPr>
          <p:nvPr>
            <p:ph sz="half" idx="13"/>
          </p:nvPr>
        </p:nvSpPr>
        <p:spPr>
          <a:xfrm>
            <a:off x="83975" y="1233744"/>
            <a:ext cx="12036489" cy="2442517"/>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sz="half" idx="14"/>
          </p:nvPr>
        </p:nvSpPr>
        <p:spPr>
          <a:xfrm>
            <a:off x="6214186" y="3788229"/>
            <a:ext cx="5906278"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sz="half" idx="15"/>
          </p:nvPr>
        </p:nvSpPr>
        <p:spPr>
          <a:xfrm>
            <a:off x="83975" y="3788229"/>
            <a:ext cx="5906278"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93785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08/08/19</a:t>
            </a:fld>
            <a:endParaRPr lang="en-US"/>
          </a:p>
        </p:txBody>
      </p:sp>
      <p:sp>
        <p:nvSpPr>
          <p:cNvPr id="4" name="Footer Placeholder 3"/>
          <p:cNvSpPr>
            <a:spLocks noGrp="1"/>
          </p:cNvSpPr>
          <p:nvPr>
            <p:ph type="ftr" sz="quarter" idx="11"/>
          </p:nvPr>
        </p:nvSpPr>
        <p:spPr/>
        <p:txBody>
          <a:bodyPr/>
          <a:lstStyle/>
          <a:p>
            <a:r>
              <a:rPr lang="en-US"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dirty="0"/>
          </a:p>
        </p:txBody>
      </p:sp>
      <p:sp>
        <p:nvSpPr>
          <p:cNvPr id="7" name="Content Placeholder 2"/>
          <p:cNvSpPr>
            <a:spLocks noGrp="1"/>
          </p:cNvSpPr>
          <p:nvPr>
            <p:ph sz="half" idx="13"/>
          </p:nvPr>
        </p:nvSpPr>
        <p:spPr>
          <a:xfrm>
            <a:off x="83975" y="1233744"/>
            <a:ext cx="12036489" cy="2442517"/>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sz="half" idx="14"/>
          </p:nvPr>
        </p:nvSpPr>
        <p:spPr>
          <a:xfrm>
            <a:off x="83975" y="3788229"/>
            <a:ext cx="12036489"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51324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TextBox 4"/>
          <p:cNvSpPr txBox="1">
            <a:spLocks noChangeArrowheads="1"/>
          </p:cNvSpPr>
          <p:nvPr userDrawn="1"/>
        </p:nvSpPr>
        <p:spPr bwMode="auto">
          <a:xfrm>
            <a:off x="365125" y="5699125"/>
            <a:ext cx="2286000" cy="8318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7A77"/>
                </a:solidFill>
                <a:latin typeface="Arial" panose="020B0604020202020204" pitchFamily="34" charset="0"/>
              </a:defRPr>
            </a:lvl1pPr>
            <a:lvl2pPr marL="742950" indent="-285750">
              <a:spcBef>
                <a:spcPct val="20000"/>
              </a:spcBef>
              <a:buChar char="–"/>
              <a:defRPr sz="2800">
                <a:solidFill>
                  <a:srgbClr val="007A77"/>
                </a:solidFill>
                <a:latin typeface="Arial" panose="020B0604020202020204" pitchFamily="34" charset="0"/>
              </a:defRPr>
            </a:lvl2pPr>
            <a:lvl3pPr marL="1143000" indent="-228600">
              <a:spcBef>
                <a:spcPct val="20000"/>
              </a:spcBef>
              <a:buClr>
                <a:srgbClr val="007A77"/>
              </a:buClr>
              <a:buSzPct val="110000"/>
              <a:buChar char="•"/>
              <a:defRPr sz="2400">
                <a:solidFill>
                  <a:srgbClr val="007A77"/>
                </a:solidFill>
                <a:latin typeface="Arial" panose="020B0604020202020204" pitchFamily="34" charset="0"/>
              </a:defRPr>
            </a:lvl3pPr>
            <a:lvl4pPr marL="1600200" indent="-228600">
              <a:spcBef>
                <a:spcPct val="20000"/>
              </a:spcBef>
              <a:buChar char="–"/>
              <a:defRPr sz="2000">
                <a:solidFill>
                  <a:srgbClr val="007A77"/>
                </a:solidFill>
                <a:latin typeface="Arial" panose="020B0604020202020204" pitchFamily="34" charset="0"/>
              </a:defRPr>
            </a:lvl4pPr>
            <a:lvl5pPr marL="2057400" indent="-228600">
              <a:spcBef>
                <a:spcPct val="20000"/>
              </a:spcBef>
              <a:buChar char="»"/>
              <a:defRPr sz="2000">
                <a:solidFill>
                  <a:srgbClr val="007A77"/>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A77"/>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A77"/>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A77"/>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A77"/>
                </a:solidFill>
                <a:latin typeface="Arial" panose="020B0604020202020204" pitchFamily="34" charset="0"/>
              </a:defRPr>
            </a:lvl9pPr>
          </a:lstStyle>
          <a:p>
            <a:pPr algn="ctr">
              <a:spcBef>
                <a:spcPct val="0"/>
              </a:spcBef>
              <a:buFontTx/>
              <a:buNone/>
            </a:pPr>
            <a:r>
              <a:rPr lang="en-US" altLang="en-US" sz="2400">
                <a:solidFill>
                  <a:srgbClr val="92D050"/>
                </a:solidFill>
                <a:latin typeface="Times New Roman" panose="02020603050405020304" pitchFamily="18" charset="0"/>
              </a:rPr>
              <a:t>C++: LEARN BY DOING</a:t>
            </a:r>
          </a:p>
        </p:txBody>
      </p:sp>
    </p:spTree>
    <p:extLst>
      <p:ext uri="{BB962C8B-B14F-4D97-AF65-F5344CB8AC3E}">
        <p14:creationId xmlns:p14="http://schemas.microsoft.com/office/powerpoint/2010/main" val="277447720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5" y="225161"/>
            <a:ext cx="12036489" cy="82919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975" y="1191206"/>
            <a:ext cx="12036489" cy="498575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975" y="6356350"/>
            <a:ext cx="12518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65C50-87AF-427D-8B87-E93DE224520C}" type="datetimeFigureOut">
              <a:rPr lang="en-US" smtClean="0"/>
              <a:t>08/08/19</a:t>
            </a:fld>
            <a:endParaRPr lang="en-US"/>
          </a:p>
        </p:txBody>
      </p:sp>
      <p:sp>
        <p:nvSpPr>
          <p:cNvPr id="5" name="Footer Placeholder 4"/>
          <p:cNvSpPr>
            <a:spLocks noGrp="1"/>
          </p:cNvSpPr>
          <p:nvPr>
            <p:ph type="ftr" sz="quarter" idx="3"/>
          </p:nvPr>
        </p:nvSpPr>
        <p:spPr>
          <a:xfrm>
            <a:off x="1530220" y="6356350"/>
            <a:ext cx="91346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 Learn By Doing</a:t>
            </a:r>
            <a:endParaRPr lang="en-US" dirty="0"/>
          </a:p>
        </p:txBody>
      </p:sp>
      <p:sp>
        <p:nvSpPr>
          <p:cNvPr id="6" name="Slide Number Placeholder 5"/>
          <p:cNvSpPr>
            <a:spLocks noGrp="1"/>
          </p:cNvSpPr>
          <p:nvPr>
            <p:ph type="sldNum" sz="quarter" idx="4"/>
          </p:nvPr>
        </p:nvSpPr>
        <p:spPr>
          <a:xfrm>
            <a:off x="10857722" y="6356350"/>
            <a:ext cx="12627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830FA-40DF-4F08-8EF1-D89F3668EBE4}" type="slidenum">
              <a:rPr lang="en-US" smtClean="0"/>
              <a:t>‹#›</a:t>
            </a:fld>
            <a:endParaRPr lang="en-US" dirty="0"/>
          </a:p>
        </p:txBody>
      </p:sp>
      <p:cxnSp>
        <p:nvCxnSpPr>
          <p:cNvPr id="8" name="Straight Connector 7"/>
          <p:cNvCxnSpPr/>
          <p:nvPr userDrawn="1"/>
        </p:nvCxnSpPr>
        <p:spPr>
          <a:xfrm>
            <a:off x="0" y="102637"/>
            <a:ext cx="12192000" cy="0"/>
          </a:xfrm>
          <a:prstGeom prst="line">
            <a:avLst/>
          </a:prstGeom>
          <a:ln w="209550" cmpd="sng">
            <a:gradFill>
              <a:gsLst>
                <a:gs pos="0">
                  <a:srgbClr val="22481D"/>
                </a:gs>
                <a:gs pos="100000">
                  <a:schemeClr val="accent6">
                    <a:lumMod val="60000"/>
                    <a:lumOff val="40000"/>
                  </a:schemeClr>
                </a:gs>
              </a:gsLst>
              <a:lin ang="5400000" scaled="1"/>
            </a:gra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userDrawn="1"/>
        </p:nvCxnSpPr>
        <p:spPr>
          <a:xfrm>
            <a:off x="0" y="1122782"/>
            <a:ext cx="12192000" cy="0"/>
          </a:xfrm>
          <a:prstGeom prst="line">
            <a:avLst/>
          </a:prstGeom>
          <a:ln w="95250" cmpd="sng">
            <a:gradFill>
              <a:gsLst>
                <a:gs pos="0">
                  <a:srgbClr val="22481D"/>
                </a:gs>
                <a:gs pos="100000">
                  <a:schemeClr val="accent6">
                    <a:lumMod val="60000"/>
                    <a:lumOff val="40000"/>
                  </a:schemeClr>
                </a:gs>
              </a:gsLst>
              <a:lin ang="5400000" scaled="1"/>
            </a:gra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983784"/>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70" r:id="rId7"/>
    <p:sldLayoutId id="2147483671" r:id="rId8"/>
  </p:sldLayoutIdLst>
  <p:timing>
    <p:tnLst>
      <p:par>
        <p:cTn id="1" dur="indefinite" restart="never" nodeType="tmRoot"/>
      </p:par>
    </p:tnLst>
  </p:timing>
  <p:txStyles>
    <p:titleStyle>
      <a:lvl1pPr algn="ctr" defTabSz="914400" rtl="0" eaLnBrk="0" fontAlgn="base" latinLnBrk="0" hangingPunct="0">
        <a:lnSpc>
          <a:spcPct val="90000"/>
        </a:lnSpc>
        <a:spcBef>
          <a:spcPct val="0"/>
        </a:spcBef>
        <a:spcAft>
          <a:spcPct val="0"/>
        </a:spcAft>
        <a:buNone/>
        <a:defRPr lang="en-US" sz="4400" b="1" kern="1200" dirty="0">
          <a:solidFill>
            <a:srgbClr val="007A77"/>
          </a:solidFill>
          <a:latin typeface="+mj-lt"/>
          <a:ea typeface="+mj-ea"/>
          <a:cs typeface="+mj-cs"/>
        </a:defRPr>
      </a:lvl1pPr>
    </p:titleStyle>
    <p:bodyStyle>
      <a:lvl1pPr marL="2286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1pPr>
      <a:lvl2pPr marL="6858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a:solidFill>
            <a:srgbClr val="007A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14</a:t>
            </a:r>
            <a:br>
              <a:rPr lang="en-US" dirty="0" smtClean="0"/>
            </a:br>
            <a:r>
              <a:rPr lang="en-US" dirty="0"/>
              <a:t/>
            </a:r>
            <a:br>
              <a:rPr lang="en-US" dirty="0"/>
            </a:br>
            <a:r>
              <a:rPr lang="en-US" dirty="0" smtClean="0"/>
              <a:t>Miscellaneous</a:t>
            </a:r>
            <a:br>
              <a:rPr lang="en-US" dirty="0" smtClean="0"/>
            </a:br>
            <a:r>
              <a:rPr lang="en-US" dirty="0" smtClean="0"/>
              <a:t>Topics</a:t>
            </a:r>
            <a:endParaRPr lang="en-US" dirty="0"/>
          </a:p>
        </p:txBody>
      </p:sp>
    </p:spTree>
    <p:extLst>
      <p:ext uri="{BB962C8B-B14F-4D97-AF65-F5344CB8AC3E}">
        <p14:creationId xmlns:p14="http://schemas.microsoft.com/office/powerpoint/2010/main" val="353804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14.2 Conditional Compilation – </a:t>
            </a:r>
            <a:r>
              <a:rPr lang="en-US" sz="3600" dirty="0" smtClean="0"/>
              <a:t>Other Preprocessor Directives</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77558658"/>
              </p:ext>
            </p:extLst>
          </p:nvPr>
        </p:nvGraphicFramePr>
        <p:xfrm>
          <a:off x="596769" y="2038351"/>
          <a:ext cx="11010900" cy="3392805"/>
        </p:xfrm>
        <a:graphic>
          <a:graphicData uri="http://schemas.openxmlformats.org/drawingml/2006/table">
            <a:tbl>
              <a:tblPr firstRow="1" firstCol="1" bandRow="1"/>
              <a:tblGrid>
                <a:gridCol w="1565489">
                  <a:extLst>
                    <a:ext uri="{9D8B030D-6E8A-4147-A177-3AD203B41FA5}">
                      <a16:colId xmlns:a16="http://schemas.microsoft.com/office/drawing/2014/main" val="501074971"/>
                    </a:ext>
                  </a:extLst>
                </a:gridCol>
                <a:gridCol w="9445411">
                  <a:extLst>
                    <a:ext uri="{9D8B030D-6E8A-4147-A177-3AD203B41FA5}">
                      <a16:colId xmlns:a16="http://schemas.microsoft.com/office/drawing/2014/main" val="3934514528"/>
                    </a:ext>
                  </a:extLst>
                </a:gridCol>
              </a:tblGrid>
              <a:tr h="466725">
                <a:tc>
                  <a:txBody>
                    <a:bodyPr/>
                    <a:lstStyle/>
                    <a:p>
                      <a:pPr marL="0" marR="0" algn="ctr">
                        <a:spcBef>
                          <a:spcPts val="0"/>
                        </a:spcBef>
                        <a:spcAft>
                          <a:spcPts val="0"/>
                        </a:spcAft>
                      </a:pPr>
                      <a:r>
                        <a:rPr lang="en-US" sz="2800" b="1" dirty="0">
                          <a:solidFill>
                            <a:srgbClr val="FFFFFF"/>
                          </a:solidFill>
                          <a:effectLst/>
                          <a:latin typeface="Times New Roman" panose="02020603050405020304" pitchFamily="18" charset="0"/>
                          <a:ea typeface="Times New Roman" panose="02020603050405020304" pitchFamily="18" charset="0"/>
                        </a:rPr>
                        <a:t>Directive</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2800" b="1" dirty="0">
                          <a:solidFill>
                            <a:srgbClr val="FFFFFF"/>
                          </a:solidFill>
                          <a:effectLst/>
                          <a:latin typeface="Times New Roman" panose="02020603050405020304" pitchFamily="18" charset="0"/>
                          <a:ea typeface="Times New Roman" panose="02020603050405020304" pitchFamily="18" charset="0"/>
                        </a:rPr>
                        <a:t>Description</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61842788"/>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#if</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Preprocessor if statement.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833137538"/>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a:t>
                      </a:r>
                      <a:r>
                        <a:rPr lang="en-US" sz="2000" dirty="0" err="1">
                          <a:effectLst/>
                          <a:latin typeface="Courier New" panose="02070309020205020404" pitchFamily="49" charset="0"/>
                          <a:ea typeface="Times New Roman" panose="02020603050405020304" pitchFamily="18" charset="0"/>
                        </a:rPr>
                        <a:t>elif</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Preprocessor else if statement.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079006978"/>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#else</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Preprocessor else statement.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916899726"/>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a:t>
                      </a:r>
                      <a:r>
                        <a:rPr lang="en-US" sz="2000" dirty="0" err="1">
                          <a:effectLst/>
                          <a:latin typeface="Courier New" panose="02070309020205020404" pitchFamily="49" charset="0"/>
                          <a:ea typeface="Times New Roman" panose="02020603050405020304" pitchFamily="18" charset="0"/>
                        </a:rPr>
                        <a:t>endif</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Ending statement for all preprocessor conditional statements.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776675409"/>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a:t>
                      </a:r>
                      <a:r>
                        <a:rPr lang="en-US" sz="2000" dirty="0" err="1">
                          <a:effectLst/>
                          <a:latin typeface="Courier New" panose="02070309020205020404" pitchFamily="49" charset="0"/>
                          <a:ea typeface="Times New Roman" panose="02020603050405020304" pitchFamily="18" charset="0"/>
                        </a:rPr>
                        <a:t>ifdef</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Checks to see if an identifier is defined. Evaluates to true if defined.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752987152"/>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#ifndef</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Checks to see if an identifier is not defined. Evaluates to true if not defined.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052562757"/>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#define</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Used to create preprocessor constants and identifiers.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319025713"/>
                  </a:ext>
                </a:extLst>
              </a:tr>
              <a:tr h="365760">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#error</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Stops compilation and displays an error message.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70211307"/>
                  </a:ext>
                </a:extLst>
              </a:tr>
            </a:tbl>
          </a:graphicData>
        </a:graphic>
      </p:graphicFrame>
    </p:spTree>
    <p:extLst>
      <p:ext uri="{BB962C8B-B14F-4D97-AF65-F5344CB8AC3E}">
        <p14:creationId xmlns:p14="http://schemas.microsoft.com/office/powerpoint/2010/main" val="3954419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14.2 Conditional Compilation – </a:t>
            </a:r>
            <a:r>
              <a:rPr lang="en-US" dirty="0" smtClean="0">
                <a:latin typeface="Courier New" panose="02070309020205020404" pitchFamily="49" charset="0"/>
                <a:cs typeface="Courier New" panose="02070309020205020404" pitchFamily="49" charset="0"/>
              </a:rPr>
              <a:t>#error</a:t>
            </a:r>
            <a:r>
              <a:rPr lang="en-US" dirty="0" smtClean="0"/>
              <a:t> Example</a:t>
            </a:r>
            <a:endParaRPr lang="en-US" dirty="0"/>
          </a:p>
        </p:txBody>
      </p:sp>
      <p:sp>
        <p:nvSpPr>
          <p:cNvPr id="7" name="Content Placeholder 6"/>
          <p:cNvSpPr>
            <a:spLocks noGrp="1"/>
          </p:cNvSpPr>
          <p:nvPr>
            <p:ph sz="half" idx="13"/>
          </p:nvPr>
        </p:nvSpPr>
        <p:spPr/>
        <p:txBody>
          <a:bodyPr>
            <a:normAutofit fontScale="85000" lnSpcReduction="10000"/>
          </a:bodyPr>
          <a:lstStyle/>
          <a:p>
            <a:r>
              <a:rPr lang="en-US" dirty="0" smtClean="0"/>
              <a:t>Tests for the existence of an identifier, </a:t>
            </a:r>
            <a:r>
              <a:rPr lang="en-US" b="1" dirty="0" smtClean="0">
                <a:latin typeface="Courier New" panose="02070309020205020404" pitchFamily="49" charset="0"/>
                <a:cs typeface="Courier New" panose="02070309020205020404" pitchFamily="49" charset="0"/>
              </a:rPr>
              <a:t>__</a:t>
            </a:r>
            <a:r>
              <a:rPr lang="en-US" b="1" dirty="0" err="1" smtClean="0">
                <a:latin typeface="Courier New" panose="02070309020205020404" pitchFamily="49" charset="0"/>
                <a:cs typeface="Courier New" panose="02070309020205020404" pitchFamily="49" charset="0"/>
              </a:rPr>
              <a:t>cplusplus</a:t>
            </a:r>
            <a:r>
              <a:rPr lang="en-US" dirty="0" smtClean="0"/>
              <a:t>, present in all C++ compilers</a:t>
            </a:r>
          </a:p>
          <a:p>
            <a:endParaRPr lang="en-US" dirty="0" smtClean="0"/>
          </a:p>
          <a:p>
            <a:r>
              <a:rPr lang="en-US" dirty="0" smtClean="0"/>
              <a:t>Realize </a:t>
            </a:r>
            <a:r>
              <a:rPr lang="en-US" dirty="0"/>
              <a:t>there are two underscores in the identifier </a:t>
            </a:r>
            <a:r>
              <a:rPr lang="en-US" b="1" dirty="0">
                <a:latin typeface="Courier New" panose="02070309020205020404" pitchFamily="49" charset="0"/>
                <a:cs typeface="Courier New" panose="02070309020205020404" pitchFamily="49" charset="0"/>
              </a:rPr>
              <a:t>__</a:t>
            </a:r>
            <a:r>
              <a:rPr lang="en-US" b="1" dirty="0" err="1" smtClean="0">
                <a:latin typeface="Courier New" panose="02070309020205020404" pitchFamily="49" charset="0"/>
                <a:cs typeface="Courier New" panose="02070309020205020404" pitchFamily="49" charset="0"/>
              </a:rPr>
              <a:t>cplusplus</a:t>
            </a:r>
            <a:endParaRPr lang="en-US" b="1" dirty="0" smtClean="0">
              <a:latin typeface="Courier New" panose="02070309020205020404" pitchFamily="49" charset="0"/>
              <a:cs typeface="Courier New" panose="02070309020205020404" pitchFamily="49" charset="0"/>
            </a:endParaRPr>
          </a:p>
          <a:p>
            <a:endParaRPr lang="en-US" dirty="0" smtClean="0">
              <a:cs typeface="Courier New" panose="02070309020205020404" pitchFamily="49" charset="0"/>
            </a:endParaRPr>
          </a:p>
          <a:p>
            <a:r>
              <a:rPr lang="en-US" dirty="0" smtClean="0">
                <a:cs typeface="Courier New" panose="02070309020205020404" pitchFamily="49" charset="0"/>
              </a:rPr>
              <a:t>If </a:t>
            </a:r>
            <a:r>
              <a:rPr lang="en-US" dirty="0">
                <a:cs typeface="Courier New" panose="02070309020205020404" pitchFamily="49" charset="0"/>
              </a:rPr>
              <a:t>it is not defined, compilation stops and the error message is displayed in the </a:t>
            </a:r>
            <a:r>
              <a:rPr lang="en-US" b="1" dirty="0">
                <a:cs typeface="Courier New" panose="02070309020205020404" pitchFamily="49" charset="0"/>
              </a:rPr>
              <a:t>Error </a:t>
            </a:r>
            <a:r>
              <a:rPr lang="en-US" b="1" dirty="0" smtClean="0">
                <a:cs typeface="Courier New" panose="02070309020205020404" pitchFamily="49" charset="0"/>
              </a:rPr>
              <a:t>List</a:t>
            </a:r>
            <a:r>
              <a:rPr lang="en-US" dirty="0" smtClean="0">
                <a:cs typeface="Courier New" panose="02070309020205020404" pitchFamily="49" charset="0"/>
              </a:rPr>
              <a:t> window</a:t>
            </a:r>
            <a:endParaRPr lang="en-US" b="1" dirty="0">
              <a:cs typeface="Courier New" panose="02070309020205020404" pitchFamily="49" charset="0"/>
            </a:endParaRPr>
          </a:p>
        </p:txBody>
      </p:sp>
      <p:pic>
        <p:nvPicPr>
          <p:cNvPr id="14" name="Content Placeholder 13"/>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6213475" y="3923978"/>
            <a:ext cx="5907088" cy="2116781"/>
          </a:xfrm>
        </p:spPr>
      </p:pic>
      <p:sp>
        <p:nvSpPr>
          <p:cNvPr id="9" name="Content Placeholder 8"/>
          <p:cNvSpPr>
            <a:spLocks noGrp="1"/>
          </p:cNvSpPr>
          <p:nvPr>
            <p:ph sz="half" idx="15"/>
          </p:nvPr>
        </p:nvSpPr>
        <p:spPr/>
        <p:txBody>
          <a:bodyPr>
            <a:normAutofit/>
          </a:bodyPr>
          <a:lstStyle/>
          <a:p>
            <a:pPr marL="0" marR="0" indent="0">
              <a:spcBef>
                <a:spcPts val="0"/>
              </a:spcBef>
              <a:spcAft>
                <a:spcPts val="0"/>
              </a:spcAft>
              <a:buNone/>
            </a:pPr>
            <a:r>
              <a:rPr lang="en-US" sz="24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#ifndef </a:t>
            </a:r>
            <a:r>
              <a:rPr lang="en-US" sz="24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__</a:t>
            </a:r>
            <a:r>
              <a:rPr lang="en-US" sz="2400" dirty="0" err="1">
                <a:solidFill>
                  <a:srgbClr val="6F008A"/>
                </a:solidFill>
                <a:latin typeface="Courier New" panose="02070309020205020404" pitchFamily="49" charset="0"/>
                <a:ea typeface="Times New Roman" panose="02020603050405020304" pitchFamily="18" charset="0"/>
                <a:cs typeface="Courier New" panose="02070309020205020404" pitchFamily="49" charset="0"/>
              </a:rPr>
              <a:t>cplusplus</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#error </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 compiler required.</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4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4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endif</a:t>
            </a:r>
            <a:endParaRPr lang="en-US" sz="24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4068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 Multiple Source Code Files – Description</a:t>
            </a:r>
            <a:endParaRPr lang="en-US" dirty="0"/>
          </a:p>
        </p:txBody>
      </p:sp>
      <p:sp>
        <p:nvSpPr>
          <p:cNvPr id="3" name="Content Placeholder 2"/>
          <p:cNvSpPr>
            <a:spLocks noGrp="1"/>
          </p:cNvSpPr>
          <p:nvPr>
            <p:ph idx="1"/>
          </p:nvPr>
        </p:nvSpPr>
        <p:spPr/>
        <p:txBody>
          <a:bodyPr>
            <a:normAutofit/>
          </a:bodyPr>
          <a:lstStyle/>
          <a:p>
            <a:r>
              <a:rPr lang="en-US" dirty="0" smtClean="0"/>
              <a:t>We </a:t>
            </a:r>
            <a:r>
              <a:rPr lang="en-US" dirty="0"/>
              <a:t>learned how to </a:t>
            </a:r>
            <a:r>
              <a:rPr lang="en-US" dirty="0" smtClean="0"/>
              <a:t>create </a:t>
            </a:r>
            <a:r>
              <a:rPr lang="en-US" dirty="0"/>
              <a:t>our own header files</a:t>
            </a:r>
            <a:endParaRPr lang="en-US" dirty="0" smtClean="0"/>
          </a:p>
          <a:p>
            <a:r>
              <a:rPr lang="en-US" dirty="0" smtClean="0"/>
              <a:t>We </a:t>
            </a:r>
            <a:r>
              <a:rPr lang="en-US" dirty="0"/>
              <a:t>have only had a single </a:t>
            </a:r>
            <a:r>
              <a:rPr lang="en-US" b="1" dirty="0"/>
              <a:t>.</a:t>
            </a:r>
            <a:r>
              <a:rPr lang="en-US" b="1" dirty="0" err="1"/>
              <a:t>cpp</a:t>
            </a:r>
            <a:r>
              <a:rPr lang="en-US" b="1" dirty="0"/>
              <a:t> </a:t>
            </a:r>
            <a:r>
              <a:rPr lang="en-US" dirty="0"/>
              <a:t>file</a:t>
            </a:r>
          </a:p>
          <a:p>
            <a:pPr lvl="1"/>
            <a:r>
              <a:rPr lang="en-US" dirty="0" smtClean="0"/>
              <a:t>As programs </a:t>
            </a:r>
            <a:r>
              <a:rPr lang="en-US" dirty="0"/>
              <a:t>have grown so has the difficulty in managing and maintaining our functions in the one source code file</a:t>
            </a:r>
            <a:endParaRPr lang="en-US" dirty="0" smtClean="0"/>
          </a:p>
          <a:p>
            <a:r>
              <a:rPr lang="en-US" dirty="0" smtClean="0"/>
              <a:t>To add </a:t>
            </a:r>
            <a:r>
              <a:rPr lang="en-US" dirty="0"/>
              <a:t>another </a:t>
            </a:r>
            <a:r>
              <a:rPr lang="en-US" dirty="0" smtClean="0"/>
              <a:t>source file </a:t>
            </a:r>
            <a:r>
              <a:rPr lang="en-US" dirty="0"/>
              <a:t>to the </a:t>
            </a:r>
            <a:r>
              <a:rPr lang="en-US" dirty="0" smtClean="0"/>
              <a:t>project</a:t>
            </a:r>
          </a:p>
          <a:p>
            <a:pPr lvl="1"/>
            <a:r>
              <a:rPr lang="en-US" dirty="0" smtClean="0"/>
              <a:t>Right click </a:t>
            </a:r>
            <a:r>
              <a:rPr lang="en-US" dirty="0"/>
              <a:t>on the Source Files folder in Solution </a:t>
            </a:r>
            <a:r>
              <a:rPr lang="en-US" dirty="0" smtClean="0"/>
              <a:t>Explorer</a:t>
            </a:r>
          </a:p>
          <a:p>
            <a:pPr lvl="1"/>
            <a:r>
              <a:rPr lang="en-US" dirty="0" smtClean="0"/>
              <a:t>Click Add → New Item or press Ctrl + Shift + A</a:t>
            </a:r>
            <a:endParaRPr lang="en-US" dirty="0"/>
          </a:p>
          <a:p>
            <a:endParaRPr lang="en-US" dirty="0" smtClean="0"/>
          </a:p>
        </p:txBody>
      </p:sp>
    </p:spTree>
    <p:extLst>
      <p:ext uri="{BB962C8B-B14F-4D97-AF65-F5344CB8AC3E}">
        <p14:creationId xmlns:p14="http://schemas.microsoft.com/office/powerpoint/2010/main" val="362701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14.3 Multiple Source Code Files – </a:t>
            </a:r>
            <a:r>
              <a:rPr lang="en-US" sz="3200" dirty="0" smtClean="0">
                <a:latin typeface="Courier New" panose="02070309020205020404" pitchFamily="49" charset="0"/>
                <a:cs typeface="Courier New" panose="02070309020205020404" pitchFamily="49" charset="0"/>
              </a:rPr>
              <a:t>employee_input.cpp</a:t>
            </a:r>
            <a:r>
              <a:rPr lang="en-US" sz="3200" dirty="0" smtClean="0"/>
              <a:t> Example 1</a:t>
            </a:r>
            <a:endParaRPr lang="en-US" sz="3200"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4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Filename: employee_input.cpp</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Contents: The Employee application input functions</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#include </a:t>
            </a:r>
            <a:r>
              <a:rPr lang="en-US" sz="24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&lt;iostream&gt;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using</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std::cout;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using</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std::cin;</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#include </a:t>
            </a:r>
            <a:r>
              <a:rPr lang="en-US" sz="24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400" dirty="0" err="1"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types.h</a:t>
            </a:r>
            <a:r>
              <a:rPr lang="en-US" sz="24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GetManager</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double</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&amp; </a:t>
            </a:r>
            <a:r>
              <a:rPr lang="en-US" sz="24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salary </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24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"Enter the manager's salary: "</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cin </a:t>
            </a:r>
            <a:r>
              <a:rPr lang="en-US" sz="24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&gt;&gt; salary</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smtClean="0">
              <a:latin typeface="Courier New" panose="02070309020205020404" pitchFamily="49"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1258494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14.3 Multiple Source Code Files – </a:t>
            </a:r>
            <a:r>
              <a:rPr lang="en-US" sz="3200" dirty="0">
                <a:latin typeface="Courier New" panose="02070309020205020404" pitchFamily="49" charset="0"/>
                <a:cs typeface="Courier New" panose="02070309020205020404" pitchFamily="49" charset="0"/>
              </a:rPr>
              <a:t>employee_input.cpp</a:t>
            </a:r>
            <a:r>
              <a:rPr lang="en-US" sz="3200" dirty="0"/>
              <a:t> Example </a:t>
            </a:r>
            <a:r>
              <a:rPr lang="en-US" sz="3200" dirty="0" smtClean="0"/>
              <a:t>2</a:t>
            </a:r>
            <a:endParaRPr lang="en-US" sz="3200" dirty="0"/>
          </a:p>
        </p:txBody>
      </p:sp>
      <p:sp>
        <p:nvSpPr>
          <p:cNvPr id="3" name="Content Placeholder 2"/>
          <p:cNvSpPr>
            <a:spLocks noGrp="1"/>
          </p:cNvSpPr>
          <p:nvPr>
            <p:ph idx="1"/>
          </p:nvPr>
        </p:nvSpPr>
        <p:spPr/>
        <p:txBody>
          <a:bodyPr>
            <a:normAutofit fontScale="77500" lnSpcReduction="20000"/>
          </a:bodyPr>
          <a:lstStyle/>
          <a:p>
            <a:pPr marL="0" marR="0" indent="0">
              <a:spcBef>
                <a:spcPts val="0"/>
              </a:spcBef>
              <a:spcAft>
                <a:spcPts val="0"/>
              </a:spcAft>
              <a:buNone/>
            </a:pP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GetWorker</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smtClean="0">
                <a:solidFill>
                  <a:srgbClr val="2B91AF"/>
                </a:solidFill>
                <a:latin typeface="Courier New" panose="02070309020205020404" pitchFamily="49" charset="0"/>
                <a:ea typeface="Times New Roman" panose="02020603050405020304" pitchFamily="18" charset="0"/>
                <a:cs typeface="Courier New" panose="02070309020205020404" pitchFamily="49" charset="0"/>
              </a:rPr>
              <a:t>HourlyPay</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&amp; </a:t>
            </a:r>
            <a:r>
              <a:rPr lang="en-US" sz="2800" dirty="0" err="1"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hour_pay</a:t>
            </a:r>
            <a:r>
              <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"Enter the worker's hourly rate: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cin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&gt;&gt;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hour_pay.wage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"Enter the worker's hours: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cin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&gt;&gt;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hour_pay.hours</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endParaRPr lang="en-US" sz="28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GetSales</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smtClean="0">
                <a:solidFill>
                  <a:srgbClr val="2B91AF"/>
                </a:solidFill>
                <a:latin typeface="Courier New" panose="02070309020205020404" pitchFamily="49" charset="0"/>
                <a:ea typeface="Times New Roman" panose="02020603050405020304" pitchFamily="18" charset="0"/>
                <a:cs typeface="Courier New" panose="02070309020205020404" pitchFamily="49" charset="0"/>
              </a:rPr>
              <a:t>SalesPay</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&amp; </a:t>
            </a:r>
            <a:r>
              <a:rPr lang="en-US" sz="2800" dirty="0" err="1"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sales_pay</a:t>
            </a:r>
            <a:r>
              <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"Enter the salesperson's base salary: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cin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&gt;&gt;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sales_pay.base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"Enter the salesperson's commission: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cin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&gt;&gt;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sales_pay.commission</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"Enter the salesperson's monthly sales: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cin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&gt;&gt;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sales_pay.monthly_sales</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a:p>
            <a:endParaRPr lang="en-US" sz="2800" dirty="0"/>
          </a:p>
        </p:txBody>
      </p:sp>
    </p:spTree>
    <p:extLst>
      <p:ext uri="{BB962C8B-B14F-4D97-AF65-F5344CB8AC3E}">
        <p14:creationId xmlns:p14="http://schemas.microsoft.com/office/powerpoint/2010/main" val="4015099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14.3 Multiple Source Code Files </a:t>
            </a:r>
            <a:r>
              <a:rPr lang="en-US" dirty="0" smtClean="0"/>
              <a:t>–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Have </a:t>
            </a:r>
            <a:r>
              <a:rPr lang="en-US" dirty="0"/>
              <a:t>included </a:t>
            </a:r>
            <a:r>
              <a:rPr lang="en-US" dirty="0" smtClean="0"/>
              <a:t>functions with a similar purpose </a:t>
            </a:r>
            <a:r>
              <a:rPr lang="en-US" dirty="0"/>
              <a:t>in a single source code file</a:t>
            </a:r>
            <a:endParaRPr lang="en-US" dirty="0" smtClean="0"/>
          </a:p>
          <a:p>
            <a:pPr lvl="1"/>
            <a:r>
              <a:rPr lang="en-US" dirty="0" smtClean="0"/>
              <a:t>Logical </a:t>
            </a:r>
            <a:r>
              <a:rPr lang="en-US" dirty="0"/>
              <a:t>separation helps in locating specific functions as the size of your programs increase</a:t>
            </a:r>
          </a:p>
          <a:p>
            <a:endParaRPr lang="en-US" dirty="0" smtClean="0"/>
          </a:p>
          <a:p>
            <a:r>
              <a:rPr lang="en-US" dirty="0" smtClean="0"/>
              <a:t>Process </a:t>
            </a:r>
            <a:r>
              <a:rPr lang="en-US" dirty="0"/>
              <a:t>may cause another issue </a:t>
            </a:r>
            <a:r>
              <a:rPr lang="en-US" dirty="0" smtClean="0"/>
              <a:t>which is </a:t>
            </a:r>
            <a:r>
              <a:rPr lang="en-US" dirty="0"/>
              <a:t>easily rectified</a:t>
            </a:r>
            <a:endParaRPr lang="en-US" dirty="0" smtClean="0"/>
          </a:p>
          <a:p>
            <a:pPr lvl="1"/>
            <a:r>
              <a:rPr lang="en-US" dirty="0" smtClean="0"/>
              <a:t>Including </a:t>
            </a:r>
            <a:r>
              <a:rPr lang="en-US" dirty="0"/>
              <a:t>the same header file in multiple source code </a:t>
            </a:r>
            <a:r>
              <a:rPr lang="en-US" dirty="0" smtClean="0"/>
              <a:t>files</a:t>
            </a:r>
          </a:p>
          <a:p>
            <a:pPr lvl="2"/>
            <a:r>
              <a:rPr lang="en-US" dirty="0" smtClean="0"/>
              <a:t>Data </a:t>
            </a:r>
            <a:r>
              <a:rPr lang="en-US" dirty="0"/>
              <a:t>types may be recognized as already </a:t>
            </a:r>
            <a:r>
              <a:rPr lang="en-US" dirty="0" smtClean="0"/>
              <a:t>defined </a:t>
            </a:r>
            <a:r>
              <a:rPr lang="en-US" dirty="0"/>
              <a:t>by the compiler and </a:t>
            </a:r>
            <a:r>
              <a:rPr lang="en-US" dirty="0" smtClean="0"/>
              <a:t>linker</a:t>
            </a:r>
          </a:p>
          <a:p>
            <a:pPr lvl="2"/>
            <a:r>
              <a:rPr lang="en-US" dirty="0" smtClean="0"/>
              <a:t>Can </a:t>
            </a:r>
            <a:r>
              <a:rPr lang="en-US" dirty="0"/>
              <a:t>lead to multiple definitions of the same </a:t>
            </a:r>
            <a:r>
              <a:rPr lang="en-US" dirty="0" smtClean="0"/>
              <a:t>UDT</a:t>
            </a:r>
            <a:endParaRPr lang="en-US" dirty="0"/>
          </a:p>
        </p:txBody>
      </p:sp>
    </p:spTree>
    <p:extLst>
      <p:ext uri="{BB962C8B-B14F-4D97-AF65-F5344CB8AC3E}">
        <p14:creationId xmlns:p14="http://schemas.microsoft.com/office/powerpoint/2010/main" val="2483872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14.3 Multiple Source Code Files – </a:t>
            </a:r>
            <a:r>
              <a:rPr lang="en-US" dirty="0" smtClean="0"/>
              <a:t>Problem Diagram</a:t>
            </a:r>
            <a:endParaRPr lang="en-US" dirty="0"/>
          </a:p>
        </p:txBody>
      </p:sp>
      <p:pic>
        <p:nvPicPr>
          <p:cNvPr id="4" name="Content Placeholder 3"/>
          <p:cNvPicPr>
            <a:picLocks noGrp="1" noChangeAspect="1"/>
          </p:cNvPicPr>
          <p:nvPr>
            <p:ph idx="1"/>
          </p:nvPr>
        </p:nvPicPr>
        <p:blipFill>
          <a:blip r:embed="rId2"/>
          <a:stretch>
            <a:fillRect/>
          </a:stretch>
        </p:blipFill>
        <p:spPr>
          <a:xfrm>
            <a:off x="2603111" y="1466850"/>
            <a:ext cx="6998216" cy="4986338"/>
          </a:xfrm>
          <a:prstGeom prst="rect">
            <a:avLst/>
          </a:prstGeom>
          <a:ln w="19050">
            <a:solidFill>
              <a:schemeClr val="tx1"/>
            </a:solidFill>
          </a:ln>
        </p:spPr>
      </p:pic>
    </p:spTree>
    <p:extLst>
      <p:ext uri="{BB962C8B-B14F-4D97-AF65-F5344CB8AC3E}">
        <p14:creationId xmlns:p14="http://schemas.microsoft.com/office/powerpoint/2010/main" val="3974159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14.3 Multiple Source Code Files – </a:t>
            </a:r>
            <a:r>
              <a:rPr lang="en-US" dirty="0" smtClean="0"/>
              <a:t>Problem Solution</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the </a:t>
            </a:r>
            <a:r>
              <a:rPr lang="en-US" dirty="0" err="1">
                <a:latin typeface="Courier New" panose="02070309020205020404" pitchFamily="49" charset="0"/>
                <a:cs typeface="Courier New" panose="02070309020205020404" pitchFamily="49" charset="0"/>
              </a:rPr>
              <a:t>employee_app</a:t>
            </a:r>
            <a:r>
              <a:rPr lang="en-US" dirty="0"/>
              <a:t> program is compiled there are multiple definitions of the </a:t>
            </a:r>
            <a:r>
              <a:rPr lang="en-US" dirty="0">
                <a:latin typeface="Courier New" panose="02070309020205020404" pitchFamily="49" charset="0"/>
                <a:cs typeface="Courier New" panose="02070309020205020404" pitchFamily="49" charset="0"/>
              </a:rPr>
              <a:t>Sales</a:t>
            </a:r>
            <a:r>
              <a:rPr lang="en-US" dirty="0"/>
              <a:t> type</a:t>
            </a:r>
            <a:endParaRPr lang="en-US" dirty="0" smtClean="0"/>
          </a:p>
          <a:p>
            <a:endParaRPr lang="en-US" dirty="0" smtClean="0"/>
          </a:p>
          <a:p>
            <a:r>
              <a:rPr lang="en-US" dirty="0" smtClean="0"/>
              <a:t>UDT multiple definition solution</a:t>
            </a:r>
          </a:p>
          <a:p>
            <a:pPr lvl="1"/>
            <a:r>
              <a:rPr lang="en-US" dirty="0" smtClean="0"/>
              <a:t>Preprocessor guards</a:t>
            </a:r>
          </a:p>
          <a:p>
            <a:pPr lvl="1"/>
            <a:endParaRPr lang="en-US" dirty="0" smtClean="0"/>
          </a:p>
          <a:p>
            <a:pPr lvl="1"/>
            <a:r>
              <a:rPr lang="en-US" b="1" dirty="0" smtClean="0">
                <a:latin typeface="Courier New" panose="02070309020205020404" pitchFamily="49" charset="0"/>
                <a:cs typeface="Courier New" panose="02070309020205020404" pitchFamily="49" charset="0"/>
              </a:rPr>
              <a:t>#pragma once</a:t>
            </a:r>
          </a:p>
          <a:p>
            <a:endParaRPr lang="en-US" b="1" dirty="0" smtClean="0">
              <a:latin typeface="+mj-lt"/>
              <a:cs typeface="Courier New" panose="02070309020205020404" pitchFamily="49" charset="0"/>
            </a:endParaRPr>
          </a:p>
          <a:p>
            <a:r>
              <a:rPr lang="en-US" b="1" dirty="0" smtClean="0">
                <a:latin typeface="+mj-lt"/>
                <a:cs typeface="Courier New" panose="02070309020205020404" pitchFamily="49" charset="0"/>
              </a:rPr>
              <a:t>These techniques are described in the next few slides</a:t>
            </a:r>
            <a:endParaRPr lang="en-US" b="1" dirty="0">
              <a:latin typeface="+mj-lt"/>
              <a:cs typeface="Courier New" panose="02070309020205020404" pitchFamily="49" charset="0"/>
            </a:endParaRPr>
          </a:p>
        </p:txBody>
      </p:sp>
    </p:spTree>
    <p:extLst>
      <p:ext uri="{BB962C8B-B14F-4D97-AF65-F5344CB8AC3E}">
        <p14:creationId xmlns:p14="http://schemas.microsoft.com/office/powerpoint/2010/main" val="4118192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14.3.1 Preprocessor Guards – Definition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b="1" dirty="0">
                <a:latin typeface="Courier New" panose="02070309020205020404" pitchFamily="49" charset="0"/>
                <a:cs typeface="Courier New" panose="02070309020205020404" pitchFamily="49" charset="0"/>
              </a:rPr>
              <a:t>#ifndef</a:t>
            </a:r>
            <a:r>
              <a:rPr lang="en-US" dirty="0"/>
              <a:t> preprocessor directive is one of several methods to conditionally compile a section of code</a:t>
            </a:r>
            <a:endParaRPr lang="en-US" dirty="0" smtClean="0"/>
          </a:p>
          <a:p>
            <a:pPr lvl="1"/>
            <a:r>
              <a:rPr lang="en-US" dirty="0" smtClean="0"/>
              <a:t>Directive </a:t>
            </a:r>
            <a:r>
              <a:rPr lang="en-US" dirty="0"/>
              <a:t>causes the preprocessor to check for the definition of an associated identifier</a:t>
            </a:r>
          </a:p>
          <a:p>
            <a:pPr lvl="1"/>
            <a:endParaRPr lang="en-US" dirty="0" smtClean="0"/>
          </a:p>
          <a:p>
            <a:pPr lvl="1"/>
            <a:r>
              <a:rPr lang="en-US" dirty="0" smtClean="0"/>
              <a:t>If </a:t>
            </a:r>
            <a:r>
              <a:rPr lang="en-US" dirty="0"/>
              <a:t>the identifier is not defined, the code between the </a:t>
            </a:r>
            <a:r>
              <a:rPr lang="en-US" b="1" dirty="0">
                <a:latin typeface="Courier New" panose="02070309020205020404" pitchFamily="49" charset="0"/>
                <a:cs typeface="Courier New" panose="02070309020205020404" pitchFamily="49" charset="0"/>
              </a:rPr>
              <a:t>#ifndef </a:t>
            </a:r>
            <a:r>
              <a:rPr lang="en-US" dirty="0"/>
              <a:t>and the ending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endif</a:t>
            </a:r>
            <a:r>
              <a:rPr lang="en-US" b="1" dirty="0">
                <a:cs typeface="Courier New" panose="02070309020205020404" pitchFamily="49" charset="0"/>
              </a:rPr>
              <a:t> </a:t>
            </a:r>
            <a:r>
              <a:rPr lang="en-US" dirty="0"/>
              <a:t>will be </a:t>
            </a:r>
            <a:r>
              <a:rPr lang="en-US" dirty="0" smtClean="0"/>
              <a:t>compiled</a:t>
            </a:r>
          </a:p>
          <a:p>
            <a:pPr lvl="2">
              <a:buClr>
                <a:srgbClr val="007A77"/>
              </a:buClr>
            </a:pPr>
            <a:r>
              <a:rPr lang="en-US" b="1" dirty="0" smtClean="0">
                <a:solidFill>
                  <a:srgbClr val="FF0000"/>
                </a:solidFill>
              </a:rPr>
              <a:t>Make sure to define the identifier (exactly how it is in the </a:t>
            </a:r>
            <a:r>
              <a:rPr lang="en-US" b="1" dirty="0" smtClean="0">
                <a:solidFill>
                  <a:srgbClr val="FF0000"/>
                </a:solidFill>
                <a:latin typeface="Courier New" panose="02070309020205020404" pitchFamily="49" charset="0"/>
                <a:cs typeface="Courier New" panose="02070309020205020404" pitchFamily="49" charset="0"/>
              </a:rPr>
              <a:t>#ifndef</a:t>
            </a:r>
            <a:r>
              <a:rPr lang="en-US" b="1" dirty="0" smtClean="0">
                <a:solidFill>
                  <a:srgbClr val="FF0000"/>
                </a:solidFill>
              </a:rPr>
              <a:t>) within the guards</a:t>
            </a:r>
          </a:p>
          <a:p>
            <a:pPr lvl="2"/>
            <a:endParaRPr lang="en-US" dirty="0"/>
          </a:p>
          <a:p>
            <a:pPr lvl="2"/>
            <a:r>
              <a:rPr lang="en-US" dirty="0" smtClean="0"/>
              <a:t>This will ensure the code won’t be compiled again</a:t>
            </a:r>
            <a:endParaRPr lang="en-US" dirty="0"/>
          </a:p>
          <a:p>
            <a:pPr lvl="1"/>
            <a:endParaRPr lang="en-US" dirty="0" smtClean="0"/>
          </a:p>
        </p:txBody>
      </p:sp>
    </p:spTree>
    <p:extLst>
      <p:ext uri="{BB962C8B-B14F-4D97-AF65-F5344CB8AC3E}">
        <p14:creationId xmlns:p14="http://schemas.microsoft.com/office/powerpoint/2010/main" val="195323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14.3.1 Preprocessor Guards – </a:t>
            </a:r>
            <a:r>
              <a:rPr lang="en-US" dirty="0" smtClean="0"/>
              <a:t>Example</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#ifndef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TYPES_H </a:t>
            </a: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If not defined</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28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TYPES_H</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Define it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struct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SalesPay</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float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base;</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float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commission;</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double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monthly_sales</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endif</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End of conditional compilation</a:t>
            </a:r>
            <a:endParaRPr 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0406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 Command Line Arguments – Description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double-clicked within Windows Explorer, a file is opened by an associated program </a:t>
            </a:r>
          </a:p>
          <a:p>
            <a:endParaRPr lang="en-US" dirty="0" smtClean="0"/>
          </a:p>
          <a:p>
            <a:r>
              <a:rPr lang="en-US" dirty="0" smtClean="0"/>
              <a:t>Windows </a:t>
            </a:r>
            <a:r>
              <a:rPr lang="en-US" dirty="0"/>
              <a:t>associates files with specific extensions to be opened by certain </a:t>
            </a:r>
            <a:r>
              <a:rPr lang="en-US" dirty="0" smtClean="0"/>
              <a:t>programs</a:t>
            </a:r>
          </a:p>
          <a:p>
            <a:endParaRPr lang="en-US" dirty="0" smtClean="0"/>
          </a:p>
          <a:p>
            <a:r>
              <a:rPr lang="en-US" dirty="0" smtClean="0"/>
              <a:t>How </a:t>
            </a:r>
            <a:r>
              <a:rPr lang="en-US" dirty="0"/>
              <a:t>does the program know which file to open?</a:t>
            </a:r>
          </a:p>
          <a:p>
            <a:pPr lvl="1"/>
            <a:r>
              <a:rPr lang="en-US" dirty="0"/>
              <a:t>The OS passes the name and path of the file to the program</a:t>
            </a:r>
          </a:p>
          <a:p>
            <a:endParaRPr lang="en-US" dirty="0"/>
          </a:p>
          <a:p>
            <a:pPr lvl="1"/>
            <a:r>
              <a:rPr lang="en-US" dirty="0"/>
              <a:t>Program catches the value in an optional parameter specified in </a:t>
            </a:r>
            <a:r>
              <a:rPr lang="en-US" dirty="0" smtClean="0"/>
              <a:t>the </a:t>
            </a:r>
            <a:r>
              <a:rPr lang="en-US" dirty="0"/>
              <a:t>function header </a:t>
            </a:r>
            <a:r>
              <a:rPr lang="en-US" dirty="0" smtClean="0"/>
              <a:t>of </a:t>
            </a:r>
            <a:r>
              <a:rPr lang="en-US" b="1" dirty="0" smtClean="0">
                <a:latin typeface="Courier New" panose="02070309020205020404" pitchFamily="49" charset="0"/>
                <a:cs typeface="Courier New" panose="02070309020205020404" pitchFamily="49" charset="0"/>
              </a:rPr>
              <a:t>main</a:t>
            </a:r>
            <a:endParaRPr lang="en-US" dirty="0"/>
          </a:p>
          <a:p>
            <a:endParaRPr lang="en-US" dirty="0"/>
          </a:p>
        </p:txBody>
      </p:sp>
    </p:spTree>
    <p:extLst>
      <p:ext uri="{BB962C8B-B14F-4D97-AF65-F5344CB8AC3E}">
        <p14:creationId xmlns:p14="http://schemas.microsoft.com/office/powerpoint/2010/main" val="232399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14.3.2 </a:t>
            </a:r>
            <a:r>
              <a:rPr lang="en-US" dirty="0" smtClean="0">
                <a:latin typeface="Courier New" panose="02070309020205020404" pitchFamily="49" charset="0"/>
                <a:cs typeface="Courier New" panose="02070309020205020404" pitchFamily="49" charset="0"/>
              </a:rPr>
              <a:t>#pragma once</a:t>
            </a:r>
            <a:endParaRPr lang="en-US" dirty="0">
              <a:latin typeface="Courier New" panose="02070309020205020404" pitchFamily="49" charset="0"/>
              <a:cs typeface="Courier New" panose="02070309020205020404" pitchFamily="49" charset="0"/>
            </a:endParaRPr>
          </a:p>
        </p:txBody>
      </p:sp>
      <p:sp>
        <p:nvSpPr>
          <p:cNvPr id="4" name="Content Placeholder 3"/>
          <p:cNvSpPr>
            <a:spLocks noGrp="1"/>
          </p:cNvSpPr>
          <p:nvPr>
            <p:ph sz="half" idx="13"/>
          </p:nvPr>
        </p:nvSpPr>
        <p:spPr/>
        <p:txBody>
          <a:bodyPr>
            <a:normAutofit fontScale="92500" lnSpcReduction="20000"/>
          </a:bodyPr>
          <a:lstStyle/>
          <a:p>
            <a:r>
              <a:rPr lang="en-US" dirty="0" smtClean="0"/>
              <a:t>Alternative </a:t>
            </a:r>
            <a:r>
              <a:rPr lang="en-US" dirty="0"/>
              <a:t>to </a:t>
            </a:r>
            <a:r>
              <a:rPr lang="en-US" dirty="0" smtClean="0"/>
              <a:t>using preprocessor guards</a:t>
            </a:r>
          </a:p>
          <a:p>
            <a:endParaRPr lang="en-US" dirty="0" smtClean="0"/>
          </a:p>
          <a:p>
            <a:r>
              <a:rPr lang="en-US" dirty="0" smtClean="0"/>
              <a:t>Not </a:t>
            </a:r>
            <a:r>
              <a:rPr lang="en-US" dirty="0"/>
              <a:t>a standard construct, it is supported by most </a:t>
            </a:r>
            <a:r>
              <a:rPr lang="en-US" dirty="0" smtClean="0"/>
              <a:t>compilers</a:t>
            </a:r>
            <a:endParaRPr lang="en-US" dirty="0"/>
          </a:p>
          <a:p>
            <a:endParaRPr lang="en-US" dirty="0"/>
          </a:p>
          <a:p>
            <a:r>
              <a:rPr lang="en-US" dirty="0" smtClean="0"/>
              <a:t>An </a:t>
            </a:r>
            <a:r>
              <a:rPr lang="en-US" dirty="0"/>
              <a:t>argument for using </a:t>
            </a:r>
            <a:r>
              <a:rPr lang="en-US" b="1" dirty="0">
                <a:latin typeface="Courier New" panose="02070309020205020404" pitchFamily="49" charset="0"/>
                <a:cs typeface="Courier New" panose="02070309020205020404" pitchFamily="49" charset="0"/>
              </a:rPr>
              <a:t>#pragma once</a:t>
            </a:r>
            <a:r>
              <a:rPr lang="en-US" dirty="0"/>
              <a:t>, is that it is usually more optimized and therefore will speed up the compilation process</a:t>
            </a:r>
          </a:p>
        </p:txBody>
      </p:sp>
      <p:sp>
        <p:nvSpPr>
          <p:cNvPr id="5" name="Content Placeholder 4"/>
          <p:cNvSpPr>
            <a:spLocks noGrp="1"/>
          </p:cNvSpPr>
          <p:nvPr>
            <p:ph sz="half" idx="14"/>
          </p:nvPr>
        </p:nvSpPr>
        <p:spPr/>
        <p:txBody>
          <a:bodyPr>
            <a:noAutofit/>
          </a:bodyPr>
          <a:lstStyle/>
          <a:p>
            <a:pPr marL="0" marR="0" indent="0">
              <a:spcBef>
                <a:spcPts val="0"/>
              </a:spcBef>
              <a:spcAft>
                <a:spcPts val="0"/>
              </a:spcAft>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#pragma once</a:t>
            </a:r>
          </a:p>
          <a:p>
            <a:pPr marL="0" marR="0" indent="0">
              <a:spcBef>
                <a:spcPts val="0"/>
              </a:spcBef>
              <a:spcAft>
                <a:spcPts val="0"/>
              </a:spcAft>
              <a:buNone/>
            </a:pPr>
            <a:r>
              <a:rPr lang="en-US" sz="2000" dirty="0">
                <a:latin typeface="Courier New" panose="02070309020205020404" pitchFamily="49" charset="0"/>
                <a:ea typeface="Times New Roman" panose="02020603050405020304" pitchFamily="18" charset="0"/>
                <a:cs typeface="Courier New" panose="02070309020205020404" pitchFamily="49" charset="0"/>
              </a:rPr>
              <a:t> </a:t>
            </a:r>
          </a:p>
          <a:p>
            <a:pPr marL="0" marR="0" indent="0">
              <a:spcBef>
                <a:spcPts val="0"/>
              </a:spcBef>
              <a:spcAft>
                <a:spcPts val="0"/>
              </a:spcAft>
              <a:buNone/>
            </a:pP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8000"/>
                </a:solidFill>
                <a:latin typeface="Courier New" panose="02070309020205020404" pitchFamily="49" charset="0"/>
                <a:ea typeface="Times New Roman" panose="02020603050405020304" pitchFamily="18" charset="0"/>
                <a:cs typeface="Courier New" panose="02070309020205020404" pitchFamily="49" charset="0"/>
              </a:rPr>
              <a:t>types.h</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struct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SalesPay</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float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base;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float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commission;</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double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monthly_sales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98896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14.4 Macros – Definition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Macros</a:t>
            </a:r>
            <a:endParaRPr lang="en-US" dirty="0" smtClean="0"/>
          </a:p>
          <a:p>
            <a:pPr lvl="1"/>
            <a:r>
              <a:rPr lang="en-US" dirty="0"/>
              <a:t>S</a:t>
            </a:r>
            <a:r>
              <a:rPr lang="en-US" dirty="0" smtClean="0"/>
              <a:t>ections </a:t>
            </a:r>
            <a:r>
              <a:rPr lang="en-US" dirty="0"/>
              <a:t>of code which replace the macro identifier during </a:t>
            </a:r>
            <a:r>
              <a:rPr lang="en-US" dirty="0" smtClean="0"/>
              <a:t>preprocessor execution</a:t>
            </a:r>
            <a:endParaRPr lang="en-US" dirty="0"/>
          </a:p>
          <a:p>
            <a:endParaRPr lang="en-US" dirty="0"/>
          </a:p>
          <a:p>
            <a:pPr lvl="1"/>
            <a:r>
              <a:rPr lang="en-US" dirty="0"/>
              <a:t>Created using </a:t>
            </a:r>
            <a:r>
              <a:rPr lang="en-US" b="1" dirty="0">
                <a:latin typeface="Courier New" panose="02070309020205020404" pitchFamily="49" charset="0"/>
                <a:cs typeface="Courier New" panose="02070309020205020404" pitchFamily="49" charset="0"/>
              </a:rPr>
              <a:t>#define</a:t>
            </a:r>
          </a:p>
          <a:p>
            <a:endParaRPr lang="en-US" dirty="0"/>
          </a:p>
          <a:p>
            <a:r>
              <a:rPr lang="en-US" dirty="0"/>
              <a:t>Using a </a:t>
            </a:r>
            <a:r>
              <a:rPr lang="en-US" b="1" dirty="0">
                <a:latin typeface="Courier New" panose="02070309020205020404" pitchFamily="49" charset="0"/>
                <a:cs typeface="Courier New" panose="02070309020205020404" pitchFamily="49" charset="0"/>
              </a:rPr>
              <a:t>#define</a:t>
            </a:r>
            <a:r>
              <a:rPr lang="en-US" dirty="0"/>
              <a:t> to create a constant, in essence, creates a macro </a:t>
            </a:r>
          </a:p>
          <a:p>
            <a:pPr lvl="1"/>
            <a:r>
              <a:rPr lang="en-US" dirty="0" smtClean="0"/>
              <a:t>Identifier </a:t>
            </a:r>
            <a:r>
              <a:rPr lang="en-US" dirty="0"/>
              <a:t>associated with </a:t>
            </a:r>
            <a:r>
              <a:rPr lang="en-US" b="1" dirty="0">
                <a:latin typeface="Courier New" panose="02070309020205020404" pitchFamily="49" charset="0"/>
                <a:cs typeface="Courier New" panose="02070309020205020404" pitchFamily="49" charset="0"/>
              </a:rPr>
              <a:t>#define</a:t>
            </a:r>
            <a:r>
              <a:rPr lang="en-US" dirty="0" smtClean="0"/>
              <a:t> </a:t>
            </a:r>
            <a:r>
              <a:rPr lang="en-US" dirty="0"/>
              <a:t>is replaced with the supplied value</a:t>
            </a:r>
          </a:p>
          <a:p>
            <a:endParaRPr lang="en-US" dirty="0"/>
          </a:p>
          <a:p>
            <a:r>
              <a:rPr lang="en-US" dirty="0"/>
              <a:t>Not limited to the simple replacement of an identifier with a constant</a:t>
            </a:r>
          </a:p>
          <a:p>
            <a:endParaRPr lang="en-US" dirty="0"/>
          </a:p>
          <a:p>
            <a:r>
              <a:rPr lang="en-US" dirty="0"/>
              <a:t>More complicated code fragments can be written, including passing </a:t>
            </a:r>
            <a:r>
              <a:rPr lang="en-US" dirty="0" smtClean="0"/>
              <a:t>parameters</a:t>
            </a:r>
            <a:endParaRPr lang="en-US" dirty="0"/>
          </a:p>
          <a:p>
            <a:endParaRPr lang="en-US" dirty="0"/>
          </a:p>
        </p:txBody>
      </p:sp>
    </p:spTree>
    <p:extLst>
      <p:ext uri="{BB962C8B-B14F-4D97-AF65-F5344CB8AC3E}">
        <p14:creationId xmlns:p14="http://schemas.microsoft.com/office/powerpoint/2010/main" val="1203726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14.4 Macros – </a:t>
            </a:r>
            <a:r>
              <a:rPr lang="en-US" dirty="0" smtClean="0"/>
              <a:t>Example</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spcBef>
                <a:spcPts val="0"/>
              </a:spcBef>
              <a:spcAft>
                <a:spcPts val="0"/>
              </a:spcAft>
              <a:buNone/>
            </a:pP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Macro definition</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28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MAX</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 b ) a &gt; b ? a : </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endParaRPr lang="en-US" sz="2800" dirty="0" smtClean="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Using the macro</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cout &lt;&lt;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"Largest value: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t>
            </a:r>
            <a:r>
              <a:rPr lang="en-US" sz="28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MAX</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( 10, 15 )) </a:t>
            </a:r>
            <a:endPar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endl;</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800" dirty="0">
                <a:latin typeface="Courier New" panose="02070309020205020404" pitchFamily="49" charset="0"/>
                <a:ea typeface="Times New Roman" panose="02020603050405020304" pitchFamily="18" charset="0"/>
                <a:cs typeface="Courier New" panose="02070309020205020404" pitchFamily="49" charset="0"/>
              </a:rPr>
              <a:t> </a:t>
            </a:r>
          </a:p>
          <a:p>
            <a:pPr marL="457200" lvl="1" indent="0">
              <a:spcBef>
                <a:spcPts val="0"/>
              </a:spcBef>
              <a:spcAft>
                <a:spcPts val="0"/>
              </a:spcAft>
              <a:buNone/>
            </a:pP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Output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Largest value: 15</a:t>
            </a:r>
            <a:endParaRPr lang="en-US" sz="2800" dirty="0" smtClean="0">
              <a:solidFill>
                <a:schemeClr val="tx1"/>
              </a:solidFill>
              <a:latin typeface="Courier New" panose="02070309020205020404" pitchFamily="49" charset="0"/>
              <a:cs typeface="Courier New" panose="02070309020205020404" pitchFamily="49" charset="0"/>
            </a:endParaRPr>
          </a:p>
          <a:p>
            <a:endParaRPr lang="en-US" dirty="0"/>
          </a:p>
          <a:p>
            <a:r>
              <a:rPr lang="en-US" b="1" dirty="0"/>
              <a:t>It is an error to place a space between the macro identifier and opening parenthesis of the definition’s parameter </a:t>
            </a:r>
            <a:r>
              <a:rPr lang="en-US" b="1" dirty="0" smtClean="0"/>
              <a:t>list</a:t>
            </a:r>
            <a:endParaRPr lang="en-US" dirty="0" smtClean="0"/>
          </a:p>
          <a:p>
            <a:endParaRPr lang="en-US" b="1" dirty="0"/>
          </a:p>
          <a:p>
            <a:pPr marL="457200" lvl="1" indent="0">
              <a:buNone/>
            </a:pPr>
            <a:r>
              <a:rPr lang="en-US" sz="28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Macro expansion</a:t>
            </a:r>
            <a:endPar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cout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"Largest value: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&lt;&lt; (10 &gt; 15 ? 10 : 15) &lt;&lt; endl;</a:t>
            </a:r>
            <a:endParaRPr lang="en-US" sz="2800" b="1" dirty="0">
              <a:solidFill>
                <a:schemeClr val="tx1"/>
              </a:solidFill>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8486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14.4 Macros </a:t>
            </a:r>
            <a:r>
              <a:rPr lang="en-US" dirty="0" smtClean="0"/>
              <a:t>– One Potential Problem</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lnSpc>
                <a:spcPct val="120000"/>
              </a:lnSpc>
              <a:spcBef>
                <a:spcPts val="0"/>
              </a:spcBef>
              <a:spcAft>
                <a:spcPts val="0"/>
              </a:spcAft>
              <a:buNone/>
            </a:pPr>
            <a:r>
              <a:rPr lang="en-US" sz="19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19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CUBE</a:t>
            </a: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 ) a * a * a</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9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19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x = 2;</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endParaRPr lang="en-US" sz="1900" dirty="0" smtClean="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latin typeface="Courier New" panose="02070309020205020404" pitchFamily="49" charset="0"/>
                <a:ea typeface="Times New Roman" panose="02020603050405020304" pitchFamily="18" charset="0"/>
                <a:cs typeface="Courier New" panose="02070309020205020404" pitchFamily="49" charset="0"/>
              </a:rPr>
              <a:t> </a:t>
            </a:r>
            <a:r>
              <a:rPr lang="en-US" sz="19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19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a:t>
            </a:r>
            <a:r>
              <a:rPr lang="en-US" sz="19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2 cubed = 8</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19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CUBE</a:t>
            </a: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x ) &lt;&lt; </a:t>
            </a:r>
            <a:r>
              <a:rPr lang="en-US" sz="19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endl;</a:t>
            </a:r>
          </a:p>
          <a:p>
            <a:pPr marL="457200" lvl="1" indent="0">
              <a:lnSpc>
                <a:spcPct val="120000"/>
              </a:lnSpc>
              <a:spcBef>
                <a:spcPts val="0"/>
              </a:spcBef>
              <a:spcAft>
                <a:spcPts val="0"/>
              </a:spcAft>
              <a:buNone/>
            </a:pPr>
            <a:r>
              <a:rPr lang="en-US" sz="19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 </a:t>
            </a:r>
            <a:r>
              <a:rPr lang="en-US" sz="19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3 cubed = 27</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19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CUBE</a:t>
            </a: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x + 1 ) &lt;&lt; endl</a:t>
            </a:r>
            <a:r>
              <a:rPr lang="en-US" sz="19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1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endParaRPr lang="en-US" sz="19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endParaRPr>
          </a:p>
          <a:p>
            <a:r>
              <a:rPr lang="en-US" b="1" dirty="0" smtClean="0"/>
              <a:t>Cause </a:t>
            </a:r>
            <a:r>
              <a:rPr lang="en-US" b="1" dirty="0"/>
              <a:t>of the </a:t>
            </a:r>
            <a:r>
              <a:rPr lang="en-US" b="1" dirty="0" smtClean="0"/>
              <a:t>problem</a:t>
            </a:r>
          </a:p>
          <a:p>
            <a:pPr lvl="1"/>
            <a:r>
              <a:rPr lang="en-US" dirty="0" smtClean="0"/>
              <a:t>Order </a:t>
            </a:r>
            <a:r>
              <a:rPr lang="en-US" dirty="0"/>
              <a:t>of operations is the root of the unexpected </a:t>
            </a:r>
            <a:r>
              <a:rPr lang="en-US" dirty="0" smtClean="0"/>
              <a:t>output</a:t>
            </a:r>
            <a:endParaRPr lang="en-US" dirty="0"/>
          </a:p>
        </p:txBody>
      </p:sp>
      <p:sp>
        <p:nvSpPr>
          <p:cNvPr id="4" name="Rectangle 3"/>
          <p:cNvSpPr/>
          <p:nvPr/>
        </p:nvSpPr>
        <p:spPr>
          <a:xfrm>
            <a:off x="8553450" y="1421761"/>
            <a:ext cx="2876550" cy="1075679"/>
          </a:xfrm>
          <a:prstGeom prst="rect">
            <a:avLst/>
          </a:prstGeom>
        </p:spPr>
        <p:txBody>
          <a:bodyPr wrap="square">
            <a:spAutoFit/>
          </a:bodyPr>
          <a:lstStyle/>
          <a:p>
            <a:pPr lvl="1">
              <a:lnSpc>
                <a:spcPct val="120000"/>
              </a:lnSpc>
            </a:pPr>
            <a:r>
              <a:rPr lang="en-US"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Output</a:t>
            </a:r>
            <a:endParaRPr lang="en-US" dirty="0">
              <a:latin typeface="Courier New" panose="02070309020205020404" pitchFamily="49" charset="0"/>
              <a:ea typeface="Times New Roman" panose="02020603050405020304" pitchFamily="18" charset="0"/>
              <a:cs typeface="Courier New" panose="02070309020205020404" pitchFamily="49" charset="0"/>
            </a:endParaRPr>
          </a:p>
          <a:p>
            <a:pPr lvl="1">
              <a:lnSpc>
                <a:spcPct val="120000"/>
              </a:lnSpc>
            </a:pPr>
            <a:r>
              <a:rPr lang="en-US" dirty="0">
                <a:latin typeface="Courier New" panose="02070309020205020404" pitchFamily="49" charset="0"/>
                <a:ea typeface="Times New Roman" panose="02020603050405020304" pitchFamily="18" charset="0"/>
                <a:cs typeface="Courier New" panose="02070309020205020404" pitchFamily="49" charset="0"/>
              </a:rPr>
              <a:t>8</a:t>
            </a:r>
          </a:p>
          <a:p>
            <a:pPr lvl="1">
              <a:lnSpc>
                <a:spcPct val="120000"/>
              </a:lnSpc>
            </a:pPr>
            <a:r>
              <a:rPr lang="en-US" dirty="0">
                <a:latin typeface="Courier New" panose="02070309020205020404" pitchFamily="49" charset="0"/>
                <a:ea typeface="Times New Roman" panose="02020603050405020304" pitchFamily="18" charset="0"/>
                <a:cs typeface="Courier New" panose="02070309020205020404" pitchFamily="49" charset="0"/>
              </a:rPr>
              <a:t>7</a:t>
            </a:r>
            <a:endParaRPr lang="en-US" dirty="0">
              <a:latin typeface="Courier New" panose="02070309020205020404" pitchFamily="49" charset="0"/>
              <a:cs typeface="Courier New" panose="02070309020205020404" pitchFamily="49" charset="0"/>
            </a:endParaRPr>
          </a:p>
        </p:txBody>
      </p:sp>
      <p:sp>
        <p:nvSpPr>
          <p:cNvPr id="5" name="Rectangle 4"/>
          <p:cNvSpPr/>
          <p:nvPr/>
        </p:nvSpPr>
        <p:spPr>
          <a:xfrm>
            <a:off x="6043514" y="2837906"/>
            <a:ext cx="6096000" cy="1200329"/>
          </a:xfrm>
          <a:prstGeom prst="rect">
            <a:avLst/>
          </a:prstGeom>
          <a:ln w="19050">
            <a:solidFill>
              <a:schemeClr val="tx1"/>
            </a:solidFill>
          </a:ln>
        </p:spPr>
        <p:txBody>
          <a:bodyPr>
            <a:spAutoFit/>
          </a:bodyPr>
          <a:lstStyle/>
          <a:p>
            <a:pPr lvl="1"/>
            <a:r>
              <a:rPr lang="en-US"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Macro Expansion</a:t>
            </a:r>
            <a:endParaRPr lang="en-US" dirty="0">
              <a:latin typeface="Courier New" panose="02070309020205020404" pitchFamily="49" charset="0"/>
              <a:ea typeface="Times New Roman" panose="02020603050405020304" pitchFamily="18" charset="0"/>
              <a:cs typeface="Courier New" panose="02070309020205020404" pitchFamily="49" charset="0"/>
            </a:endParaRPr>
          </a:p>
          <a:p>
            <a:pPr lvl="1"/>
            <a:r>
              <a:rPr lang="en-US" dirty="0">
                <a:latin typeface="Courier New" panose="02070309020205020404" pitchFamily="49" charset="0"/>
                <a:ea typeface="Times New Roman" panose="02020603050405020304" pitchFamily="18" charset="0"/>
                <a:cs typeface="Courier New" panose="02070309020205020404" pitchFamily="49" charset="0"/>
              </a:rPr>
              <a:t>cout &lt;&lt; x * x * x &lt;&lt; endl;</a:t>
            </a:r>
          </a:p>
          <a:p>
            <a:pPr lvl="1"/>
            <a:endParaRPr lang="en-US" dirty="0" smtClean="0">
              <a:latin typeface="Courier New" panose="02070309020205020404" pitchFamily="49" charset="0"/>
              <a:ea typeface="Times New Roman" panose="02020603050405020304" pitchFamily="18" charset="0"/>
              <a:cs typeface="Courier New" panose="02070309020205020404" pitchFamily="49" charset="0"/>
            </a:endParaRPr>
          </a:p>
          <a:p>
            <a:pPr lvl="1"/>
            <a:r>
              <a:rPr lang="en-US" dirty="0" smtClean="0">
                <a:latin typeface="Courier New" panose="02070309020205020404" pitchFamily="49" charset="0"/>
                <a:ea typeface="Times New Roman" panose="02020603050405020304" pitchFamily="18" charset="0"/>
                <a:cs typeface="Courier New" panose="02070309020205020404" pitchFamily="49" charset="0"/>
              </a:rPr>
              <a:t>cout </a:t>
            </a:r>
            <a:r>
              <a:rPr lang="en-US" dirty="0">
                <a:latin typeface="Courier New" panose="02070309020205020404" pitchFamily="49" charset="0"/>
                <a:ea typeface="Times New Roman" panose="02020603050405020304" pitchFamily="18" charset="0"/>
                <a:cs typeface="Courier New" panose="02070309020205020404" pitchFamily="49" charset="0"/>
              </a:rPr>
              <a:t>&lt;&lt; x + 1 * x + 1 * x + 1 &lt;&lt; endl;</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339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14.4 Macros </a:t>
            </a:r>
            <a:r>
              <a:rPr lang="en-US" dirty="0" smtClean="0"/>
              <a:t>– Problem Solution</a:t>
            </a:r>
            <a:endParaRPr lang="en-US" dirty="0"/>
          </a:p>
        </p:txBody>
      </p:sp>
      <p:sp>
        <p:nvSpPr>
          <p:cNvPr id="3" name="Content Placeholder 2"/>
          <p:cNvSpPr>
            <a:spLocks noGrp="1"/>
          </p:cNvSpPr>
          <p:nvPr>
            <p:ph idx="1"/>
          </p:nvPr>
        </p:nvSpPr>
        <p:spPr/>
        <p:txBody>
          <a:bodyPr>
            <a:normAutofit/>
          </a:bodyPr>
          <a:lstStyle/>
          <a:p>
            <a:r>
              <a:rPr lang="en-US" b="1" dirty="0"/>
              <a:t>To correct the </a:t>
            </a:r>
            <a:r>
              <a:rPr lang="en-US" b="1" dirty="0" smtClean="0"/>
              <a:t>problem</a:t>
            </a:r>
          </a:p>
          <a:p>
            <a:pPr lvl="1"/>
            <a:r>
              <a:rPr lang="en-US" dirty="0" smtClean="0"/>
              <a:t>Make </a:t>
            </a:r>
            <a:r>
              <a:rPr lang="en-US" b="1" dirty="0">
                <a:solidFill>
                  <a:srgbClr val="FF0000"/>
                </a:solidFill>
              </a:rPr>
              <a:t>liberal</a:t>
            </a:r>
            <a:r>
              <a:rPr lang="en-US" dirty="0"/>
              <a:t> use of parentheses </a:t>
            </a:r>
            <a:endParaRPr lang="en-US" dirty="0" smtClean="0"/>
          </a:p>
          <a:p>
            <a:endParaRPr lang="en-US" dirty="0"/>
          </a:p>
          <a:p>
            <a:pPr marL="0" marR="0" indent="0">
              <a:spcBef>
                <a:spcPts val="0"/>
              </a:spcBef>
              <a:spcAft>
                <a:spcPts val="0"/>
              </a:spcAft>
              <a:buNone/>
            </a:pP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Macro definition</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28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CUBE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 ) ((a) * (a) * (a))</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Macro expansion using x + 1</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cout &lt;&lt; ((x + 1) * (x + 1) * (x + 1)) &lt;&lt; endl;</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latin typeface="Courier New" panose="02070309020205020404" pitchFamily="49" charset="0"/>
                <a:ea typeface="Times New Roman" panose="02020603050405020304" pitchFamily="18" charset="0"/>
                <a:cs typeface="Courier New" panose="02070309020205020404" pitchFamily="49" charset="0"/>
              </a:rPr>
              <a:t> </a:t>
            </a:r>
          </a:p>
          <a:p>
            <a:pPr marL="0" marR="0" indent="0">
              <a:spcBef>
                <a:spcPts val="0"/>
              </a:spcBef>
              <a:spcAft>
                <a:spcPts val="0"/>
              </a:spcAft>
              <a:buNone/>
            </a:pP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Output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27</a:t>
            </a:r>
            <a:endParaRPr lang="en-US" sz="2800" dirty="0" smtClean="0">
              <a:solidFill>
                <a:schemeClr val="tx1"/>
              </a:solidFill>
              <a:latin typeface="Courier New" panose="02070309020205020404" pitchFamily="49" charset="0"/>
              <a:cs typeface="Courier New" panose="02070309020205020404" pitchFamily="49" charset="0"/>
            </a:endParaRPr>
          </a:p>
          <a:p>
            <a:endParaRPr lang="en-US" dirty="0"/>
          </a:p>
          <a:p>
            <a:endParaRPr lang="en-US" dirty="0"/>
          </a:p>
        </p:txBody>
      </p:sp>
    </p:spTree>
    <p:extLst>
      <p:ext uri="{BB962C8B-B14F-4D97-AF65-F5344CB8AC3E}">
        <p14:creationId xmlns:p14="http://schemas.microsoft.com/office/powerpoint/2010/main" val="1833687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14.4 Macros – </a:t>
            </a:r>
            <a:r>
              <a:rPr lang="en-US" dirty="0" smtClean="0"/>
              <a:t>Line Continuation</a:t>
            </a:r>
            <a:endParaRPr lang="en-US" dirty="0"/>
          </a:p>
        </p:txBody>
      </p:sp>
      <p:sp>
        <p:nvSpPr>
          <p:cNvPr id="3" name="Content Placeholder 2"/>
          <p:cNvSpPr>
            <a:spLocks noGrp="1"/>
          </p:cNvSpPr>
          <p:nvPr>
            <p:ph idx="1"/>
          </p:nvPr>
        </p:nvSpPr>
        <p:spPr>
          <a:xfrm>
            <a:off x="83975" y="1191206"/>
            <a:ext cx="12036489" cy="5219119"/>
          </a:xfrm>
        </p:spPr>
        <p:txBody>
          <a:bodyPr>
            <a:normAutofit fontScale="62500" lnSpcReduction="20000"/>
          </a:bodyPr>
          <a:lstStyle/>
          <a:p>
            <a:r>
              <a:rPr lang="en-US" sz="4500" dirty="0" smtClean="0"/>
              <a:t>Macro may </a:t>
            </a:r>
            <a:r>
              <a:rPr lang="en-US" sz="4500" dirty="0"/>
              <a:t>need to span multiple lines to help with code readability and maintainability</a:t>
            </a:r>
          </a:p>
          <a:p>
            <a:pPr lvl="1"/>
            <a:r>
              <a:rPr lang="en-US" sz="4500" dirty="0" smtClean="0"/>
              <a:t>Might </a:t>
            </a:r>
            <a:r>
              <a:rPr lang="en-US" sz="4500" dirty="0"/>
              <a:t>cause </a:t>
            </a:r>
            <a:r>
              <a:rPr lang="en-US" sz="4500" dirty="0" smtClean="0"/>
              <a:t>problems</a:t>
            </a:r>
            <a:endParaRPr lang="en-US" sz="4500" dirty="0"/>
          </a:p>
          <a:p>
            <a:endParaRPr lang="en-US" sz="4500" dirty="0" smtClean="0"/>
          </a:p>
          <a:p>
            <a:r>
              <a:rPr lang="en-US" sz="4500" b="1" dirty="0" smtClean="0"/>
              <a:t>Line Continuation Character (</a:t>
            </a:r>
            <a:r>
              <a:rPr lang="en-US" sz="4500" b="1" dirty="0" smtClean="0">
                <a:latin typeface="Courier New" panose="02070309020205020404" pitchFamily="49" charset="0"/>
                <a:cs typeface="Courier New" panose="02070309020205020404" pitchFamily="49" charset="0"/>
              </a:rPr>
              <a:t>\</a:t>
            </a:r>
            <a:r>
              <a:rPr lang="en-US" sz="4500" b="1" dirty="0" smtClean="0"/>
              <a:t>)</a:t>
            </a:r>
          </a:p>
          <a:p>
            <a:pPr lvl="1"/>
            <a:r>
              <a:rPr lang="en-US" sz="4500" dirty="0" smtClean="0"/>
              <a:t>Used </a:t>
            </a:r>
            <a:r>
              <a:rPr lang="en-US" sz="4500" dirty="0"/>
              <a:t>to continue a line of code to the next line</a:t>
            </a:r>
          </a:p>
          <a:p>
            <a:pPr lvl="2"/>
            <a:endParaRPr lang="en-US" sz="4500" dirty="0" smtClean="0"/>
          </a:p>
          <a:p>
            <a:pPr lvl="1"/>
            <a:r>
              <a:rPr lang="en-US" sz="4500" dirty="0" smtClean="0"/>
              <a:t>Line </a:t>
            </a:r>
            <a:r>
              <a:rPr lang="en-US" sz="4500" dirty="0"/>
              <a:t>continuation character can be used at anytime</a:t>
            </a:r>
          </a:p>
          <a:p>
            <a:endParaRPr lang="en-US" dirty="0" smtClean="0"/>
          </a:p>
          <a:p>
            <a:pPr marL="0" marR="0" indent="0">
              <a:spcBef>
                <a:spcPts val="0"/>
              </a:spcBef>
              <a:spcAft>
                <a:spcPts val="0"/>
              </a:spcAft>
              <a:buNone/>
            </a:pPr>
            <a:r>
              <a:rPr lang="en-US" sz="31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31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GETRANDOM</a:t>
            </a: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max ) \</a:t>
            </a:r>
            <a:endParaRPr lang="en-US" sz="31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(rand() % (max))</a:t>
            </a:r>
            <a:endParaRPr lang="en-US" sz="31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31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3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31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31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31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GETRANDOM</a:t>
            </a: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( 100 ) &lt;&lt; endl;</a:t>
            </a:r>
            <a:endParaRPr lang="en-US" sz="31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31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3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31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88300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14.4.1 Advantages and Disadvantages – Speed Versus Size</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calling a function a few </a:t>
            </a:r>
            <a:r>
              <a:rPr lang="en-US" dirty="0" smtClean="0"/>
              <a:t>values, </a:t>
            </a:r>
            <a:r>
              <a:rPr lang="en-US" dirty="0"/>
              <a:t>such as the return pointer and state of all local variables, are </a:t>
            </a:r>
            <a:r>
              <a:rPr lang="en-US" dirty="0" smtClean="0"/>
              <a:t>pushed onto the stack</a:t>
            </a:r>
            <a:endParaRPr lang="en-US" dirty="0"/>
          </a:p>
          <a:p>
            <a:pPr lvl="1"/>
            <a:r>
              <a:rPr lang="en-US" dirty="0" smtClean="0"/>
              <a:t>Since this is done </a:t>
            </a:r>
            <a:r>
              <a:rPr lang="en-US" dirty="0"/>
              <a:t>during runtime, program execution speed becomes negligibly </a:t>
            </a:r>
            <a:r>
              <a:rPr lang="en-US" dirty="0" smtClean="0"/>
              <a:t>slower</a:t>
            </a:r>
          </a:p>
          <a:p>
            <a:endParaRPr lang="en-US" dirty="0" smtClean="0"/>
          </a:p>
          <a:p>
            <a:r>
              <a:rPr lang="en-US" dirty="0" smtClean="0"/>
              <a:t>Macros </a:t>
            </a:r>
            <a:r>
              <a:rPr lang="en-US" dirty="0"/>
              <a:t>are expanded during </a:t>
            </a:r>
            <a:r>
              <a:rPr lang="en-US" dirty="0" smtClean="0"/>
              <a:t>preprocessor execution </a:t>
            </a:r>
            <a:r>
              <a:rPr lang="en-US" dirty="0"/>
              <a:t>and don’t push anything on the stack resulting in faster </a:t>
            </a:r>
            <a:r>
              <a:rPr lang="en-US" dirty="0" smtClean="0"/>
              <a:t>execution</a:t>
            </a:r>
          </a:p>
          <a:p>
            <a:pPr lvl="1"/>
            <a:r>
              <a:rPr lang="en-US" dirty="0" smtClean="0"/>
              <a:t>Macros still </a:t>
            </a:r>
            <a:r>
              <a:rPr lang="en-US" dirty="0"/>
              <a:t>participate in the modularity of your program</a:t>
            </a:r>
          </a:p>
          <a:p>
            <a:endParaRPr lang="en-US" dirty="0" smtClean="0"/>
          </a:p>
          <a:p>
            <a:r>
              <a:rPr lang="en-US" dirty="0" smtClean="0"/>
              <a:t>Large </a:t>
            </a:r>
            <a:r>
              <a:rPr lang="en-US" dirty="0"/>
              <a:t>macro used many times increases size of the executable </a:t>
            </a:r>
            <a:r>
              <a:rPr lang="en-US" dirty="0" smtClean="0"/>
              <a:t>file</a:t>
            </a:r>
            <a:endParaRPr lang="en-US" dirty="0"/>
          </a:p>
          <a:p>
            <a:pPr lvl="1"/>
            <a:r>
              <a:rPr lang="en-US" dirty="0"/>
              <a:t>Macros are usually kept relatively </a:t>
            </a:r>
            <a:r>
              <a:rPr lang="en-US" dirty="0" smtClean="0"/>
              <a:t>small</a:t>
            </a:r>
            <a:endParaRPr lang="en-US" dirty="0"/>
          </a:p>
        </p:txBody>
      </p:sp>
    </p:spTree>
    <p:extLst>
      <p:ext uri="{BB962C8B-B14F-4D97-AF65-F5344CB8AC3E}">
        <p14:creationId xmlns:p14="http://schemas.microsoft.com/office/powerpoint/2010/main" val="3631922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14.4.1 Advantages and Disadvantages </a:t>
            </a:r>
            <a:r>
              <a:rPr lang="en-US" dirty="0" smtClean="0"/>
              <a:t>– Common Errors</a:t>
            </a:r>
            <a:endParaRPr lang="en-US" dirty="0"/>
          </a:p>
        </p:txBody>
      </p:sp>
      <p:sp>
        <p:nvSpPr>
          <p:cNvPr id="3" name="Content Placeholder 2"/>
          <p:cNvSpPr>
            <a:spLocks noGrp="1"/>
          </p:cNvSpPr>
          <p:nvPr>
            <p:ph idx="1"/>
          </p:nvPr>
        </p:nvSpPr>
        <p:spPr/>
        <p:txBody>
          <a:bodyPr>
            <a:normAutofit fontScale="85000" lnSpcReduction="10000"/>
          </a:bodyPr>
          <a:lstStyle/>
          <a:p>
            <a:r>
              <a:rPr lang="en-US" dirty="0"/>
              <a:t>Syntax errors appear on the line where the macro is </a:t>
            </a:r>
            <a:r>
              <a:rPr lang="en-US" dirty="0" smtClean="0"/>
              <a:t>used, not </a:t>
            </a:r>
            <a:r>
              <a:rPr lang="en-US" dirty="0"/>
              <a:t>where defined</a:t>
            </a:r>
          </a:p>
          <a:p>
            <a:endParaRPr lang="en-US" dirty="0" smtClean="0"/>
          </a:p>
          <a:p>
            <a:r>
              <a:rPr lang="en-US" dirty="0" smtClean="0"/>
              <a:t>Can’t </a:t>
            </a:r>
            <a:r>
              <a:rPr lang="en-US" dirty="0"/>
              <a:t>use the debugger to step into a </a:t>
            </a:r>
            <a:r>
              <a:rPr lang="en-US" dirty="0" smtClean="0"/>
              <a:t>macro</a:t>
            </a:r>
          </a:p>
          <a:p>
            <a:endParaRPr lang="en-US" dirty="0" smtClean="0"/>
          </a:p>
          <a:p>
            <a:r>
              <a:rPr lang="en-US" dirty="0" smtClean="0"/>
              <a:t>No </a:t>
            </a:r>
            <a:r>
              <a:rPr lang="en-US" dirty="0"/>
              <a:t>type checking is done on the parameters of a macro</a:t>
            </a:r>
          </a:p>
          <a:p>
            <a:endParaRPr lang="en-US" dirty="0" smtClean="0"/>
          </a:p>
          <a:p>
            <a:r>
              <a:rPr lang="en-US" b="1" dirty="0" smtClean="0"/>
              <a:t>Style </a:t>
            </a:r>
            <a:r>
              <a:rPr lang="en-US" b="1" dirty="0"/>
              <a:t>note</a:t>
            </a:r>
          </a:p>
          <a:p>
            <a:pPr lvl="1"/>
            <a:r>
              <a:rPr lang="en-US" dirty="0"/>
              <a:t>Common error is to place a semicolon at the end of the of the macro definition</a:t>
            </a:r>
          </a:p>
          <a:p>
            <a:pPr lvl="1"/>
            <a:r>
              <a:rPr lang="en-US" dirty="0"/>
              <a:t>Causes problems when the macro is embedded within another </a:t>
            </a:r>
            <a:r>
              <a:rPr lang="en-US" dirty="0" smtClean="0"/>
              <a:t>statement</a:t>
            </a:r>
            <a:endParaRPr lang="en-US" dirty="0"/>
          </a:p>
          <a:p>
            <a:endParaRPr lang="en-US" dirty="0" smtClean="0"/>
          </a:p>
          <a:p>
            <a:pPr>
              <a:buClr>
                <a:srgbClr val="007A77"/>
              </a:buClr>
            </a:pPr>
            <a:r>
              <a:rPr lang="en-US" b="1" dirty="0" smtClean="0">
                <a:solidFill>
                  <a:srgbClr val="FF0000"/>
                </a:solidFill>
              </a:rPr>
              <a:t>Because </a:t>
            </a:r>
            <a:r>
              <a:rPr lang="en-US" b="1" dirty="0">
                <a:solidFill>
                  <a:srgbClr val="FF0000"/>
                </a:solidFill>
              </a:rPr>
              <a:t>of disadvantages associated with macros, using functions is preferred over using macros</a:t>
            </a:r>
          </a:p>
          <a:p>
            <a:endParaRPr lang="en-US" dirty="0"/>
          </a:p>
          <a:p>
            <a:endParaRPr lang="en-US" dirty="0"/>
          </a:p>
        </p:txBody>
      </p:sp>
    </p:spTree>
    <p:extLst>
      <p:ext uri="{BB962C8B-B14F-4D97-AF65-F5344CB8AC3E}">
        <p14:creationId xmlns:p14="http://schemas.microsoft.com/office/powerpoint/2010/main" val="2601872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14.5 Storage Classes – Definition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Storage </a:t>
            </a:r>
            <a:r>
              <a:rPr lang="en-US" b="1" dirty="0" smtClean="0"/>
              <a:t>classes</a:t>
            </a:r>
          </a:p>
          <a:p>
            <a:pPr lvl="1"/>
            <a:r>
              <a:rPr lang="en-US" dirty="0" smtClean="0"/>
              <a:t>Regulate </a:t>
            </a:r>
            <a:r>
              <a:rPr lang="en-US" dirty="0"/>
              <a:t>lifetime, visibility or memory placement of a variable</a:t>
            </a:r>
          </a:p>
          <a:p>
            <a:endParaRPr lang="en-US" dirty="0" smtClean="0"/>
          </a:p>
          <a:p>
            <a:r>
              <a:rPr lang="en-US" dirty="0" smtClean="0"/>
              <a:t>Storage </a:t>
            </a:r>
            <a:r>
              <a:rPr lang="en-US" dirty="0"/>
              <a:t>classes in C</a:t>
            </a:r>
            <a:r>
              <a:rPr lang="en-US" dirty="0" smtClean="0"/>
              <a:t>++</a:t>
            </a:r>
            <a:endParaRPr lang="en-US" dirty="0"/>
          </a:p>
          <a:p>
            <a:pPr lvl="1"/>
            <a:r>
              <a:rPr lang="en-US" b="1" dirty="0" smtClean="0">
                <a:latin typeface="Courier New" panose="02070309020205020404" pitchFamily="49" charset="0"/>
                <a:cs typeface="Courier New" panose="02070309020205020404" pitchFamily="49" charset="0"/>
              </a:rPr>
              <a:t>register</a:t>
            </a:r>
            <a:r>
              <a:rPr lang="en-US" dirty="0" smtClean="0"/>
              <a:t>, </a:t>
            </a:r>
            <a:r>
              <a:rPr lang="en-US" b="1" dirty="0" smtClean="0">
                <a:latin typeface="Courier New" panose="02070309020205020404" pitchFamily="49" charset="0"/>
                <a:cs typeface="Courier New" panose="02070309020205020404" pitchFamily="49" charset="0"/>
              </a:rPr>
              <a:t>static</a:t>
            </a:r>
            <a:r>
              <a:rPr lang="en-US" dirty="0"/>
              <a:t>, </a:t>
            </a:r>
            <a:r>
              <a:rPr lang="en-US" b="1" dirty="0" smtClean="0">
                <a:latin typeface="Courier New" panose="02070309020205020404" pitchFamily="49" charset="0"/>
                <a:cs typeface="Courier New" panose="02070309020205020404" pitchFamily="49" charset="0"/>
              </a:rPr>
              <a:t>extern</a:t>
            </a:r>
            <a:endParaRPr lang="en-US" dirty="0" smtClean="0"/>
          </a:p>
          <a:p>
            <a:pPr lvl="1"/>
            <a:r>
              <a:rPr lang="en-US" dirty="0" smtClean="0"/>
              <a:t>Other storage classes include </a:t>
            </a:r>
            <a:r>
              <a:rPr lang="en-US" b="1" dirty="0" smtClean="0">
                <a:latin typeface="Courier New" panose="02070309020205020404" pitchFamily="49" charset="0"/>
                <a:cs typeface="Courier New" panose="02070309020205020404" pitchFamily="49" charset="0"/>
              </a:rPr>
              <a:t>mutable</a:t>
            </a:r>
            <a:r>
              <a:rPr lang="en-US" dirty="0" smtClean="0"/>
              <a:t> </a:t>
            </a:r>
            <a:r>
              <a:rPr lang="en-US" dirty="0" smtClean="0"/>
              <a:t>and </a:t>
            </a:r>
            <a:r>
              <a:rPr lang="en-US" b="1" dirty="0" smtClean="0">
                <a:latin typeface="Courier New" panose="02070309020205020404" pitchFamily="49" charset="0"/>
                <a:cs typeface="Courier New" panose="02070309020205020404" pitchFamily="49" charset="0"/>
              </a:rPr>
              <a:t>thread_local</a:t>
            </a:r>
            <a:r>
              <a:rPr lang="en-US" dirty="0" smtClean="0"/>
              <a:t> which are not discussed in this book</a:t>
            </a:r>
          </a:p>
          <a:p>
            <a:endParaRPr lang="en-US" dirty="0" smtClean="0"/>
          </a:p>
          <a:p>
            <a:r>
              <a:rPr lang="en-US" b="1" dirty="0" smtClean="0"/>
              <a:t>Type qualifiers</a:t>
            </a:r>
          </a:p>
          <a:p>
            <a:pPr lvl="1"/>
            <a:r>
              <a:rPr lang="en-US" dirty="0" smtClean="0"/>
              <a:t>Closely related to storage classes</a:t>
            </a:r>
          </a:p>
          <a:p>
            <a:pPr lvl="1"/>
            <a:r>
              <a:rPr lang="en-US" dirty="0" smtClean="0"/>
              <a:t>Effects the variables type not its storage, giving it additional attributes</a:t>
            </a:r>
          </a:p>
          <a:p>
            <a:pPr lvl="1"/>
            <a:r>
              <a:rPr lang="en-US" b="1" dirty="0" smtClean="0">
                <a:latin typeface="Courier New" panose="02070309020205020404" pitchFamily="49" charset="0"/>
                <a:cs typeface="Courier New" panose="02070309020205020404" pitchFamily="49" charset="0"/>
              </a:rPr>
              <a:t>const</a:t>
            </a:r>
            <a:r>
              <a:rPr lang="en-US" dirty="0" smtClean="0">
                <a:cs typeface="Courier New" panose="02070309020205020404" pitchFamily="49" charset="0"/>
              </a:rPr>
              <a:t> and </a:t>
            </a:r>
            <a:r>
              <a:rPr lang="en-US" b="1" dirty="0" smtClean="0">
                <a:latin typeface="Courier New" panose="02070309020205020404" pitchFamily="49" charset="0"/>
                <a:cs typeface="Courier New" panose="02070309020205020404" pitchFamily="49" charset="0"/>
              </a:rPr>
              <a:t>volatile</a:t>
            </a:r>
            <a:endParaRPr lang="en-US" dirty="0" smtClean="0"/>
          </a:p>
          <a:p>
            <a:endParaRPr lang="en-US" dirty="0"/>
          </a:p>
        </p:txBody>
      </p:sp>
    </p:spTree>
    <p:extLst>
      <p:ext uri="{BB962C8B-B14F-4D97-AF65-F5344CB8AC3E}">
        <p14:creationId xmlns:p14="http://schemas.microsoft.com/office/powerpoint/2010/main" val="3834198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14.5 Storage Classes </a:t>
            </a:r>
            <a:r>
              <a:rPr lang="en-US" dirty="0" smtClean="0"/>
              <a:t>– </a:t>
            </a:r>
            <a:r>
              <a:rPr lang="en-US" dirty="0" smtClean="0">
                <a:latin typeface="Courier New" panose="02070309020205020404" pitchFamily="49" charset="0"/>
                <a:cs typeface="Courier New" panose="02070309020205020404" pitchFamily="49" charset="0"/>
              </a:rPr>
              <a:t>register</a:t>
            </a:r>
            <a:r>
              <a:rPr lang="en-US" dirty="0" smtClean="0">
                <a:cs typeface="Courier New" panose="02070309020205020404" pitchFamily="49" charset="0"/>
              </a:rPr>
              <a:t> Storage Class</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Courier New" panose="02070309020205020404" pitchFamily="49" charset="0"/>
                <a:cs typeface="Courier New" panose="02070309020205020404" pitchFamily="49" charset="0"/>
              </a:rPr>
              <a:t>register</a:t>
            </a:r>
            <a:endParaRPr lang="en-US" dirty="0" smtClean="0"/>
          </a:p>
          <a:p>
            <a:pPr lvl="1"/>
            <a:r>
              <a:rPr lang="en-US" dirty="0" smtClean="0"/>
              <a:t>Requests </a:t>
            </a:r>
            <a:r>
              <a:rPr lang="en-US" dirty="0"/>
              <a:t>the variable be placed into a machine register to increase execution speed</a:t>
            </a:r>
          </a:p>
          <a:p>
            <a:endParaRPr lang="en-US" dirty="0" smtClean="0"/>
          </a:p>
          <a:p>
            <a:pPr lvl="1"/>
            <a:r>
              <a:rPr lang="en-US" dirty="0" smtClean="0"/>
              <a:t>VS </a:t>
            </a:r>
            <a:r>
              <a:rPr lang="en-US" dirty="0"/>
              <a:t>tries to do this when certain optimizations are specified within the </a:t>
            </a:r>
            <a:r>
              <a:rPr lang="en-US" dirty="0" smtClean="0"/>
              <a:t>compiler</a:t>
            </a:r>
          </a:p>
          <a:p>
            <a:endParaRPr lang="en-US" dirty="0"/>
          </a:p>
          <a:p>
            <a:r>
              <a:rPr lang="en-US" b="1" dirty="0" smtClean="0"/>
              <a:t>Optimization</a:t>
            </a:r>
          </a:p>
          <a:p>
            <a:pPr lvl="1"/>
            <a:r>
              <a:rPr lang="en-US" dirty="0" smtClean="0"/>
              <a:t>Allows </a:t>
            </a:r>
            <a:r>
              <a:rPr lang="en-US" dirty="0"/>
              <a:t>the compiler to decide upon a course of action based on the environment settings</a:t>
            </a:r>
          </a:p>
          <a:p>
            <a:endParaRPr lang="en-US" dirty="0" smtClean="0"/>
          </a:p>
          <a:p>
            <a:r>
              <a:rPr lang="en-US" dirty="0" smtClean="0"/>
              <a:t>This storage class is listed as deprecated in the C++17 standard</a:t>
            </a:r>
            <a:endParaRPr lang="en-US" dirty="0"/>
          </a:p>
        </p:txBody>
      </p:sp>
    </p:spTree>
    <p:extLst>
      <p:ext uri="{BB962C8B-B14F-4D97-AF65-F5344CB8AC3E}">
        <p14:creationId xmlns:p14="http://schemas.microsoft.com/office/powerpoint/2010/main" val="71428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14.1 Command Line Arguments – </a:t>
            </a:r>
            <a:r>
              <a:rPr lang="en-US" sz="3600" dirty="0" smtClean="0">
                <a:latin typeface="Courier New" panose="02070309020205020404" pitchFamily="49" charset="0"/>
                <a:cs typeface="Courier New" panose="02070309020205020404" pitchFamily="49" charset="0"/>
              </a:rPr>
              <a:t>argc</a:t>
            </a:r>
            <a:r>
              <a:rPr lang="en-US" sz="3600" dirty="0" smtClean="0"/>
              <a:t> and </a:t>
            </a:r>
            <a:r>
              <a:rPr lang="en-US" sz="3600" dirty="0" smtClean="0">
                <a:latin typeface="Courier New" panose="02070309020205020404" pitchFamily="49" charset="0"/>
                <a:cs typeface="Courier New" panose="02070309020205020404" pitchFamily="49" charset="0"/>
              </a:rPr>
              <a:t>argv</a:t>
            </a:r>
            <a:r>
              <a:rPr lang="en-US" sz="3600" dirty="0" smtClean="0"/>
              <a:t> Definition</a:t>
            </a:r>
            <a:endParaRPr lang="en-US" sz="3600" dirty="0"/>
          </a:p>
        </p:txBody>
      </p:sp>
      <p:sp>
        <p:nvSpPr>
          <p:cNvPr id="3" name="Content Placeholder 2"/>
          <p:cNvSpPr>
            <a:spLocks noGrp="1"/>
          </p:cNvSpPr>
          <p:nvPr>
            <p:ph idx="1"/>
          </p:nvPr>
        </p:nvSpPr>
        <p:spPr/>
        <p:txBody>
          <a:bodyPr>
            <a:normAutofit fontScale="92500"/>
          </a:bodyPr>
          <a:lstStyle/>
          <a:p>
            <a:r>
              <a:rPr lang="en-US" dirty="0"/>
              <a:t>If multiple files are selected, each filename is passed as one row in a ragged array to the program </a:t>
            </a:r>
          </a:p>
          <a:p>
            <a:endParaRPr lang="en-US" dirty="0" smtClean="0"/>
          </a:p>
          <a:p>
            <a:r>
              <a:rPr lang="en-US" dirty="0" smtClean="0"/>
              <a:t>Number </a:t>
            </a:r>
            <a:r>
              <a:rPr lang="en-US" dirty="0"/>
              <a:t>of strings passed to the program is stored in another parameter</a:t>
            </a:r>
          </a:p>
          <a:p>
            <a:endParaRPr lang="en-US" dirty="0" smtClean="0"/>
          </a:p>
          <a:p>
            <a:r>
              <a:rPr lang="en-US" dirty="0" smtClean="0"/>
              <a:t>These </a:t>
            </a:r>
            <a:r>
              <a:rPr lang="en-US" dirty="0"/>
              <a:t>parameters can have any name, but usually called </a:t>
            </a:r>
            <a:r>
              <a:rPr lang="en-US" dirty="0">
                <a:latin typeface="Courier New" panose="02070309020205020404" pitchFamily="49" charset="0"/>
                <a:cs typeface="Courier New" panose="02070309020205020404" pitchFamily="49" charset="0"/>
              </a:rPr>
              <a:t>argc</a:t>
            </a:r>
            <a:r>
              <a:rPr lang="en-US" dirty="0"/>
              <a:t> and </a:t>
            </a:r>
            <a:r>
              <a:rPr lang="en-US" dirty="0">
                <a:latin typeface="Courier New" panose="02070309020205020404" pitchFamily="49" charset="0"/>
                <a:cs typeface="Courier New" panose="02070309020205020404" pitchFamily="49" charset="0"/>
              </a:rPr>
              <a:t>argv</a:t>
            </a:r>
            <a:r>
              <a:rPr lang="en-US" dirty="0"/>
              <a:t> </a:t>
            </a:r>
          </a:p>
          <a:p>
            <a:pPr lvl="1"/>
            <a:r>
              <a:rPr lang="en-US" dirty="0"/>
              <a:t>The </a:t>
            </a:r>
            <a:r>
              <a:rPr lang="en-US" dirty="0">
                <a:latin typeface="Courier New" panose="02070309020205020404" pitchFamily="49" charset="0"/>
                <a:cs typeface="Courier New" panose="02070309020205020404" pitchFamily="49" charset="0"/>
              </a:rPr>
              <a:t>argc</a:t>
            </a:r>
            <a:r>
              <a:rPr lang="en-US" dirty="0"/>
              <a:t> parameter contains the number of strings stored in </a:t>
            </a:r>
            <a:r>
              <a:rPr lang="en-US" dirty="0">
                <a:latin typeface="Courier New" panose="02070309020205020404" pitchFamily="49" charset="0"/>
                <a:cs typeface="Courier New" panose="02070309020205020404" pitchFamily="49" charset="0"/>
              </a:rPr>
              <a:t>argv</a:t>
            </a:r>
          </a:p>
          <a:p>
            <a:pPr lvl="1"/>
            <a:r>
              <a:rPr lang="en-US" dirty="0"/>
              <a:t>The </a:t>
            </a:r>
            <a:r>
              <a:rPr lang="en-US" dirty="0">
                <a:latin typeface="Courier New" panose="02070309020205020404" pitchFamily="49" charset="0"/>
                <a:cs typeface="Courier New" panose="02070309020205020404" pitchFamily="49" charset="0"/>
              </a:rPr>
              <a:t>argc</a:t>
            </a:r>
            <a:r>
              <a:rPr lang="en-US" dirty="0"/>
              <a:t> parameter refers to the </a:t>
            </a:r>
            <a:r>
              <a:rPr lang="en-US" b="1" u="sng" dirty="0"/>
              <a:t>arg</a:t>
            </a:r>
            <a:r>
              <a:rPr lang="en-US" dirty="0"/>
              <a:t>ument </a:t>
            </a:r>
            <a:r>
              <a:rPr lang="en-US" b="1" u="sng" dirty="0"/>
              <a:t>c</a:t>
            </a:r>
            <a:r>
              <a:rPr lang="en-US" dirty="0"/>
              <a:t>ount and </a:t>
            </a:r>
            <a:r>
              <a:rPr lang="en-US" dirty="0">
                <a:latin typeface="Courier New" panose="02070309020205020404" pitchFamily="49" charset="0"/>
                <a:cs typeface="Courier New" panose="02070309020205020404" pitchFamily="49" charset="0"/>
              </a:rPr>
              <a:t>argv</a:t>
            </a:r>
            <a:r>
              <a:rPr lang="en-US" dirty="0"/>
              <a:t> refers to the </a:t>
            </a:r>
            <a:r>
              <a:rPr lang="en-US" b="1" u="sng" dirty="0"/>
              <a:t>arg</a:t>
            </a:r>
            <a:r>
              <a:rPr lang="en-US" dirty="0"/>
              <a:t>ument </a:t>
            </a:r>
            <a:r>
              <a:rPr lang="en-US" b="1" u="sng" dirty="0" smtClean="0"/>
              <a:t>v</a:t>
            </a:r>
            <a:r>
              <a:rPr lang="en-US" dirty="0" smtClean="0"/>
              <a:t>ector</a:t>
            </a:r>
            <a:endParaRPr lang="en-US" dirty="0"/>
          </a:p>
          <a:p>
            <a:pPr lvl="1"/>
            <a:r>
              <a:rPr lang="en-US" dirty="0"/>
              <a:t>First string stored in </a:t>
            </a:r>
            <a:r>
              <a:rPr lang="en-US" dirty="0">
                <a:latin typeface="Courier New" panose="02070309020205020404" pitchFamily="49" charset="0"/>
                <a:cs typeface="Courier New" panose="02070309020205020404" pitchFamily="49" charset="0"/>
              </a:rPr>
              <a:t>argv</a:t>
            </a:r>
            <a:r>
              <a:rPr lang="en-US" dirty="0"/>
              <a:t> is the path and name of the program</a:t>
            </a:r>
          </a:p>
          <a:p>
            <a:endParaRPr lang="en-US" dirty="0"/>
          </a:p>
        </p:txBody>
      </p:sp>
    </p:spTree>
    <p:extLst>
      <p:ext uri="{BB962C8B-B14F-4D97-AF65-F5344CB8AC3E}">
        <p14:creationId xmlns:p14="http://schemas.microsoft.com/office/powerpoint/2010/main" val="1681012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14.5 Storage Classes </a:t>
            </a:r>
            <a:r>
              <a:rPr lang="en-US" dirty="0" smtClean="0"/>
              <a:t>– </a:t>
            </a:r>
            <a:r>
              <a:rPr lang="en-US" dirty="0" smtClean="0">
                <a:latin typeface="Courier New" panose="02070309020205020404" pitchFamily="49" charset="0"/>
                <a:cs typeface="Courier New" panose="02070309020205020404" pitchFamily="49" charset="0"/>
              </a:rPr>
              <a:t>volatile</a:t>
            </a:r>
            <a:r>
              <a:rPr lang="en-US" dirty="0" smtClean="0">
                <a:cs typeface="Courier New" panose="02070309020205020404" pitchFamily="49" charset="0"/>
              </a:rPr>
              <a:t> Type Qualifier</a:t>
            </a:r>
            <a:endParaRPr lang="en-US" b="0"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a:bodyPr>
          <a:lstStyle/>
          <a:p>
            <a:r>
              <a:rPr lang="en-US" b="1" dirty="0" smtClean="0">
                <a:latin typeface="Courier New" panose="02070309020205020404" pitchFamily="49" charset="0"/>
                <a:cs typeface="Courier New" panose="02070309020205020404" pitchFamily="49" charset="0"/>
              </a:rPr>
              <a:t>volatile</a:t>
            </a:r>
          </a:p>
          <a:p>
            <a:pPr lvl="1"/>
            <a:r>
              <a:rPr lang="en-US" dirty="0" smtClean="0"/>
              <a:t>Tells </a:t>
            </a:r>
            <a:r>
              <a:rPr lang="en-US" dirty="0"/>
              <a:t>the compiler not to optimize a particular variable</a:t>
            </a:r>
          </a:p>
          <a:p>
            <a:endParaRPr lang="en-US" dirty="0" smtClean="0"/>
          </a:p>
          <a:p>
            <a:r>
              <a:rPr lang="en-US" dirty="0" smtClean="0"/>
              <a:t>Tells </a:t>
            </a:r>
            <a:r>
              <a:rPr lang="en-US" dirty="0"/>
              <a:t>the system to retrieve the variable from memory on every access and not to use the one that may be cached</a:t>
            </a:r>
          </a:p>
          <a:p>
            <a:endParaRPr lang="en-US" dirty="0" smtClean="0"/>
          </a:p>
          <a:p>
            <a:r>
              <a:rPr lang="en-US" dirty="0" smtClean="0"/>
              <a:t>Might </a:t>
            </a:r>
            <a:r>
              <a:rPr lang="en-US" dirty="0"/>
              <a:t>not be that important for </a:t>
            </a:r>
            <a:r>
              <a:rPr lang="en-US" dirty="0" smtClean="0"/>
              <a:t>most </a:t>
            </a:r>
            <a:r>
              <a:rPr lang="en-US" dirty="0"/>
              <a:t>systems, but is vital in an embedded system where a variable might be changed by a piece of hardware</a:t>
            </a:r>
            <a:endParaRPr lang="en-US" dirty="0"/>
          </a:p>
        </p:txBody>
      </p:sp>
    </p:spTree>
    <p:extLst>
      <p:ext uri="{BB962C8B-B14F-4D97-AF65-F5344CB8AC3E}">
        <p14:creationId xmlns:p14="http://schemas.microsoft.com/office/powerpoint/2010/main" val="755872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14.5.1 </a:t>
            </a:r>
            <a:r>
              <a:rPr lang="en-US" dirty="0" smtClean="0">
                <a:latin typeface="Courier New" panose="02070309020205020404" pitchFamily="49" charset="0"/>
                <a:cs typeface="Courier New" panose="02070309020205020404" pitchFamily="49" charset="0"/>
              </a:rPr>
              <a:t>static</a:t>
            </a:r>
            <a:r>
              <a:rPr lang="en-US" dirty="0" smtClean="0"/>
              <a:t> – Definition</a:t>
            </a:r>
            <a:endParaRPr lang="en-US" dirty="0"/>
          </a:p>
        </p:txBody>
      </p:sp>
      <p:sp>
        <p:nvSpPr>
          <p:cNvPr id="3" name="Content Placeholder 2"/>
          <p:cNvSpPr>
            <a:spLocks noGrp="1"/>
          </p:cNvSpPr>
          <p:nvPr>
            <p:ph idx="1"/>
          </p:nvPr>
        </p:nvSpPr>
        <p:spPr/>
        <p:txBody>
          <a:bodyPr>
            <a:normAutofit lnSpcReduction="10000"/>
          </a:bodyPr>
          <a:lstStyle/>
          <a:p>
            <a:r>
              <a:rPr lang="en-US" dirty="0" smtClean="0"/>
              <a:t>Accustomed </a:t>
            </a:r>
            <a:r>
              <a:rPr lang="en-US" dirty="0"/>
              <a:t>to the fact that when a function ends, all local variables cease to exist</a:t>
            </a:r>
            <a:endParaRPr lang="en-US" dirty="0" smtClean="0"/>
          </a:p>
          <a:p>
            <a:pPr lvl="1"/>
            <a:r>
              <a:rPr lang="en-US" dirty="0" smtClean="0"/>
              <a:t>If the function </a:t>
            </a:r>
            <a:r>
              <a:rPr lang="en-US" dirty="0"/>
              <a:t>is called again, the variables are recreated</a:t>
            </a:r>
          </a:p>
          <a:p>
            <a:endParaRPr lang="en-US" dirty="0" smtClean="0"/>
          </a:p>
          <a:p>
            <a:r>
              <a:rPr lang="en-US" b="1" dirty="0" smtClean="0">
                <a:latin typeface="Courier New" panose="02070309020205020404" pitchFamily="49" charset="0"/>
                <a:cs typeface="Courier New" panose="02070309020205020404" pitchFamily="49" charset="0"/>
              </a:rPr>
              <a:t>static</a:t>
            </a:r>
            <a:endParaRPr lang="en-US" b="1" dirty="0" smtClean="0">
              <a:latin typeface="Courier New" panose="02070309020205020404" pitchFamily="49" charset="0"/>
              <a:cs typeface="Courier New" panose="02070309020205020404" pitchFamily="49" charset="0"/>
            </a:endParaRPr>
          </a:p>
          <a:p>
            <a:pPr lvl="1"/>
            <a:r>
              <a:rPr lang="en-US" dirty="0" smtClean="0"/>
              <a:t>Specifies </a:t>
            </a:r>
            <a:r>
              <a:rPr lang="en-US" dirty="0"/>
              <a:t>that while the variable has local scope, it exists for the lifetime of the </a:t>
            </a:r>
            <a:r>
              <a:rPr lang="en-US" dirty="0" smtClean="0"/>
              <a:t>program</a:t>
            </a:r>
          </a:p>
          <a:p>
            <a:pPr lvl="1"/>
            <a:endParaRPr lang="en-US" dirty="0" smtClean="0"/>
          </a:p>
          <a:p>
            <a:pPr lvl="1"/>
            <a:r>
              <a:rPr lang="en-US" dirty="0" smtClean="0"/>
              <a:t>If </a:t>
            </a:r>
            <a:r>
              <a:rPr lang="en-US" dirty="0"/>
              <a:t>a </a:t>
            </a:r>
            <a:r>
              <a:rPr lang="en-US" b="1" dirty="0">
                <a:latin typeface="Courier New" panose="02070309020205020404" pitchFamily="49" charset="0"/>
                <a:cs typeface="Courier New" panose="02070309020205020404" pitchFamily="49" charset="0"/>
              </a:rPr>
              <a:t>static</a:t>
            </a:r>
            <a:r>
              <a:rPr lang="en-US" dirty="0"/>
              <a:t> variable is not explicitly initialized, it is initialized automatically to </a:t>
            </a:r>
            <a:r>
              <a:rPr lang="en-US" dirty="0" smtClean="0"/>
              <a:t>zero</a:t>
            </a:r>
            <a:endParaRPr lang="en-US" dirty="0"/>
          </a:p>
        </p:txBody>
      </p:sp>
    </p:spTree>
    <p:extLst>
      <p:ext uri="{BB962C8B-B14F-4D97-AF65-F5344CB8AC3E}">
        <p14:creationId xmlns:p14="http://schemas.microsoft.com/office/powerpoint/2010/main" val="2389913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14.5.1 </a:t>
            </a:r>
            <a:r>
              <a:rPr lang="en-US" dirty="0">
                <a:latin typeface="Courier New" panose="02070309020205020404" pitchFamily="49" charset="0"/>
                <a:cs typeface="Courier New" panose="02070309020205020404" pitchFamily="49" charset="0"/>
              </a:rPr>
              <a:t>static</a:t>
            </a:r>
            <a:r>
              <a:rPr lang="en-US" dirty="0"/>
              <a:t> </a:t>
            </a:r>
            <a:r>
              <a:rPr lang="en-US" dirty="0" smtClean="0"/>
              <a:t>– Rules and Declaration</a:t>
            </a:r>
            <a:endParaRPr lang="en-US" dirty="0"/>
          </a:p>
        </p:txBody>
      </p:sp>
      <p:sp>
        <p:nvSpPr>
          <p:cNvPr id="3" name="Content Placeholder 2"/>
          <p:cNvSpPr>
            <a:spLocks noGrp="1"/>
          </p:cNvSpPr>
          <p:nvPr>
            <p:ph idx="1"/>
          </p:nvPr>
        </p:nvSpPr>
        <p:spPr/>
        <p:txBody>
          <a:bodyPr/>
          <a:lstStyle/>
          <a:p>
            <a:pPr marL="457200" lvl="1" indent="0">
              <a:buNone/>
            </a:pPr>
            <a:r>
              <a:rPr lang="en-US" sz="2800" dirty="0">
                <a:solidFill>
                  <a:srgbClr val="0000FF"/>
                </a:solidFill>
                <a:latin typeface="Courier New" panose="02070309020205020404" pitchFamily="49" charset="0"/>
                <a:ea typeface="Times New Roman" panose="02020603050405020304" pitchFamily="18" charset="0"/>
              </a:rPr>
              <a:t>static</a:t>
            </a:r>
            <a:r>
              <a:rPr lang="en-US" sz="2800" dirty="0">
                <a:latin typeface="Courier New" panose="02070309020205020404" pitchFamily="49" charset="0"/>
                <a:ea typeface="Times New Roman" panose="02020603050405020304" pitchFamily="18" charset="0"/>
              </a:rPr>
              <a:t> </a:t>
            </a:r>
            <a:r>
              <a:rPr lang="en-US" sz="2800" dirty="0">
                <a:solidFill>
                  <a:srgbClr val="0000FF"/>
                </a:solidFill>
                <a:latin typeface="Courier New" panose="02070309020205020404" pitchFamily="49" charset="0"/>
                <a:ea typeface="Times New Roman" panose="02020603050405020304" pitchFamily="18" charset="0"/>
              </a:rPr>
              <a:t>int</a:t>
            </a:r>
            <a:r>
              <a:rPr lang="en-US" sz="2800" dirty="0">
                <a:solidFill>
                  <a:schemeClr val="tx1"/>
                </a:solidFill>
                <a:latin typeface="Courier New" panose="02070309020205020404" pitchFamily="49" charset="0"/>
                <a:ea typeface="Times New Roman" panose="02020603050405020304" pitchFamily="18" charset="0"/>
              </a:rPr>
              <a:t> counter = 0;</a:t>
            </a:r>
            <a:endParaRPr lang="en-US" sz="2800" dirty="0" smtClean="0">
              <a:solidFill>
                <a:schemeClr val="tx1"/>
              </a:solidFill>
            </a:endParaRPr>
          </a:p>
          <a:p>
            <a:endParaRPr lang="en-US" dirty="0"/>
          </a:p>
          <a:p>
            <a:r>
              <a:rPr lang="en-US" dirty="0"/>
              <a:t>Can be used with any data type and arrays</a:t>
            </a:r>
          </a:p>
          <a:p>
            <a:endParaRPr lang="en-US" dirty="0"/>
          </a:p>
          <a:p>
            <a:r>
              <a:rPr lang="en-US" b="1" dirty="0" smtClean="0">
                <a:latin typeface="Courier New" panose="02070309020205020404" pitchFamily="49" charset="0"/>
                <a:cs typeface="Courier New" panose="02070309020205020404" pitchFamily="49" charset="0"/>
              </a:rPr>
              <a:t>static</a:t>
            </a:r>
            <a:r>
              <a:rPr lang="en-US" dirty="0" smtClean="0"/>
              <a:t> </a:t>
            </a:r>
            <a:r>
              <a:rPr lang="en-US" dirty="0"/>
              <a:t>variables follow scoping rules</a:t>
            </a:r>
          </a:p>
          <a:p>
            <a:pPr lvl="1"/>
            <a:r>
              <a:rPr lang="en-US" dirty="0"/>
              <a:t>Only accessible by the function in which it is declared</a:t>
            </a:r>
          </a:p>
          <a:p>
            <a:pPr lvl="1"/>
            <a:r>
              <a:rPr lang="en-US" dirty="0"/>
              <a:t>Exists after the function </a:t>
            </a:r>
            <a:r>
              <a:rPr lang="en-US" dirty="0" smtClean="0"/>
              <a:t>ends</a:t>
            </a:r>
            <a:endParaRPr lang="en-US" dirty="0" smtClean="0"/>
          </a:p>
          <a:p>
            <a:endParaRPr lang="en-US" dirty="0"/>
          </a:p>
        </p:txBody>
      </p:sp>
    </p:spTree>
    <p:extLst>
      <p:ext uri="{BB962C8B-B14F-4D97-AF65-F5344CB8AC3E}">
        <p14:creationId xmlns:p14="http://schemas.microsoft.com/office/powerpoint/2010/main" val="3415019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14.5.1 </a:t>
            </a:r>
            <a:r>
              <a:rPr lang="en-US" dirty="0">
                <a:latin typeface="Courier New" panose="02070309020205020404" pitchFamily="49" charset="0"/>
                <a:cs typeface="Courier New" panose="02070309020205020404" pitchFamily="49" charset="0"/>
              </a:rPr>
              <a:t>static</a:t>
            </a:r>
            <a:r>
              <a:rPr lang="en-US" dirty="0"/>
              <a:t> </a:t>
            </a:r>
            <a:r>
              <a:rPr lang="en-US" dirty="0" smtClean="0"/>
              <a:t>– Simple Example</a:t>
            </a:r>
            <a:endParaRPr lang="en-US" dirty="0"/>
          </a:p>
        </p:txBody>
      </p:sp>
      <p:sp>
        <p:nvSpPr>
          <p:cNvPr id="3" name="Content Placeholder 2"/>
          <p:cNvSpPr>
            <a:spLocks noGrp="1"/>
          </p:cNvSpPr>
          <p:nvPr>
            <p:ph idx="1"/>
          </p:nvPr>
        </p:nvSpPr>
        <p:spPr>
          <a:xfrm>
            <a:off x="83975" y="1191206"/>
            <a:ext cx="12036489" cy="5209594"/>
          </a:xfrm>
        </p:spPr>
        <p:txBody>
          <a:bodyPr>
            <a:normAutofit fontScale="70000" lnSpcReduction="20000"/>
          </a:bodyPr>
          <a:lstStyle/>
          <a:p>
            <a:r>
              <a:rPr lang="en-US" sz="4600" dirty="0" smtClean="0"/>
              <a:t>Many </a:t>
            </a:r>
            <a:r>
              <a:rPr lang="en-US" sz="4600" dirty="0"/>
              <a:t>uses of the </a:t>
            </a:r>
            <a:r>
              <a:rPr lang="en-US" sz="4600" b="1" dirty="0">
                <a:latin typeface="Courier New" panose="02070309020205020404" pitchFamily="49" charset="0"/>
                <a:cs typeface="Courier New" panose="02070309020205020404" pitchFamily="49" charset="0"/>
              </a:rPr>
              <a:t>static</a:t>
            </a:r>
            <a:r>
              <a:rPr lang="en-US" sz="4600" dirty="0"/>
              <a:t> storage </a:t>
            </a:r>
            <a:r>
              <a:rPr lang="en-US" sz="4600" dirty="0" smtClean="0"/>
              <a:t>class</a:t>
            </a:r>
          </a:p>
          <a:p>
            <a:endParaRPr lang="en-US" sz="4600" dirty="0" smtClean="0"/>
          </a:p>
          <a:p>
            <a:r>
              <a:rPr lang="en-US" sz="4600" dirty="0" smtClean="0"/>
              <a:t>One </a:t>
            </a:r>
            <a:r>
              <a:rPr lang="en-US" sz="4600" dirty="0"/>
              <a:t>of the more </a:t>
            </a:r>
            <a:r>
              <a:rPr lang="en-US" sz="4600" dirty="0" smtClean="0"/>
              <a:t>common uses </a:t>
            </a:r>
            <a:r>
              <a:rPr lang="en-US" sz="4600" dirty="0"/>
              <a:t>is to keep track of the number of times a specific function is </a:t>
            </a:r>
            <a:r>
              <a:rPr lang="en-US" sz="4600" dirty="0" smtClean="0"/>
              <a:t>called</a:t>
            </a:r>
          </a:p>
          <a:p>
            <a:endParaRPr lang="en-US" dirty="0"/>
          </a:p>
          <a:p>
            <a:pPr marL="457200" lvl="1" indent="0">
              <a:spcBef>
                <a:spcPts val="0"/>
              </a:spcBef>
              <a:spcAft>
                <a:spcPts val="0"/>
              </a:spcAft>
              <a:buNone/>
            </a:pPr>
            <a:r>
              <a:rPr lang="en-US" sz="3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for</a:t>
            </a: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a:t>
            </a:r>
            <a:r>
              <a:rPr lang="en-US" sz="3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i = 0; i &lt; 5; i++ )</a:t>
            </a:r>
          </a:p>
          <a:p>
            <a:pPr marL="457200" lvl="1" indent="0">
              <a:spcBef>
                <a:spcPts val="0"/>
              </a:spcBef>
              <a:spcAft>
                <a:spcPts val="0"/>
              </a:spcAft>
              <a:buNone/>
            </a:pP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36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TestStatic</a:t>
            </a: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spcBef>
                <a:spcPts val="0"/>
              </a:spcBef>
              <a:spcAft>
                <a:spcPts val="0"/>
              </a:spcAft>
              <a:buNone/>
            </a:pPr>
            <a:r>
              <a:rPr lang="en-US" sz="3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 </a:t>
            </a:r>
            <a:endParaRPr lang="en-US" sz="36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3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36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TestStatic</a:t>
            </a: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spcBef>
                <a:spcPts val="0"/>
              </a:spcBef>
              <a:spcAft>
                <a:spcPts val="0"/>
              </a:spcAft>
              <a:buNone/>
            </a:pP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spcBef>
                <a:spcPts val="0"/>
              </a:spcBef>
              <a:spcAft>
                <a:spcPts val="0"/>
              </a:spcAft>
              <a:buNone/>
            </a:pPr>
            <a:r>
              <a:rPr lang="en-US" sz="3600" dirty="0">
                <a:latin typeface="Courier New" panose="02070309020205020404" pitchFamily="49" charset="0"/>
                <a:ea typeface="Times New Roman" panose="02020603050405020304" pitchFamily="18" charset="0"/>
                <a:cs typeface="Courier New" panose="02070309020205020404" pitchFamily="49" charset="0"/>
              </a:rPr>
              <a:t>    </a:t>
            </a:r>
            <a:r>
              <a:rPr lang="en-US" sz="3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static</a:t>
            </a:r>
            <a:r>
              <a:rPr lang="en-US" sz="3600" dirty="0">
                <a:latin typeface="Courier New" panose="02070309020205020404" pitchFamily="49" charset="0"/>
                <a:ea typeface="Times New Roman" panose="02020603050405020304" pitchFamily="18" charset="0"/>
                <a:cs typeface="Courier New" panose="02070309020205020404" pitchFamily="49" charset="0"/>
              </a:rPr>
              <a:t> </a:t>
            </a:r>
            <a:r>
              <a:rPr lang="en-US" sz="3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counter;</a:t>
            </a:r>
          </a:p>
          <a:p>
            <a:pPr marL="457200" lvl="1" indent="0">
              <a:spcBef>
                <a:spcPts val="0"/>
              </a:spcBef>
              <a:spcAft>
                <a:spcPts val="0"/>
              </a:spcAft>
              <a:buNone/>
            </a:pP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p>
          <a:p>
            <a:pPr marL="457200" lvl="1" indent="0">
              <a:spcBef>
                <a:spcPts val="0"/>
              </a:spcBef>
              <a:spcAft>
                <a:spcPts val="0"/>
              </a:spcAft>
              <a:buNone/>
            </a:pP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cout &lt;&lt; counter++ &lt;&lt; </a:t>
            </a:r>
            <a:r>
              <a:rPr lang="en-US" sz="3600" dirty="0">
                <a:solidFill>
                  <a:srgbClr val="8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spcBef>
                <a:spcPts val="0"/>
              </a:spcBef>
              <a:spcAft>
                <a:spcPts val="0"/>
              </a:spcAft>
              <a:buNone/>
            </a:pP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spcBef>
                <a:spcPts val="0"/>
              </a:spcBef>
              <a:spcAft>
                <a:spcPts val="0"/>
              </a:spcAft>
              <a:buNone/>
            </a:pPr>
            <a:r>
              <a:rPr lang="en-US" sz="3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Output</a:t>
            </a:r>
            <a:endParaRPr lang="en-US" sz="36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3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0 1 2 3 4</a:t>
            </a:r>
            <a:endParaRPr lang="en-US" sz="36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369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14.5.1 </a:t>
            </a:r>
            <a:r>
              <a:rPr lang="en-US" dirty="0">
                <a:latin typeface="Courier New" panose="02070309020205020404" pitchFamily="49" charset="0"/>
                <a:cs typeface="Courier New" panose="02070309020205020404" pitchFamily="49" charset="0"/>
              </a:rPr>
              <a:t>static</a:t>
            </a:r>
            <a:r>
              <a:rPr lang="en-US" dirty="0"/>
              <a:t> </a:t>
            </a:r>
            <a:r>
              <a:rPr lang="en-US" dirty="0" smtClean="0"/>
              <a:t>– </a:t>
            </a:r>
            <a:r>
              <a:rPr lang="en-US" dirty="0" err="1" smtClean="0">
                <a:latin typeface="Courier New" panose="02070309020205020404" pitchFamily="49" charset="0"/>
                <a:cs typeface="Courier New" panose="02070309020205020404" pitchFamily="49" charset="0"/>
              </a:rPr>
              <a:t>StrTok</a:t>
            </a:r>
            <a:r>
              <a:rPr lang="en-US" dirty="0" smtClean="0"/>
              <a:t> Example </a:t>
            </a:r>
            <a:r>
              <a:rPr lang="en-US" dirty="0" smtClean="0">
                <a:latin typeface="Courier New" panose="02070309020205020404" pitchFamily="49" charset="0"/>
                <a:cs typeface="Courier New" panose="02070309020205020404" pitchFamily="49" charset="0"/>
              </a:rPr>
              <a:t>main</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sentence[] = </a:t>
            </a:r>
            <a:r>
              <a:rPr lang="en-US" sz="2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"This is a test."</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str;</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str = </a:t>
            </a:r>
            <a:r>
              <a:rPr lang="en-US" sz="26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StrTok</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sentence, </a:t>
            </a:r>
            <a:r>
              <a:rPr lang="en-US" sz="2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while</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str != </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nullptr</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str &lt;&lt; endl;</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str = </a:t>
            </a:r>
            <a:r>
              <a:rPr lang="en-US" sz="26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StrTok</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nullptr</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40894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14.5.1 </a:t>
            </a:r>
            <a:r>
              <a:rPr lang="en-US" dirty="0">
                <a:latin typeface="Courier New" panose="02070309020205020404" pitchFamily="49" charset="0"/>
                <a:cs typeface="Courier New" panose="02070309020205020404" pitchFamily="49" charset="0"/>
              </a:rPr>
              <a:t>static</a:t>
            </a:r>
            <a:r>
              <a:rPr lang="en-US" dirty="0"/>
              <a:t> – </a:t>
            </a:r>
            <a:r>
              <a:rPr lang="en-US" dirty="0" err="1">
                <a:latin typeface="Courier New" panose="02070309020205020404" pitchFamily="49" charset="0"/>
                <a:cs typeface="Courier New" panose="02070309020205020404" pitchFamily="49" charset="0"/>
              </a:rPr>
              <a:t>StrTok</a:t>
            </a:r>
            <a:r>
              <a:rPr lang="en-US" dirty="0"/>
              <a:t> </a:t>
            </a:r>
            <a:r>
              <a:rPr lang="en-US" dirty="0" smtClean="0"/>
              <a:t>Example Function Definition</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StrTok</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str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delimeter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static</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nullptr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temp =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nullptr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str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nullptr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str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temp =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temp !=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nullptr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strchr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delimeter</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'\0'</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current_pos</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temp;</a:t>
            </a:r>
            <a:endParaRPr lang="en-US" sz="18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1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06791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14.5.2 </a:t>
            </a:r>
            <a:r>
              <a:rPr lang="en-US" dirty="0" smtClean="0">
                <a:latin typeface="Courier New" panose="02070309020205020404" pitchFamily="49" charset="0"/>
                <a:cs typeface="Courier New" panose="02070309020205020404" pitchFamily="49" charset="0"/>
              </a:rPr>
              <a:t>extern</a:t>
            </a:r>
            <a:r>
              <a:rPr lang="en-US" dirty="0" smtClean="0"/>
              <a:t> – Definition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Global variables only visible to functions within the same code </a:t>
            </a:r>
            <a:r>
              <a:rPr lang="en-US" dirty="0" smtClean="0"/>
              <a:t>file, have </a:t>
            </a:r>
            <a:r>
              <a:rPr lang="en-US" b="1" dirty="0"/>
              <a:t>file scope </a:t>
            </a:r>
          </a:p>
          <a:p>
            <a:endParaRPr lang="en-US" dirty="0"/>
          </a:p>
          <a:p>
            <a:r>
              <a:rPr lang="en-US" dirty="0"/>
              <a:t>Functions that need to access variables with file scope declared in another file need to specify the variable is declared outside of, or </a:t>
            </a:r>
            <a:r>
              <a:rPr lang="en-US" b="1" dirty="0"/>
              <a:t>external to</a:t>
            </a:r>
            <a:r>
              <a:rPr lang="en-US" dirty="0"/>
              <a:t>, the current file</a:t>
            </a:r>
          </a:p>
          <a:p>
            <a:endParaRPr lang="en-US" dirty="0" smtClean="0"/>
          </a:p>
          <a:p>
            <a:r>
              <a:rPr lang="en-US" b="1" dirty="0" smtClean="0">
                <a:latin typeface="Courier New" panose="02070309020205020404" pitchFamily="49" charset="0"/>
                <a:cs typeface="Courier New" panose="02070309020205020404" pitchFamily="49" charset="0"/>
              </a:rPr>
              <a:t>extern</a:t>
            </a:r>
          </a:p>
          <a:p>
            <a:pPr lvl="1"/>
            <a:r>
              <a:rPr lang="en-US" dirty="0" smtClean="0"/>
              <a:t>Tells compiler that a variable is declared outside of the current </a:t>
            </a:r>
            <a:r>
              <a:rPr lang="en-US" b="1" dirty="0" smtClean="0"/>
              <a:t>file scope</a:t>
            </a:r>
            <a:endParaRPr lang="en-US" dirty="0" smtClean="0"/>
          </a:p>
          <a:p>
            <a:pPr lvl="1"/>
            <a:endParaRPr lang="en-US" b="1" dirty="0"/>
          </a:p>
          <a:p>
            <a:pPr lvl="1"/>
            <a:r>
              <a:rPr lang="en-US" dirty="0" smtClean="0"/>
              <a:t>Linker becomes responsible for resolving its location</a:t>
            </a:r>
            <a:endParaRPr lang="en-US" dirty="0"/>
          </a:p>
        </p:txBody>
      </p:sp>
    </p:spTree>
    <p:extLst>
      <p:ext uri="{BB962C8B-B14F-4D97-AF65-F5344CB8AC3E}">
        <p14:creationId xmlns:p14="http://schemas.microsoft.com/office/powerpoint/2010/main" val="203618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14.5.2 </a:t>
            </a:r>
            <a:r>
              <a:rPr lang="en-US" dirty="0">
                <a:latin typeface="Courier New" panose="02070309020205020404" pitchFamily="49" charset="0"/>
                <a:cs typeface="Courier New" panose="02070309020205020404" pitchFamily="49" charset="0"/>
              </a:rPr>
              <a:t>extern</a:t>
            </a:r>
            <a:r>
              <a:rPr lang="en-US" dirty="0"/>
              <a:t> </a:t>
            </a:r>
            <a:r>
              <a:rPr lang="en-US" dirty="0" smtClean="0"/>
              <a:t>– Example </a:t>
            </a:r>
            <a:endParaRPr lang="en-US" dirty="0"/>
          </a:p>
        </p:txBody>
      </p:sp>
      <p:sp>
        <p:nvSpPr>
          <p:cNvPr id="4" name="Content Placeholder 3"/>
          <p:cNvSpPr>
            <a:spLocks noGrp="1"/>
          </p:cNvSpPr>
          <p:nvPr>
            <p:ph sz="half" idx="1"/>
          </p:nvPr>
        </p:nvSpPr>
        <p:spPr>
          <a:xfrm>
            <a:off x="83975" y="1233746"/>
            <a:ext cx="5906278" cy="4166930"/>
          </a:xfrm>
        </p:spPr>
        <p:txBody>
          <a:bodyPr>
            <a:normAutofit/>
          </a:bodyPr>
          <a:lstStyle/>
          <a:p>
            <a:pPr marL="0" marR="0" indent="0">
              <a:spcBef>
                <a:spcPts val="0"/>
              </a:spcBef>
              <a:spcAft>
                <a:spcPts val="0"/>
              </a:spcAft>
              <a:buNone/>
            </a:pPr>
            <a:r>
              <a:rPr lang="en-US" sz="24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Filename: main.cpp</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file_scope_var</a:t>
            </a:r>
            <a:r>
              <a:rPr lang="en-US" sz="24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0;</a:t>
            </a: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other_func</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file_scope_var</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10;</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other_func</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5" name="Content Placeholder 4"/>
          <p:cNvSpPr>
            <a:spLocks noGrp="1"/>
          </p:cNvSpPr>
          <p:nvPr>
            <p:ph sz="half" idx="13"/>
          </p:nvPr>
        </p:nvSpPr>
        <p:spPr>
          <a:xfrm>
            <a:off x="6214186" y="1233745"/>
            <a:ext cx="5906278" cy="4166932"/>
          </a:xfrm>
        </p:spPr>
        <p:txBody>
          <a:bodyPr>
            <a:normAutofit/>
          </a:bodyPr>
          <a:lstStyle/>
          <a:p>
            <a:pPr marL="0" marR="0" indent="0">
              <a:spcBef>
                <a:spcPts val="0"/>
              </a:spcBef>
              <a:spcAft>
                <a:spcPts val="0"/>
              </a:spcAft>
              <a:buNone/>
            </a:pPr>
            <a:r>
              <a:rPr lang="en-US" sz="24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Filename: external_file.cpp</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#include </a:t>
            </a:r>
            <a:r>
              <a:rPr lang="en-US" sz="24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&lt;iostream&gt;</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other_func</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extern</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file_scope_var</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std::cout </a:t>
            </a:r>
            <a:r>
              <a:rPr lang="en-US" sz="24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file_scope_var</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std::endl;</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6" name="Rectangle 5"/>
          <p:cNvSpPr/>
          <p:nvPr/>
        </p:nvSpPr>
        <p:spPr>
          <a:xfrm>
            <a:off x="4730619" y="5580063"/>
            <a:ext cx="2743200" cy="830997"/>
          </a:xfrm>
          <a:prstGeom prst="rect">
            <a:avLst/>
          </a:prstGeom>
        </p:spPr>
        <p:txBody>
          <a:bodyPr wrap="square">
            <a:spAutoFit/>
          </a:bodyPr>
          <a:lstStyle/>
          <a:p>
            <a:r>
              <a:rPr lang="en-US" sz="24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Output</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r>
              <a:rPr lang="en-US" sz="2400" dirty="0">
                <a:latin typeface="Courier New" panose="02070309020205020404" pitchFamily="49" charset="0"/>
                <a:ea typeface="Times New Roman" panose="02020603050405020304" pitchFamily="18" charset="0"/>
                <a:cs typeface="Courier New" panose="02070309020205020404" pitchFamily="49" charset="0"/>
              </a:rPr>
              <a:t>10</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7331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14.5.2 </a:t>
            </a:r>
            <a:r>
              <a:rPr lang="en-US" dirty="0">
                <a:latin typeface="Courier New" panose="02070309020205020404" pitchFamily="49" charset="0"/>
                <a:cs typeface="Courier New" panose="02070309020205020404" pitchFamily="49" charset="0"/>
              </a:rPr>
              <a:t>extern</a:t>
            </a:r>
            <a:r>
              <a:rPr lang="en-US" dirty="0"/>
              <a:t> – Example </a:t>
            </a:r>
            <a:r>
              <a:rPr lang="en-US" dirty="0" smtClean="0"/>
              <a:t>Explained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variable </a:t>
            </a:r>
            <a:r>
              <a:rPr lang="en-US" dirty="0" err="1" smtClean="0">
                <a:latin typeface="Courier New" panose="02070309020205020404" pitchFamily="49" charset="0"/>
                <a:cs typeface="Courier New" panose="02070309020205020404" pitchFamily="49" charset="0"/>
              </a:rPr>
              <a:t>file_scope_var</a:t>
            </a:r>
            <a:r>
              <a:rPr lang="en-US" dirty="0" smtClean="0"/>
              <a:t> </a:t>
            </a:r>
            <a:r>
              <a:rPr lang="en-US" dirty="0"/>
              <a:t>is brought into the scope of the function </a:t>
            </a:r>
            <a:r>
              <a:rPr lang="en-US" dirty="0" err="1" smtClean="0">
                <a:latin typeface="Courier New" panose="02070309020205020404" pitchFamily="49" charset="0"/>
                <a:cs typeface="Courier New" panose="02070309020205020404" pitchFamily="49" charset="0"/>
              </a:rPr>
              <a:t>other_func</a:t>
            </a:r>
            <a:endParaRPr lang="en-US" dirty="0"/>
          </a:p>
          <a:p>
            <a:endParaRPr lang="en-US" dirty="0" smtClean="0"/>
          </a:p>
          <a:p>
            <a:r>
              <a:rPr lang="en-US" dirty="0" smtClean="0"/>
              <a:t>Because </a:t>
            </a:r>
            <a:r>
              <a:rPr lang="en-US" dirty="0"/>
              <a:t>the variable is specified as </a:t>
            </a:r>
            <a:r>
              <a:rPr lang="en-US" b="1" dirty="0">
                <a:latin typeface="Courier New" panose="02070309020205020404" pitchFamily="49" charset="0"/>
                <a:cs typeface="Courier New" panose="02070309020205020404" pitchFamily="49" charset="0"/>
              </a:rPr>
              <a:t>extern</a:t>
            </a:r>
            <a:r>
              <a:rPr lang="en-US" dirty="0"/>
              <a:t> only </a:t>
            </a:r>
            <a:r>
              <a:rPr lang="en-US" dirty="0" err="1">
                <a:latin typeface="Courier New" panose="02070309020205020404" pitchFamily="49" charset="0"/>
                <a:cs typeface="Courier New" panose="02070309020205020404" pitchFamily="49" charset="0"/>
              </a:rPr>
              <a:t>other_func</a:t>
            </a:r>
            <a:r>
              <a:rPr lang="en-US" dirty="0"/>
              <a:t> has access to the variable in </a:t>
            </a:r>
            <a:r>
              <a:rPr lang="en-US" b="1" dirty="0">
                <a:latin typeface="Courier New" panose="02070309020205020404" pitchFamily="49" charset="0"/>
                <a:cs typeface="Courier New" panose="02070309020205020404" pitchFamily="49" charset="0"/>
              </a:rPr>
              <a:t>external_file.cpp</a:t>
            </a:r>
          </a:p>
          <a:p>
            <a:endParaRPr lang="en-US" dirty="0" smtClean="0"/>
          </a:p>
          <a:p>
            <a:r>
              <a:rPr lang="en-US" dirty="0" smtClean="0"/>
              <a:t>Two options if other functions need access</a:t>
            </a:r>
            <a:endParaRPr lang="en-US" dirty="0"/>
          </a:p>
          <a:p>
            <a:pPr lvl="1"/>
            <a:r>
              <a:rPr lang="en-US" dirty="0"/>
              <a:t>Each function has to specify that </a:t>
            </a:r>
            <a:r>
              <a:rPr lang="en-US" dirty="0" err="1">
                <a:latin typeface="Courier New" panose="02070309020205020404" pitchFamily="49" charset="0"/>
                <a:cs typeface="Courier New" panose="02070309020205020404" pitchFamily="49" charset="0"/>
              </a:rPr>
              <a:t>file_scope_var</a:t>
            </a:r>
            <a:r>
              <a:rPr lang="en-US" dirty="0"/>
              <a:t> is declared external to current scope</a:t>
            </a:r>
          </a:p>
          <a:p>
            <a:pPr lvl="1"/>
            <a:endParaRPr lang="en-US" dirty="0" smtClean="0"/>
          </a:p>
          <a:p>
            <a:pPr lvl="1"/>
            <a:r>
              <a:rPr lang="en-US" dirty="0" smtClean="0"/>
              <a:t>External </a:t>
            </a:r>
            <a:r>
              <a:rPr lang="en-US" dirty="0"/>
              <a:t>specification has to be done at the file level of </a:t>
            </a:r>
            <a:r>
              <a:rPr lang="en-US" b="1" dirty="0">
                <a:latin typeface="Courier New" panose="02070309020205020404" pitchFamily="49" charset="0"/>
                <a:cs typeface="Courier New" panose="02070309020205020404" pitchFamily="49" charset="0"/>
              </a:rPr>
              <a:t>external_file.cpp</a:t>
            </a:r>
          </a:p>
          <a:p>
            <a:endParaRPr lang="en-US" dirty="0"/>
          </a:p>
        </p:txBody>
      </p:sp>
    </p:spTree>
    <p:extLst>
      <p:ext uri="{BB962C8B-B14F-4D97-AF65-F5344CB8AC3E}">
        <p14:creationId xmlns:p14="http://schemas.microsoft.com/office/powerpoint/2010/main" val="1754371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 Bitwise Operations</a:t>
            </a:r>
            <a:endParaRPr lang="en-US" dirty="0"/>
          </a:p>
        </p:txBody>
      </p:sp>
      <p:sp>
        <p:nvSpPr>
          <p:cNvPr id="3" name="Content Placeholder 2"/>
          <p:cNvSpPr>
            <a:spLocks noGrp="1"/>
          </p:cNvSpPr>
          <p:nvPr>
            <p:ph idx="1"/>
          </p:nvPr>
        </p:nvSpPr>
        <p:spPr/>
        <p:txBody>
          <a:bodyPr/>
          <a:lstStyle/>
          <a:p>
            <a:r>
              <a:rPr lang="en-US" dirty="0"/>
              <a:t>Many times it is useful to manipulate </a:t>
            </a:r>
            <a:r>
              <a:rPr lang="en-US" dirty="0" smtClean="0"/>
              <a:t>the individual </a:t>
            </a:r>
            <a:r>
              <a:rPr lang="en-US" dirty="0"/>
              <a:t>bits of a piece of data</a:t>
            </a:r>
          </a:p>
          <a:p>
            <a:endParaRPr lang="en-US" dirty="0"/>
          </a:p>
          <a:p>
            <a:r>
              <a:rPr lang="en-US" dirty="0"/>
              <a:t>Can increase efficiency of memory resources as well as CPU </a:t>
            </a:r>
            <a:r>
              <a:rPr lang="en-US" dirty="0" smtClean="0"/>
              <a:t>usage</a:t>
            </a:r>
          </a:p>
          <a:p>
            <a:endParaRPr lang="en-US" dirty="0"/>
          </a:p>
          <a:p>
            <a:r>
              <a:rPr lang="en-US" dirty="0" smtClean="0"/>
              <a:t>Following slides </a:t>
            </a:r>
            <a:r>
              <a:rPr lang="en-US" dirty="0"/>
              <a:t>discuss the mechanics of bitwise manipulations and demonstrate some of their </a:t>
            </a:r>
            <a:r>
              <a:rPr lang="en-US" dirty="0" smtClean="0"/>
              <a:t>practical applications</a:t>
            </a:r>
            <a:endParaRPr lang="en-US" dirty="0"/>
          </a:p>
        </p:txBody>
      </p:sp>
    </p:spTree>
    <p:extLst>
      <p:ext uri="{BB962C8B-B14F-4D97-AF65-F5344CB8AC3E}">
        <p14:creationId xmlns:p14="http://schemas.microsoft.com/office/powerpoint/2010/main" val="327681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14.1 Command Line Arguments </a:t>
            </a:r>
            <a:r>
              <a:rPr lang="en-US" dirty="0" smtClean="0"/>
              <a:t>– Simple Example</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argc</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argv</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for</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i = 0; i &lt;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argc</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i++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argv[i</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endl;</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7056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14.6.1 </a:t>
            </a:r>
            <a:r>
              <a:rPr lang="en-US" dirty="0"/>
              <a:t>Bitwise </a:t>
            </a:r>
            <a:r>
              <a:rPr lang="en-US" dirty="0" smtClean="0"/>
              <a:t>Operators – Options</a:t>
            </a:r>
            <a:endParaRPr lang="en-US" dirty="0"/>
          </a:p>
        </p:txBody>
      </p:sp>
      <p:sp>
        <p:nvSpPr>
          <p:cNvPr id="4" name="Content Placeholder 3"/>
          <p:cNvSpPr>
            <a:spLocks noGrp="1"/>
          </p:cNvSpPr>
          <p:nvPr>
            <p:ph sz="half" idx="13"/>
          </p:nvPr>
        </p:nvSpPr>
        <p:spPr>
          <a:xfrm>
            <a:off x="83975" y="1233745"/>
            <a:ext cx="12036489" cy="1118334"/>
          </a:xfrm>
        </p:spPr>
        <p:txBody>
          <a:bodyPr>
            <a:normAutofit lnSpcReduction="10000"/>
          </a:bodyPr>
          <a:lstStyle/>
          <a:p>
            <a:pPr>
              <a:lnSpc>
                <a:spcPct val="100000"/>
              </a:lnSpc>
            </a:pPr>
            <a:r>
              <a:rPr lang="en-US" altLang="en-US" kern="0" dirty="0"/>
              <a:t>Logical operators have bitwise counterparts</a:t>
            </a:r>
          </a:p>
          <a:p>
            <a:pPr marL="742950" lvl="1" indent="-285750">
              <a:lnSpc>
                <a:spcPct val="100000"/>
              </a:lnSpc>
              <a:buFontTx/>
              <a:buChar char="•"/>
            </a:pPr>
            <a:r>
              <a:rPr lang="en-US" altLang="en-US" kern="0" dirty="0"/>
              <a:t>There are a few other bitwise </a:t>
            </a:r>
            <a:r>
              <a:rPr lang="en-US" altLang="en-US" kern="0" dirty="0" smtClean="0"/>
              <a:t>operators</a:t>
            </a:r>
            <a:endParaRPr lang="en-US" altLang="en-US" kern="0" dirty="0"/>
          </a:p>
        </p:txBody>
      </p:sp>
      <p:graphicFrame>
        <p:nvGraphicFramePr>
          <p:cNvPr id="6" name="Content Placeholder 5"/>
          <p:cNvGraphicFramePr>
            <a:graphicFrameLocks noGrp="1"/>
          </p:cNvGraphicFramePr>
          <p:nvPr>
            <p:ph sz="half" idx="14"/>
            <p:extLst>
              <p:ext uri="{D42A27DB-BD31-4B8C-83A1-F6EECF244321}">
                <p14:modId xmlns:p14="http://schemas.microsoft.com/office/powerpoint/2010/main" val="3531766070"/>
              </p:ext>
            </p:extLst>
          </p:nvPr>
        </p:nvGraphicFramePr>
        <p:xfrm>
          <a:off x="83975" y="2437317"/>
          <a:ext cx="12036489" cy="2653347"/>
        </p:xfrm>
        <a:graphic>
          <a:graphicData uri="http://schemas.openxmlformats.org/drawingml/2006/table">
            <a:tbl>
              <a:tblPr firstRow="1" firstCol="1" lastRow="1" lastCol="1" bandRow="1" bandCol="1"/>
              <a:tblGrid>
                <a:gridCol w="1832203">
                  <a:extLst>
                    <a:ext uri="{9D8B030D-6E8A-4147-A177-3AD203B41FA5}">
                      <a16:colId xmlns:a16="http://schemas.microsoft.com/office/drawing/2014/main" val="1106129142"/>
                    </a:ext>
                  </a:extLst>
                </a:gridCol>
                <a:gridCol w="10204286">
                  <a:extLst>
                    <a:ext uri="{9D8B030D-6E8A-4147-A177-3AD203B41FA5}">
                      <a16:colId xmlns:a16="http://schemas.microsoft.com/office/drawing/2014/main" val="596247874"/>
                    </a:ext>
                  </a:extLst>
                </a:gridCol>
              </a:tblGrid>
              <a:tr h="458787">
                <a:tc>
                  <a:txBody>
                    <a:bodyPr/>
                    <a:lstStyle/>
                    <a:p>
                      <a:pPr marL="0" marR="0" algn="ctr">
                        <a:spcBef>
                          <a:spcPts val="0"/>
                        </a:spcBef>
                        <a:spcAft>
                          <a:spcPts val="0"/>
                        </a:spcAft>
                      </a:pPr>
                      <a:r>
                        <a:rPr lang="en-US" sz="2400" b="1" dirty="0">
                          <a:solidFill>
                            <a:srgbClr val="FFFFFF"/>
                          </a:solidFill>
                          <a:effectLst/>
                          <a:latin typeface="Times New Roman" panose="02020603050405020304" pitchFamily="18" charset="0"/>
                          <a:ea typeface="Times New Roman" panose="02020603050405020304" pitchFamily="18" charset="0"/>
                        </a:rPr>
                        <a:t>Operator</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2400" b="1">
                          <a:solidFill>
                            <a:srgbClr val="FFFFFF"/>
                          </a:solidFill>
                          <a:effectLst/>
                          <a:latin typeface="Times New Roman" panose="02020603050405020304" pitchFamily="18" charset="0"/>
                          <a:ea typeface="Times New Roman" panose="02020603050405020304" pitchFamily="18" charset="0"/>
                        </a:rPr>
                        <a:t>Description</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2449411868"/>
                  </a:ext>
                </a:extLst>
              </a:tr>
              <a:tr h="365760">
                <a:tc>
                  <a:txBody>
                    <a:bodyPr/>
                    <a:lstStyle/>
                    <a:p>
                      <a:pPr marL="0" marR="0" algn="ctr">
                        <a:spcBef>
                          <a:spcPts val="0"/>
                        </a:spcBef>
                        <a:spcAft>
                          <a:spcPts val="0"/>
                        </a:spcAft>
                      </a:pPr>
                      <a:r>
                        <a:rPr lang="en-US" sz="2400" dirty="0">
                          <a:effectLst/>
                          <a:latin typeface="Courier New" panose="02070309020205020404" pitchFamily="49"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Bitwise NOT. Reverse the bit. A 1 results in a 0 and a 0 results in a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4060284101"/>
                  </a:ext>
                </a:extLst>
              </a:tr>
              <a:tr h="365760">
                <a:tc>
                  <a:txBody>
                    <a:bodyPr/>
                    <a:lstStyle/>
                    <a:p>
                      <a:pPr marL="0" marR="0" algn="ctr">
                        <a:spcBef>
                          <a:spcPts val="0"/>
                        </a:spcBef>
                        <a:spcAft>
                          <a:spcPts val="0"/>
                        </a:spcAft>
                      </a:pPr>
                      <a:r>
                        <a:rPr lang="en-US" sz="2400" dirty="0">
                          <a:effectLst/>
                          <a:latin typeface="Courier New" panose="02070309020205020404" pitchFamily="49" charset="0"/>
                          <a:ea typeface="Times New Roman" panose="02020603050405020304" pitchFamily="18" charset="0"/>
                        </a:rPr>
                        <a:t>&gt;&gt; </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Bitwise </a:t>
                      </a:r>
                      <a:r>
                        <a:rPr lang="en-US" sz="2400" dirty="0" smtClean="0">
                          <a:effectLst/>
                          <a:latin typeface="Times New Roman" panose="02020603050405020304" pitchFamily="18" charset="0"/>
                          <a:ea typeface="Times New Roman" panose="02020603050405020304" pitchFamily="18" charset="0"/>
                        </a:rPr>
                        <a:t>SHIFT RIGHT. </a:t>
                      </a:r>
                      <a:r>
                        <a:rPr lang="en-US" sz="2400" dirty="0">
                          <a:effectLst/>
                          <a:latin typeface="Times New Roman" panose="02020603050405020304" pitchFamily="18" charset="0"/>
                          <a:ea typeface="Times New Roman" panose="02020603050405020304" pitchFamily="18" charset="0"/>
                        </a:rPr>
                        <a:t>Shift all bits to the right by the specified number of bits.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077509730"/>
                  </a:ext>
                </a:extLst>
              </a:tr>
              <a:tr h="365760">
                <a:tc>
                  <a:txBody>
                    <a:bodyPr/>
                    <a:lstStyle/>
                    <a:p>
                      <a:pPr marL="0" marR="0" algn="ctr">
                        <a:spcBef>
                          <a:spcPts val="0"/>
                        </a:spcBef>
                        <a:spcAft>
                          <a:spcPts val="0"/>
                        </a:spcAft>
                      </a:pPr>
                      <a:r>
                        <a:rPr lang="en-US" sz="2400" dirty="0">
                          <a:effectLst/>
                          <a:latin typeface="Courier New" panose="02070309020205020404" pitchFamily="49" charset="0"/>
                          <a:ea typeface="Times New Roman" panose="02020603050405020304" pitchFamily="18" charset="0"/>
                        </a:rPr>
                        <a:t>&lt;&lt; </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Bitwise </a:t>
                      </a:r>
                      <a:r>
                        <a:rPr lang="en-US" sz="2400" dirty="0" smtClean="0">
                          <a:effectLst/>
                          <a:latin typeface="Times New Roman" panose="02020603050405020304" pitchFamily="18" charset="0"/>
                          <a:ea typeface="Times New Roman" panose="02020603050405020304" pitchFamily="18" charset="0"/>
                        </a:rPr>
                        <a:t>SHIFT</a:t>
                      </a:r>
                      <a:r>
                        <a:rPr lang="en-US" sz="2400" baseline="0" dirty="0" smtClean="0">
                          <a:effectLst/>
                          <a:latin typeface="Times New Roman" panose="02020603050405020304" pitchFamily="18" charset="0"/>
                          <a:ea typeface="Times New Roman" panose="02020603050405020304" pitchFamily="18" charset="0"/>
                        </a:rPr>
                        <a:t> LEFT</a:t>
                      </a:r>
                      <a:r>
                        <a:rPr lang="en-US" sz="2400" dirty="0" smtClean="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Shift all bits to the left by the specified number of bits.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563197319"/>
                  </a:ext>
                </a:extLst>
              </a:tr>
              <a:tr h="365760">
                <a:tc>
                  <a:txBody>
                    <a:bodyPr/>
                    <a:lstStyle/>
                    <a:p>
                      <a:pPr marL="0" marR="0" algn="ctr">
                        <a:spcBef>
                          <a:spcPts val="0"/>
                        </a:spcBef>
                        <a:spcAft>
                          <a:spcPts val="0"/>
                        </a:spcAft>
                      </a:pPr>
                      <a:r>
                        <a:rPr lang="en-US" sz="2400">
                          <a:effectLst/>
                          <a:latin typeface="Courier New" panose="02070309020205020404" pitchFamily="49" charset="0"/>
                          <a:ea typeface="Times New Roman" panose="02020603050405020304" pitchFamily="18" charset="0"/>
                        </a:rPr>
                        <a:t>&amp;</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Bitwise AND. The two bits must be 1s to result in a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63511861"/>
                  </a:ext>
                </a:extLst>
              </a:tr>
              <a:tr h="365760">
                <a:tc>
                  <a:txBody>
                    <a:bodyPr/>
                    <a:lstStyle/>
                    <a:p>
                      <a:pPr marL="0" marR="0" algn="ctr">
                        <a:spcBef>
                          <a:spcPts val="0"/>
                        </a:spcBef>
                        <a:spcAft>
                          <a:spcPts val="0"/>
                        </a:spcAft>
                      </a:pPr>
                      <a:r>
                        <a:rPr lang="en-US" sz="2400">
                          <a:effectLst/>
                          <a:latin typeface="Courier New" panose="02070309020205020404" pitchFamily="49" charset="0"/>
                          <a:ea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Bitwise XOR. The two bits must be different to result in a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981392098"/>
                  </a:ext>
                </a:extLst>
              </a:tr>
              <a:tr h="365760">
                <a:tc>
                  <a:txBody>
                    <a:bodyPr/>
                    <a:lstStyle/>
                    <a:p>
                      <a:pPr marL="0" marR="0" algn="ctr">
                        <a:spcBef>
                          <a:spcPts val="0"/>
                        </a:spcBef>
                        <a:spcAft>
                          <a:spcPts val="0"/>
                        </a:spcAft>
                      </a:pPr>
                      <a:r>
                        <a:rPr lang="en-US" sz="2400" dirty="0">
                          <a:effectLst/>
                          <a:latin typeface="Courier New" panose="02070309020205020404" pitchFamily="49"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Bitwise OR. The two bits must be 0s to result in a 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71691831"/>
                  </a:ext>
                </a:extLst>
              </a:tr>
            </a:tbl>
          </a:graphicData>
        </a:graphic>
      </p:graphicFrame>
      <p:sp>
        <p:nvSpPr>
          <p:cNvPr id="7" name="Content Placeholder 3"/>
          <p:cNvSpPr txBox="1">
            <a:spLocks/>
          </p:cNvSpPr>
          <p:nvPr/>
        </p:nvSpPr>
        <p:spPr>
          <a:xfrm>
            <a:off x="83975" y="5291395"/>
            <a:ext cx="12036489" cy="1376106"/>
          </a:xfrm>
          <a:prstGeom prst="rect">
            <a:avLst/>
          </a:prstGeom>
        </p:spPr>
        <p:txBody>
          <a:bodyPr vert="horz" lIns="91440" tIns="45720" rIns="91440" bIns="45720" rtlCol="0">
            <a:normAutofit/>
          </a:bodyPr>
          <a:lstStyle>
            <a:lvl1pPr marL="2286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1pPr>
            <a:lvl2pPr marL="6858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4pPr>
            <a:lvl5pPr marL="1828800" indent="0" algn="l" defTabSz="914400" rtl="0" eaLnBrk="0" fontAlgn="base" latinLnBrk="0" hangingPunct="0">
              <a:lnSpc>
                <a:spcPct val="90000"/>
              </a:lnSpc>
              <a:spcBef>
                <a:spcPct val="20000"/>
              </a:spcBef>
              <a:spcAft>
                <a:spcPct val="0"/>
              </a:spcAft>
              <a:buFont typeface="Arial" panose="020B0604020202020204" pitchFamily="34" charset="0"/>
              <a:buNone/>
              <a:defRPr lang="en-US" sz="3200" kern="1200">
                <a:solidFill>
                  <a:srgbClr val="007A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kern="0" dirty="0" smtClean="0"/>
              <a:t>All operators </a:t>
            </a:r>
            <a:r>
              <a:rPr lang="en-US" altLang="en-US" kern="0" dirty="0"/>
              <a:t>are binary operators with the exception of the NOT (</a:t>
            </a:r>
            <a:r>
              <a:rPr lang="en-US" altLang="en-US" b="1" kern="0" dirty="0">
                <a:latin typeface="Courier New" panose="02070309020205020404" pitchFamily="49" charset="0"/>
                <a:cs typeface="Courier New" panose="02070309020205020404" pitchFamily="49" charset="0"/>
              </a:rPr>
              <a:t>~</a:t>
            </a:r>
            <a:r>
              <a:rPr lang="en-US" altLang="en-US" kern="0" dirty="0"/>
              <a:t>)</a:t>
            </a:r>
          </a:p>
          <a:p>
            <a:pPr>
              <a:lnSpc>
                <a:spcPct val="100000"/>
              </a:lnSpc>
            </a:pPr>
            <a:r>
              <a:rPr lang="en-US" altLang="en-US" kern="0" dirty="0"/>
              <a:t>Operators are listed in order of precedence from highest to lowest </a:t>
            </a:r>
          </a:p>
        </p:txBody>
      </p:sp>
    </p:spTree>
    <p:extLst>
      <p:ext uri="{BB962C8B-B14F-4D97-AF65-F5344CB8AC3E}">
        <p14:creationId xmlns:p14="http://schemas.microsoft.com/office/powerpoint/2010/main" val="2308524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14.6.1 Bitwise Operators – </a:t>
            </a:r>
            <a:r>
              <a:rPr lang="en-US" dirty="0" smtClean="0"/>
              <a:t>Example</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i = 0b1010'1011'1010'1011;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//0xABAB</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j = 0b1010'1011'1100'1101;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//0xABCD</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result;</a:t>
            </a:r>
          </a:p>
          <a:p>
            <a:pPr marL="0" marR="0"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p>
          <a:p>
            <a:pPr marL="0" marR="0"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i &amp; j;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//0000 0000 0000 0000 1010 1011 1000 1001</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i | j;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//0000 0000 0000 0000 1010 1011 1110 1111</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i ^ j;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//0000 0000 0000 0000 0000 0000 0110 0110</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~i;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//1111 1111 1111 1111 0101 0100 0101 0100</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i &gt;&gt; 8;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//0000 0000 0000 0000 0000 0000 1010 1011</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i &lt;&lt; 8;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//0000 0000 1010 1011 1010 1011 0000 0000</a:t>
            </a:r>
            <a:endParaRPr lang="en-US" sz="2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58969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14.6.1 Bitwise Operators – </a:t>
            </a:r>
            <a:r>
              <a:rPr lang="en-US" dirty="0" smtClean="0"/>
              <a:t>Example Explained</a:t>
            </a:r>
            <a:endParaRPr lang="en-US" dirty="0"/>
          </a:p>
        </p:txBody>
      </p:sp>
      <p:sp>
        <p:nvSpPr>
          <p:cNvPr id="3" name="Content Placeholder 2"/>
          <p:cNvSpPr>
            <a:spLocks noGrp="1"/>
          </p:cNvSpPr>
          <p:nvPr>
            <p:ph idx="1"/>
          </p:nvPr>
        </p:nvSpPr>
        <p:spPr/>
        <p:txBody>
          <a:bodyPr/>
          <a:lstStyle/>
          <a:p>
            <a:r>
              <a:rPr lang="en-US" dirty="0" smtClean="0"/>
              <a:t>Bitwise operators </a:t>
            </a:r>
            <a:r>
              <a:rPr lang="en-US" dirty="0"/>
              <a:t>is applied to each bit within the operands</a:t>
            </a:r>
          </a:p>
          <a:p>
            <a:endParaRPr lang="en-US" dirty="0" smtClean="0"/>
          </a:p>
          <a:p>
            <a:r>
              <a:rPr lang="en-US" dirty="0" smtClean="0"/>
              <a:t>Shift </a:t>
            </a:r>
            <a:r>
              <a:rPr lang="en-US" dirty="0"/>
              <a:t>left and shift right symbols are also used with </a:t>
            </a:r>
            <a:r>
              <a:rPr lang="en-US" b="1" dirty="0">
                <a:latin typeface="Courier New" panose="02070309020205020404" pitchFamily="49" charset="0"/>
                <a:cs typeface="Courier New" panose="02070309020205020404" pitchFamily="49" charset="0"/>
              </a:rPr>
              <a:t>cout</a:t>
            </a:r>
            <a:r>
              <a:rPr lang="en-US" dirty="0"/>
              <a:t> and </a:t>
            </a:r>
            <a:r>
              <a:rPr lang="en-US" b="1" dirty="0" smtClean="0">
                <a:latin typeface="Courier New" panose="02070309020205020404" pitchFamily="49" charset="0"/>
                <a:cs typeface="Courier New" panose="02070309020205020404" pitchFamily="49" charset="0"/>
              </a:rPr>
              <a:t>cin</a:t>
            </a:r>
          </a:p>
          <a:p>
            <a:pPr lvl="1"/>
            <a:r>
              <a:rPr lang="en-US" dirty="0" smtClean="0"/>
              <a:t>If </a:t>
            </a:r>
            <a:r>
              <a:rPr lang="en-US" dirty="0"/>
              <a:t>embedding any bitwise operations in an input or output statement use parentheses to avoid incorrect data or syntax errors</a:t>
            </a:r>
          </a:p>
          <a:p>
            <a:pPr lvl="1"/>
            <a:endParaRPr lang="en-US" dirty="0" smtClean="0"/>
          </a:p>
          <a:p>
            <a:pPr lvl="1"/>
            <a:r>
              <a:rPr lang="en-US" dirty="0"/>
              <a:t>These operators always shift in zeros no matter the direction they are shifting</a:t>
            </a:r>
            <a:endParaRPr lang="en-US" dirty="0"/>
          </a:p>
        </p:txBody>
      </p:sp>
    </p:spTree>
    <p:extLst>
      <p:ext uri="{BB962C8B-B14F-4D97-AF65-F5344CB8AC3E}">
        <p14:creationId xmlns:p14="http://schemas.microsoft.com/office/powerpoint/2010/main" val="1024462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14.6.2 Bit Fields – Description and Syntax</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Bit field</a:t>
            </a:r>
            <a:r>
              <a:rPr lang="en-US" dirty="0"/>
              <a:t> (or </a:t>
            </a:r>
            <a:r>
              <a:rPr lang="en-US" b="1" dirty="0"/>
              <a:t>bit </a:t>
            </a:r>
            <a:r>
              <a:rPr lang="en-US" b="1" dirty="0" smtClean="0"/>
              <a:t>struct</a:t>
            </a:r>
            <a:r>
              <a:rPr lang="en-US" dirty="0" smtClean="0"/>
              <a:t>)</a:t>
            </a:r>
          </a:p>
          <a:p>
            <a:pPr lvl="1"/>
            <a:r>
              <a:rPr lang="en-US" dirty="0" smtClean="0"/>
              <a:t>Allows </a:t>
            </a:r>
            <a:r>
              <a:rPr lang="en-US" dirty="0"/>
              <a:t>programmer to specify a structure member is to occupy only a certain number of bits in an integral type</a:t>
            </a:r>
          </a:p>
          <a:p>
            <a:endParaRPr lang="en-US" dirty="0" smtClean="0"/>
          </a:p>
          <a:p>
            <a:r>
              <a:rPr lang="en-US" b="1" dirty="0" smtClean="0"/>
              <a:t>Syntax</a:t>
            </a:r>
            <a:endParaRPr lang="en-US" b="1" dirty="0"/>
          </a:p>
          <a:p>
            <a:pPr marL="457200" lvl="1" indent="0">
              <a:buNone/>
            </a:pPr>
            <a:r>
              <a:rPr lang="en-US" sz="3000" dirty="0">
                <a:solidFill>
                  <a:schemeClr val="tx1"/>
                </a:solidFill>
                <a:latin typeface="Courier New" panose="02070309020205020404" pitchFamily="49" charset="0"/>
                <a:cs typeface="Courier New" panose="02070309020205020404" pitchFamily="49" charset="0"/>
              </a:rPr>
              <a:t>struct &lt;struct-name&gt;</a:t>
            </a:r>
          </a:p>
          <a:p>
            <a:pPr marL="457200" lvl="1" indent="0">
              <a:buNone/>
            </a:pPr>
            <a:r>
              <a:rPr lang="en-US" sz="3000" dirty="0">
                <a:solidFill>
                  <a:schemeClr val="tx1"/>
                </a:solidFill>
                <a:latin typeface="Courier New" panose="02070309020205020404" pitchFamily="49" charset="0"/>
                <a:cs typeface="Courier New" panose="02070309020205020404" pitchFamily="49" charset="0"/>
              </a:rPr>
              <a:t>{</a:t>
            </a:r>
          </a:p>
          <a:p>
            <a:pPr marL="457200" lvl="1" indent="0">
              <a:buNone/>
            </a:pPr>
            <a:r>
              <a:rPr lang="en-US" sz="3000" dirty="0">
                <a:solidFill>
                  <a:schemeClr val="tx1"/>
                </a:solidFill>
                <a:latin typeface="Courier New" panose="02070309020205020404" pitchFamily="49" charset="0"/>
                <a:cs typeface="Courier New" panose="02070309020205020404" pitchFamily="49" charset="0"/>
              </a:rPr>
              <a:t>  &lt;integral-type&gt; &lt;field1&gt; : &lt;number-bits&gt;;</a:t>
            </a:r>
          </a:p>
          <a:p>
            <a:pPr marL="457200" lvl="1" indent="0">
              <a:buNone/>
            </a:pPr>
            <a:r>
              <a:rPr lang="en-US" sz="3000" dirty="0">
                <a:solidFill>
                  <a:schemeClr val="tx1"/>
                </a:solidFill>
                <a:latin typeface="Courier New" panose="02070309020205020404" pitchFamily="49" charset="0"/>
                <a:cs typeface="Courier New" panose="02070309020205020404" pitchFamily="49" charset="0"/>
              </a:rPr>
              <a:t>  &lt;integral-type&gt; &lt;field2&gt; : &lt;number-bits&gt;;</a:t>
            </a:r>
          </a:p>
          <a:p>
            <a:pPr marL="457200" lvl="1" indent="0">
              <a:buNone/>
            </a:pPr>
            <a:r>
              <a:rPr lang="en-US" sz="3000" dirty="0">
                <a:solidFill>
                  <a:schemeClr val="tx1"/>
                </a:solidFill>
                <a:latin typeface="Courier New" panose="02070309020205020404" pitchFamily="49" charset="0"/>
                <a:cs typeface="Courier New" panose="02070309020205020404" pitchFamily="49" charset="0"/>
              </a:rPr>
              <a:t>	...</a:t>
            </a:r>
          </a:p>
          <a:p>
            <a:pPr marL="457200" lvl="1" indent="0">
              <a:buNone/>
            </a:pPr>
            <a:r>
              <a:rPr lang="en-US" sz="3000" dirty="0">
                <a:solidFill>
                  <a:schemeClr val="tx1"/>
                </a:solidFill>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2576797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14.6.2 Bit Fields </a:t>
            </a:r>
            <a:r>
              <a:rPr lang="en-US" dirty="0" smtClean="0"/>
              <a:t>– Definition Example</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struct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IPPacketHeader</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version           : 4;</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net_header_length</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4;</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type_service</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8;</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packet_length</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16;</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id_tag</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16;</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fragment_ability</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3;</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fragment_offset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13;</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time_to_live</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8;</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protocol          : 8;</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check_sum</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16;</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source_ip</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32;</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dest_ip</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32;</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15403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14.6.2 Bit Fields </a:t>
            </a:r>
            <a:r>
              <a:rPr lang="en-US" dirty="0" smtClean="0"/>
              <a:t>– </a:t>
            </a:r>
            <a:r>
              <a:rPr lang="en-US" dirty="0"/>
              <a:t>Definition Example</a:t>
            </a:r>
            <a:r>
              <a:rPr lang="en-US" dirty="0" smtClean="0"/>
              <a:t> Explained</a:t>
            </a:r>
            <a:endParaRPr lang="en-US" dirty="0"/>
          </a:p>
        </p:txBody>
      </p:sp>
      <p:sp>
        <p:nvSpPr>
          <p:cNvPr id="3" name="Content Placeholder 2"/>
          <p:cNvSpPr>
            <a:spLocks noGrp="1"/>
          </p:cNvSpPr>
          <p:nvPr>
            <p:ph idx="1"/>
          </p:nvPr>
        </p:nvSpPr>
        <p:spPr/>
        <p:txBody>
          <a:bodyPr/>
          <a:lstStyle/>
          <a:p>
            <a:r>
              <a:rPr lang="en-US" dirty="0"/>
              <a:t>Bit structure on the previous </a:t>
            </a:r>
            <a:r>
              <a:rPr lang="en-US" dirty="0" smtClean="0"/>
              <a:t>slide holds </a:t>
            </a:r>
            <a:r>
              <a:rPr lang="en-US" dirty="0"/>
              <a:t>the header information for an IPv4 network </a:t>
            </a:r>
            <a:r>
              <a:rPr lang="en-US" dirty="0" smtClean="0"/>
              <a:t>packet</a:t>
            </a:r>
          </a:p>
          <a:p>
            <a:endParaRPr lang="en-US" dirty="0" smtClean="0"/>
          </a:p>
          <a:p>
            <a:r>
              <a:rPr lang="en-US" dirty="0" smtClean="0"/>
              <a:t>Visual </a:t>
            </a:r>
            <a:r>
              <a:rPr lang="en-US" dirty="0"/>
              <a:t>Studio, running on Intel’s architecture, places individual bits as shown on the next </a:t>
            </a:r>
            <a:r>
              <a:rPr lang="en-US" dirty="0" smtClean="0"/>
              <a:t>slide</a:t>
            </a:r>
            <a:endParaRPr lang="en-US" dirty="0"/>
          </a:p>
          <a:p>
            <a:endParaRPr lang="en-US" dirty="0"/>
          </a:p>
          <a:p>
            <a:r>
              <a:rPr lang="en-US" dirty="0"/>
              <a:t>Each compiler and architecture may store the information differently</a:t>
            </a:r>
          </a:p>
          <a:p>
            <a:endParaRPr lang="en-US" dirty="0"/>
          </a:p>
        </p:txBody>
      </p:sp>
    </p:spTree>
    <p:extLst>
      <p:ext uri="{BB962C8B-B14F-4D97-AF65-F5344CB8AC3E}">
        <p14:creationId xmlns:p14="http://schemas.microsoft.com/office/powerpoint/2010/main" val="1451531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14.6.2 Bit Fields – </a:t>
            </a:r>
            <a:r>
              <a:rPr lang="en-US" dirty="0" smtClean="0"/>
              <a:t>IPv4 Packet Diagram</a:t>
            </a:r>
            <a:endParaRPr lang="en-US" dirty="0"/>
          </a:p>
        </p:txBody>
      </p:sp>
      <p:pic>
        <p:nvPicPr>
          <p:cNvPr id="4" name="Content Placeholder 3"/>
          <p:cNvPicPr>
            <a:picLocks noGrp="1" noChangeAspect="1"/>
          </p:cNvPicPr>
          <p:nvPr>
            <p:ph idx="1"/>
          </p:nvPr>
        </p:nvPicPr>
        <p:blipFill>
          <a:blip r:embed="rId2"/>
          <a:stretch>
            <a:fillRect/>
          </a:stretch>
        </p:blipFill>
        <p:spPr>
          <a:xfrm>
            <a:off x="3298213" y="1476375"/>
            <a:ext cx="5608011" cy="4986338"/>
          </a:xfrm>
          <a:prstGeom prst="rect">
            <a:avLst/>
          </a:prstGeom>
          <a:ln w="19050">
            <a:solidFill>
              <a:schemeClr val="tx1"/>
            </a:solidFill>
          </a:ln>
        </p:spPr>
      </p:pic>
    </p:spTree>
    <p:extLst>
      <p:ext uri="{BB962C8B-B14F-4D97-AF65-F5344CB8AC3E}">
        <p14:creationId xmlns:p14="http://schemas.microsoft.com/office/powerpoint/2010/main" val="24410349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14.6.2 Bit Fields </a:t>
            </a:r>
            <a:r>
              <a:rPr lang="en-US" dirty="0" smtClean="0"/>
              <a:t>– Anonymous Field</a:t>
            </a:r>
            <a:endParaRPr lang="en-US" dirty="0"/>
          </a:p>
        </p:txBody>
      </p:sp>
      <p:sp>
        <p:nvSpPr>
          <p:cNvPr id="3" name="Content Placeholder 2"/>
          <p:cNvSpPr>
            <a:spLocks noGrp="1"/>
          </p:cNvSpPr>
          <p:nvPr>
            <p:ph idx="1"/>
          </p:nvPr>
        </p:nvSpPr>
        <p:spPr/>
        <p:txBody>
          <a:bodyPr>
            <a:normAutofit fontScale="47500" lnSpcReduction="20000"/>
          </a:bodyPr>
          <a:lstStyle/>
          <a:p>
            <a:r>
              <a:rPr lang="en-US" sz="4200" b="1" dirty="0" smtClean="0"/>
              <a:t>Anonymous field</a:t>
            </a:r>
          </a:p>
          <a:p>
            <a:pPr lvl="1"/>
            <a:r>
              <a:rPr lang="en-US" sz="4200" dirty="0" smtClean="0"/>
              <a:t>A field without a name, usually used to align subsequent fields at particular bit boundary</a:t>
            </a:r>
            <a:endParaRPr lang="en-US" sz="4200" dirty="0"/>
          </a:p>
          <a:p>
            <a:endParaRPr lang="en-US" sz="4200" b="1" dirty="0" smtClean="0"/>
          </a:p>
          <a:p>
            <a:r>
              <a:rPr lang="en-US" sz="4200" b="1" dirty="0" smtClean="0"/>
              <a:t>Bit boundary</a:t>
            </a:r>
          </a:p>
          <a:p>
            <a:pPr lvl="1"/>
            <a:r>
              <a:rPr lang="en-US" sz="4200" dirty="0" smtClean="0"/>
              <a:t>Skipping a specified number of bits</a:t>
            </a:r>
          </a:p>
          <a:p>
            <a:endParaRPr lang="en-US" sz="4200" dirty="0" smtClean="0"/>
          </a:p>
          <a:p>
            <a:r>
              <a:rPr lang="en-US" sz="4200" b="1" dirty="0" smtClean="0"/>
              <a:t>Unit Boundary</a:t>
            </a:r>
          </a:p>
          <a:p>
            <a:pPr lvl="1"/>
            <a:r>
              <a:rPr lang="en-US" sz="4200" dirty="0" smtClean="0"/>
              <a:t>Skips to the beginning of the next specified unit, block of memory</a:t>
            </a:r>
          </a:p>
          <a:p>
            <a:pPr lvl="1"/>
            <a:r>
              <a:rPr lang="en-US" sz="4200" dirty="0" smtClean="0"/>
              <a:t>Must be specified as a zero </a:t>
            </a:r>
            <a:r>
              <a:rPr lang="en-US" sz="4200" dirty="0"/>
              <a:t>length </a:t>
            </a:r>
            <a:r>
              <a:rPr lang="en-US" sz="4200" dirty="0" smtClean="0"/>
              <a:t>field</a:t>
            </a:r>
            <a:endParaRPr lang="en-US" sz="4200" dirty="0"/>
          </a:p>
          <a:p>
            <a:endParaRPr lang="en-US" sz="4200" dirty="0"/>
          </a:p>
          <a:p>
            <a:r>
              <a:rPr lang="en-US" sz="4200" dirty="0"/>
              <a:t>Following example shows a bit structure using an anonymous </a:t>
            </a:r>
            <a:r>
              <a:rPr lang="en-US" sz="4200" dirty="0" smtClean="0"/>
              <a:t>field with a unit boundary alignment</a:t>
            </a:r>
            <a:endParaRPr lang="en-US" sz="4200" dirty="0"/>
          </a:p>
          <a:p>
            <a:endParaRPr lang="en-US" dirty="0" smtClean="0"/>
          </a:p>
          <a:p>
            <a:pPr marL="457200" lvl="1" indent="0">
              <a:lnSpc>
                <a:spcPct val="120000"/>
              </a:lnSpc>
              <a:spcBef>
                <a:spcPts val="0"/>
              </a:spcBef>
              <a:spcAft>
                <a:spcPts val="0"/>
              </a:spcAft>
              <a:buNone/>
            </a:pP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struct</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Anonymous</a:t>
            </a:r>
            <a:endParaRPr lang="en-US" sz="2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field1 : 4;</a:t>
            </a:r>
            <a:endParaRPr lang="en-US" sz="2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field2 : 10;</a:t>
            </a:r>
            <a:endParaRPr lang="en-US" sz="2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0;</a:t>
            </a:r>
            <a:endParaRPr lang="en-US" sz="2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9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9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field3 : 16;</a:t>
            </a:r>
            <a:endParaRPr lang="en-US" sz="2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29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9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0632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14.6.2 Bit Fields – Anonymous </a:t>
            </a:r>
            <a:r>
              <a:rPr lang="en-US" dirty="0" smtClean="0"/>
              <a:t>Field Diagram</a:t>
            </a:r>
            <a:endParaRPr lang="en-US" dirty="0"/>
          </a:p>
        </p:txBody>
      </p:sp>
      <p:sp>
        <p:nvSpPr>
          <p:cNvPr id="3" name="Content Placeholder 2"/>
          <p:cNvSpPr>
            <a:spLocks noGrp="1"/>
          </p:cNvSpPr>
          <p:nvPr>
            <p:ph idx="1"/>
          </p:nvPr>
        </p:nvSpPr>
        <p:spPr/>
        <p:txBody>
          <a:bodyPr/>
          <a:lstStyle/>
          <a:p>
            <a:r>
              <a:rPr lang="en-US" dirty="0"/>
              <a:t>Memory </a:t>
            </a:r>
            <a:r>
              <a:rPr lang="en-US" dirty="0" smtClean="0"/>
              <a:t>layout </a:t>
            </a:r>
            <a:r>
              <a:rPr lang="en-US" dirty="0"/>
              <a:t>of </a:t>
            </a:r>
            <a:r>
              <a:rPr lang="en-US" dirty="0" smtClean="0"/>
              <a:t>the bit structure from previous slide</a:t>
            </a:r>
            <a:endParaRPr lang="en-US" dirty="0"/>
          </a:p>
          <a:p>
            <a:endParaRPr lang="en-US" dirty="0"/>
          </a:p>
          <a:p>
            <a:endParaRPr lang="en-US" dirty="0"/>
          </a:p>
          <a:p>
            <a:endParaRPr lang="en-US" dirty="0"/>
          </a:p>
          <a:p>
            <a:endParaRPr lang="en-US" dirty="0" smtClean="0"/>
          </a:p>
          <a:p>
            <a:endParaRPr lang="en-US" dirty="0"/>
          </a:p>
          <a:p>
            <a:r>
              <a:rPr lang="en-US" dirty="0" smtClean="0"/>
              <a:t>Size </a:t>
            </a:r>
            <a:r>
              <a:rPr lang="en-US" dirty="0"/>
              <a:t>of each </a:t>
            </a:r>
            <a:r>
              <a:rPr lang="en-US" dirty="0" smtClean="0"/>
              <a:t>block of memory (unit) </a:t>
            </a:r>
            <a:r>
              <a:rPr lang="en-US" dirty="0"/>
              <a:t>is determined from the size of </a:t>
            </a:r>
            <a:r>
              <a:rPr lang="en-US" dirty="0" smtClean="0"/>
              <a:t>the member's </a:t>
            </a:r>
            <a:r>
              <a:rPr lang="en-US" dirty="0"/>
              <a:t>data type</a:t>
            </a:r>
            <a:r>
              <a:rPr lang="en-US" dirty="0" smtClean="0"/>
              <a:t> </a:t>
            </a:r>
            <a:r>
              <a:rPr lang="en-US" dirty="0"/>
              <a:t>in the bit structure</a:t>
            </a:r>
            <a:endParaRPr lang="en-US" dirty="0"/>
          </a:p>
        </p:txBody>
      </p:sp>
      <p:pic>
        <p:nvPicPr>
          <p:cNvPr id="4" name="Picture 3"/>
          <p:cNvPicPr>
            <a:picLocks noChangeAspect="1"/>
          </p:cNvPicPr>
          <p:nvPr/>
        </p:nvPicPr>
        <p:blipFill>
          <a:blip r:embed="rId2"/>
          <a:stretch>
            <a:fillRect/>
          </a:stretch>
        </p:blipFill>
        <p:spPr>
          <a:xfrm>
            <a:off x="1187604" y="2233602"/>
            <a:ext cx="9829229" cy="1524191"/>
          </a:xfrm>
          <a:prstGeom prst="rect">
            <a:avLst/>
          </a:prstGeom>
          <a:ln w="19050">
            <a:solidFill>
              <a:schemeClr val="tx1"/>
            </a:solidFill>
          </a:ln>
        </p:spPr>
      </p:pic>
    </p:spTree>
    <p:extLst>
      <p:ext uri="{BB962C8B-B14F-4D97-AF65-F5344CB8AC3E}">
        <p14:creationId xmlns:p14="http://schemas.microsoft.com/office/powerpoint/2010/main" val="1921161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14.6.3 Masking – Definition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Masking</a:t>
            </a:r>
          </a:p>
          <a:p>
            <a:pPr lvl="1"/>
            <a:r>
              <a:rPr lang="en-US" dirty="0"/>
              <a:t>P</a:t>
            </a:r>
            <a:r>
              <a:rPr lang="en-US" dirty="0" smtClean="0"/>
              <a:t>rocess </a:t>
            </a:r>
            <a:r>
              <a:rPr lang="en-US" dirty="0"/>
              <a:t>of extracting information from a larger set of data using an operator and another piece of data</a:t>
            </a:r>
          </a:p>
          <a:p>
            <a:endParaRPr lang="en-US" dirty="0" smtClean="0"/>
          </a:p>
          <a:p>
            <a:r>
              <a:rPr lang="en-US" dirty="0" smtClean="0"/>
              <a:t>Each operator has its own unique properties to help isolate specific bits</a:t>
            </a:r>
          </a:p>
          <a:p>
            <a:pPr marL="457200" lvl="1" indent="0">
              <a:buNone/>
            </a:pPr>
            <a:r>
              <a:rPr lang="en-US" sz="2400" dirty="0" smtClean="0">
                <a:solidFill>
                  <a:srgbClr val="000000"/>
                </a:solidFill>
                <a:latin typeface="Courier New" panose="02070309020205020404" pitchFamily="49" charset="0"/>
                <a:cs typeface="Courier New" panose="02070309020205020404" pitchFamily="49" charset="0"/>
              </a:rPr>
              <a:t>_</a:t>
            </a:r>
            <a:r>
              <a:rPr lang="en-US" sz="2400" dirty="0" err="1">
                <a:solidFill>
                  <a:srgbClr val="000000"/>
                </a:solidFill>
                <a:latin typeface="Courier New" panose="02070309020205020404" pitchFamily="49" charset="0"/>
                <a:cs typeface="Courier New" panose="02070309020205020404" pitchFamily="49" charset="0"/>
              </a:rPr>
              <a:t>CrtSetDbgFlag</a:t>
            </a:r>
            <a:r>
              <a:rPr lang="en-US" sz="2400" dirty="0">
                <a:solidFill>
                  <a:srgbClr val="000000"/>
                </a:solidFill>
                <a:latin typeface="Courier New" panose="02070309020205020404" pitchFamily="49" charset="0"/>
                <a:cs typeface="Courier New" panose="02070309020205020404" pitchFamily="49" charset="0"/>
              </a:rPr>
              <a:t>(</a:t>
            </a:r>
            <a:r>
              <a:rPr lang="en-US" sz="2400" dirty="0">
                <a:solidFill>
                  <a:srgbClr val="6F008A"/>
                </a:solidFill>
                <a:latin typeface="Courier New" panose="02070309020205020404" pitchFamily="49" charset="0"/>
                <a:cs typeface="Courier New" panose="02070309020205020404" pitchFamily="49" charset="0"/>
              </a:rPr>
              <a:t>_CRTDBG_ALLOC_MEM_DF</a:t>
            </a:r>
            <a:r>
              <a:rPr lang="en-US" sz="2400" dirty="0">
                <a:solidFill>
                  <a:srgbClr val="000000"/>
                </a:solidFill>
                <a:latin typeface="Courier New" panose="02070309020205020404" pitchFamily="49" charset="0"/>
                <a:cs typeface="Courier New" panose="02070309020205020404" pitchFamily="49" charset="0"/>
              </a:rPr>
              <a:t> | </a:t>
            </a:r>
            <a:r>
              <a:rPr lang="en-US" sz="2400" dirty="0">
                <a:solidFill>
                  <a:srgbClr val="6F008A"/>
                </a:solidFill>
                <a:latin typeface="Courier New" panose="02070309020205020404" pitchFamily="49" charset="0"/>
                <a:cs typeface="Courier New" panose="02070309020205020404" pitchFamily="49" charset="0"/>
              </a:rPr>
              <a:t>_CRTDBG_LEAK_CHECK_DF</a:t>
            </a:r>
            <a:r>
              <a:rPr lang="en-US" sz="2400" dirty="0">
                <a:solidFill>
                  <a:srgbClr val="000000"/>
                </a:solidFill>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endParaRPr lang="en-US" dirty="0" smtClean="0"/>
          </a:p>
          <a:p>
            <a:pPr lvl="1"/>
            <a:r>
              <a:rPr lang="en-US" dirty="0" smtClean="0"/>
              <a:t>Above example uses the </a:t>
            </a:r>
            <a:r>
              <a:rPr lang="en-US" dirty="0"/>
              <a:t>masks </a:t>
            </a:r>
            <a:r>
              <a:rPr lang="en-US" b="1" dirty="0">
                <a:latin typeface="Courier New" panose="02070309020205020404" pitchFamily="49" charset="0"/>
                <a:cs typeface="Courier New" panose="02070309020205020404" pitchFamily="49" charset="0"/>
              </a:rPr>
              <a:t>_</a:t>
            </a:r>
            <a:r>
              <a:rPr lang="en-US" b="1" dirty="0" smtClean="0">
                <a:latin typeface="Courier New" panose="02070309020205020404" pitchFamily="49" charset="0"/>
                <a:cs typeface="Courier New" panose="02070309020205020404" pitchFamily="49" charset="0"/>
              </a:rPr>
              <a:t>CRTDBG_ALLOC_MEM_DF</a:t>
            </a:r>
            <a:r>
              <a:rPr lang="en-US" dirty="0" smtClean="0"/>
              <a:t> </a:t>
            </a:r>
            <a:r>
              <a:rPr lang="en-US" dirty="0"/>
              <a:t>and </a:t>
            </a:r>
            <a:r>
              <a:rPr lang="en-US" b="1" dirty="0">
                <a:latin typeface="Courier New" panose="02070309020205020404" pitchFamily="49" charset="0"/>
                <a:cs typeface="Courier New" panose="02070309020205020404" pitchFamily="49" charset="0"/>
              </a:rPr>
              <a:t>_</a:t>
            </a:r>
            <a:r>
              <a:rPr lang="en-US" b="1" dirty="0" smtClean="0">
                <a:latin typeface="Courier New" panose="02070309020205020404" pitchFamily="49" charset="0"/>
                <a:cs typeface="Courier New" panose="02070309020205020404" pitchFamily="49" charset="0"/>
              </a:rPr>
              <a:t>CRTDBG_LEAK_CHECK_DF</a:t>
            </a:r>
            <a:r>
              <a:rPr lang="en-US" dirty="0" smtClean="0"/>
              <a:t> to set specific bits in the parameter passed to the function</a:t>
            </a:r>
            <a:endParaRPr lang="en-US" dirty="0"/>
          </a:p>
        </p:txBody>
      </p:sp>
    </p:spTree>
    <p:extLst>
      <p:ext uri="{BB962C8B-B14F-4D97-AF65-F5344CB8AC3E}">
        <p14:creationId xmlns:p14="http://schemas.microsoft.com/office/powerpoint/2010/main" val="4114034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14.1 Command Line Arguments – </a:t>
            </a:r>
            <a:r>
              <a:rPr lang="en-US" dirty="0" smtClean="0"/>
              <a:t>Command Line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Command </a:t>
            </a:r>
            <a:r>
              <a:rPr lang="en-US" b="1" dirty="0" smtClean="0"/>
              <a:t>line</a:t>
            </a:r>
            <a:endParaRPr lang="en-US" dirty="0" smtClean="0"/>
          </a:p>
          <a:p>
            <a:pPr lvl="1"/>
            <a:r>
              <a:rPr lang="en-US" dirty="0"/>
              <a:t>T</a:t>
            </a:r>
            <a:r>
              <a:rPr lang="en-US" dirty="0" smtClean="0"/>
              <a:t>extual </a:t>
            </a:r>
            <a:r>
              <a:rPr lang="en-US" dirty="0"/>
              <a:t>interface into an </a:t>
            </a:r>
            <a:r>
              <a:rPr lang="en-US" dirty="0" smtClean="0"/>
              <a:t>operating system</a:t>
            </a:r>
            <a:endParaRPr lang="en-US" dirty="0"/>
          </a:p>
          <a:p>
            <a:endParaRPr lang="en-US" dirty="0"/>
          </a:p>
          <a:p>
            <a:pPr lvl="1"/>
            <a:r>
              <a:rPr lang="en-US" dirty="0"/>
              <a:t>Commands that manipulate the </a:t>
            </a:r>
            <a:r>
              <a:rPr lang="en-US" dirty="0" smtClean="0"/>
              <a:t>operating system </a:t>
            </a:r>
            <a:r>
              <a:rPr lang="en-US" dirty="0"/>
              <a:t>are entered at the command prompt </a:t>
            </a:r>
          </a:p>
          <a:p>
            <a:endParaRPr lang="en-US" dirty="0"/>
          </a:p>
          <a:p>
            <a:r>
              <a:rPr lang="en-US" b="1" dirty="0"/>
              <a:t>To see in </a:t>
            </a:r>
            <a:r>
              <a:rPr lang="en-US" b="1" dirty="0" smtClean="0"/>
              <a:t>Windows</a:t>
            </a:r>
            <a:endParaRPr lang="en-US" dirty="0"/>
          </a:p>
          <a:p>
            <a:pPr lvl="1"/>
            <a:r>
              <a:rPr lang="en-US" dirty="0"/>
              <a:t>Go to Start </a:t>
            </a:r>
            <a:r>
              <a:rPr lang="en-US" dirty="0" smtClean="0"/>
              <a:t>menu and </a:t>
            </a:r>
            <a:r>
              <a:rPr lang="en-US" dirty="0"/>
              <a:t>type </a:t>
            </a:r>
            <a:r>
              <a:rPr lang="en-US" b="1" i="1" dirty="0" err="1"/>
              <a:t>cmd</a:t>
            </a:r>
            <a:endParaRPr lang="en-US" b="1" i="1" dirty="0"/>
          </a:p>
          <a:p>
            <a:pPr lvl="1"/>
            <a:endParaRPr lang="en-US" dirty="0" smtClean="0"/>
          </a:p>
          <a:p>
            <a:pPr lvl="1"/>
            <a:r>
              <a:rPr lang="en-US" dirty="0" smtClean="0"/>
              <a:t>OS </a:t>
            </a:r>
            <a:r>
              <a:rPr lang="en-US" dirty="0"/>
              <a:t>uses a space to separate each string and passes that information to the </a:t>
            </a:r>
            <a:r>
              <a:rPr lang="en-US" dirty="0" smtClean="0"/>
              <a:t>program, along </a:t>
            </a:r>
            <a:r>
              <a:rPr lang="en-US" dirty="0"/>
              <a:t>with the number of </a:t>
            </a:r>
            <a:r>
              <a:rPr lang="en-US" dirty="0" smtClean="0"/>
              <a:t>strings</a:t>
            </a:r>
          </a:p>
          <a:p>
            <a:endParaRPr lang="en-US" dirty="0"/>
          </a:p>
        </p:txBody>
      </p:sp>
    </p:spTree>
    <p:extLst>
      <p:ext uri="{BB962C8B-B14F-4D97-AF65-F5344CB8AC3E}">
        <p14:creationId xmlns:p14="http://schemas.microsoft.com/office/powerpoint/2010/main" val="1987262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14.6.3 Masking </a:t>
            </a:r>
            <a:r>
              <a:rPr lang="en-US" dirty="0" smtClean="0"/>
              <a:t>– Bitwise OR</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set a bit to a </a:t>
            </a:r>
            <a:r>
              <a:rPr lang="en-US" dirty="0" smtClean="0"/>
              <a:t>1, use the bitwise </a:t>
            </a:r>
            <a:r>
              <a:rPr lang="en-US" dirty="0"/>
              <a:t>OR </a:t>
            </a:r>
            <a:r>
              <a:rPr lang="en-US" dirty="0" smtClean="0"/>
              <a:t>(</a:t>
            </a:r>
            <a:r>
              <a:rPr lang="en-US" b="1" dirty="0" smtClean="0">
                <a:latin typeface="Courier New" panose="02070309020205020404" pitchFamily="49" charset="0"/>
                <a:cs typeface="Courier New" panose="02070309020205020404" pitchFamily="49" charset="0"/>
              </a:rPr>
              <a:t>|</a:t>
            </a:r>
            <a:r>
              <a:rPr lang="en-US" dirty="0" smtClean="0"/>
              <a:t>) </a:t>
            </a:r>
            <a:r>
              <a:rPr lang="en-US" dirty="0"/>
              <a:t>operator and a mask that has </a:t>
            </a:r>
            <a:r>
              <a:rPr lang="en-US" dirty="0" smtClean="0"/>
              <a:t>the </a:t>
            </a:r>
            <a:r>
              <a:rPr lang="en-US" dirty="0"/>
              <a:t>single bit set as </a:t>
            </a:r>
            <a:r>
              <a:rPr lang="en-US" dirty="0" smtClean="0"/>
              <a:t>well</a:t>
            </a:r>
            <a:endParaRPr lang="en-US" dirty="0"/>
          </a:p>
          <a:p>
            <a:r>
              <a:rPr lang="en-US" b="1" dirty="0"/>
              <a:t>Setting a Bit</a:t>
            </a:r>
          </a:p>
          <a:p>
            <a:pPr marL="457200" lvl="1" indent="0">
              <a:spcBef>
                <a:spcPts val="0"/>
              </a:spcBef>
              <a:spcAft>
                <a:spcPts val="0"/>
              </a:spcAft>
              <a:buNone/>
            </a:pP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 short</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result = 0;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result   = 0000 0000 0000 0000 </a:t>
            </a:r>
            <a:endParaRPr lang="en-US" sz="3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result | 2;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binary 2 = 0000 0000 0000 0010</a:t>
            </a:r>
            <a:endParaRPr lang="en-US" sz="3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39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result   = 0000 0000 0000 0010</a:t>
            </a:r>
            <a:endParaRPr lang="en-US" sz="2600" dirty="0" smtClean="0">
              <a:latin typeface="Courier New" panose="02070309020205020404" pitchFamily="49" charset="0"/>
              <a:cs typeface="Courier New" panose="02070309020205020404" pitchFamily="49" charset="0"/>
            </a:endParaRPr>
          </a:p>
          <a:p>
            <a:endParaRPr lang="en-US" dirty="0"/>
          </a:p>
          <a:p>
            <a:r>
              <a:rPr lang="en-US" dirty="0"/>
              <a:t>Accomplish turning on multiple bits by applying the correct </a:t>
            </a:r>
            <a:r>
              <a:rPr lang="en-US" dirty="0" smtClean="0"/>
              <a:t>mask</a:t>
            </a:r>
            <a:endParaRPr lang="en-US" dirty="0"/>
          </a:p>
          <a:p>
            <a:r>
              <a:rPr lang="en-US" b="1" dirty="0"/>
              <a:t>Setting Multiple Bits</a:t>
            </a:r>
          </a:p>
          <a:p>
            <a:pPr marL="457200" lvl="1" indent="0">
              <a:spcBef>
                <a:spcPts val="0"/>
              </a:spcBef>
              <a:spcAft>
                <a:spcPts val="0"/>
              </a:spcAft>
              <a:buNone/>
            </a:pP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 short</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result = 10;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result   = 0000 0000 0000 1010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result | 5;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binary 5 = 0000 0000 0000 0101</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6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result   = 0000 0000 0000 1111</a:t>
            </a:r>
            <a:endParaRPr lang="en-US" sz="2600" dirty="0" smtClean="0">
              <a:latin typeface="Courier New" panose="02070309020205020404" pitchFamily="49" charset="0"/>
              <a:cs typeface="Courier New" panose="02070309020205020404" pitchFamily="49" charset="0"/>
            </a:endParaRPr>
          </a:p>
          <a:p>
            <a:pPr marL="457200" lvl="1"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283761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14.6.3 Masking </a:t>
            </a:r>
            <a:r>
              <a:rPr lang="en-US" dirty="0" smtClean="0"/>
              <a:t>– Bitwise AND</a:t>
            </a:r>
            <a:endParaRPr lang="en-US" dirty="0"/>
          </a:p>
        </p:txBody>
      </p:sp>
      <p:sp>
        <p:nvSpPr>
          <p:cNvPr id="3" name="Content Placeholder 2"/>
          <p:cNvSpPr>
            <a:spLocks noGrp="1"/>
          </p:cNvSpPr>
          <p:nvPr>
            <p:ph idx="1"/>
          </p:nvPr>
        </p:nvSpPr>
        <p:spPr/>
        <p:txBody>
          <a:bodyPr>
            <a:normAutofit/>
          </a:bodyPr>
          <a:lstStyle/>
          <a:p>
            <a:r>
              <a:rPr lang="en-US" dirty="0"/>
              <a:t>Turning bits </a:t>
            </a:r>
            <a:r>
              <a:rPr lang="en-US" dirty="0" smtClean="0"/>
              <a:t>off</a:t>
            </a:r>
          </a:p>
          <a:p>
            <a:pPr lvl="1"/>
            <a:r>
              <a:rPr lang="en-US" dirty="0" smtClean="0"/>
              <a:t>Accomplished </a:t>
            </a:r>
            <a:r>
              <a:rPr lang="en-US" dirty="0"/>
              <a:t>same way except bitwise AND </a:t>
            </a:r>
            <a:r>
              <a:rPr lang="en-US" dirty="0" smtClean="0"/>
              <a:t>(</a:t>
            </a:r>
            <a:r>
              <a:rPr lang="en-US" b="1" dirty="0" smtClean="0">
                <a:latin typeface="Courier New" panose="02070309020205020404" pitchFamily="49" charset="0"/>
                <a:cs typeface="Courier New" panose="02070309020205020404" pitchFamily="49" charset="0"/>
              </a:rPr>
              <a:t>&amp;</a:t>
            </a:r>
            <a:r>
              <a:rPr lang="en-US" dirty="0" smtClean="0"/>
              <a:t>) </a:t>
            </a:r>
            <a:r>
              <a:rPr lang="en-US" dirty="0"/>
              <a:t>operator is used with a zero </a:t>
            </a:r>
            <a:r>
              <a:rPr lang="en-US" dirty="0" smtClean="0"/>
              <a:t>mask </a:t>
            </a:r>
            <a:endParaRPr lang="en-US" dirty="0"/>
          </a:p>
          <a:p>
            <a:endParaRPr lang="en-US" dirty="0"/>
          </a:p>
          <a:p>
            <a:r>
              <a:rPr lang="en-US" b="1" dirty="0"/>
              <a:t>Turning </a:t>
            </a:r>
            <a:r>
              <a:rPr lang="en-US" b="1" dirty="0" smtClean="0"/>
              <a:t>off </a:t>
            </a:r>
            <a:r>
              <a:rPr lang="en-US" b="1" dirty="0"/>
              <a:t>a </a:t>
            </a:r>
            <a:r>
              <a:rPr lang="en-US" b="1" dirty="0" smtClean="0"/>
              <a:t>specific bit</a:t>
            </a:r>
            <a:endParaRPr lang="en-US" b="1" dirty="0"/>
          </a:p>
          <a:p>
            <a:pPr marL="457200" lvl="1" indent="0">
              <a:spcBef>
                <a:spcPts val="0"/>
              </a:spcBef>
              <a:spcAft>
                <a:spcPts val="0"/>
              </a:spcAft>
              <a:buNone/>
            </a:pP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 short</a:t>
            </a:r>
            <a:r>
              <a:rPr lang="en-US" sz="22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result = 15;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result       = 0000 0000 0000 1111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2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result &amp; 0xFFFB;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binary 65531 = 1111 1111 1111 1011</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200" dirty="0">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200" dirty="0">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result       = 0000 0000 0000 1011</a:t>
            </a:r>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98055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14.6.3 Masking – </a:t>
            </a:r>
            <a:r>
              <a:rPr lang="en-US" dirty="0" smtClean="0"/>
              <a:t>Bitwise XOR</a:t>
            </a:r>
            <a:endParaRPr lang="en-US" dirty="0"/>
          </a:p>
        </p:txBody>
      </p:sp>
      <p:sp>
        <p:nvSpPr>
          <p:cNvPr id="3" name="Content Placeholder 2"/>
          <p:cNvSpPr>
            <a:spLocks noGrp="1"/>
          </p:cNvSpPr>
          <p:nvPr>
            <p:ph idx="1"/>
          </p:nvPr>
        </p:nvSpPr>
        <p:spPr/>
        <p:txBody>
          <a:bodyPr>
            <a:normAutofit/>
          </a:bodyPr>
          <a:lstStyle/>
          <a:p>
            <a:r>
              <a:rPr lang="en-US" dirty="0"/>
              <a:t>Toggling </a:t>
            </a:r>
            <a:r>
              <a:rPr lang="en-US" dirty="0" smtClean="0"/>
              <a:t>bits</a:t>
            </a:r>
          </a:p>
          <a:p>
            <a:pPr lvl="1"/>
            <a:r>
              <a:rPr lang="en-US" dirty="0" smtClean="0"/>
              <a:t>Accomplished </a:t>
            </a:r>
            <a:r>
              <a:rPr lang="en-US" dirty="0"/>
              <a:t>using bitwise XOR </a:t>
            </a:r>
            <a:r>
              <a:rPr lang="en-US" dirty="0" smtClean="0"/>
              <a:t>(</a:t>
            </a:r>
            <a:r>
              <a:rPr lang="en-US" b="1" dirty="0" smtClean="0">
                <a:latin typeface="Courier New" panose="02070309020205020404" pitchFamily="49" charset="0"/>
                <a:cs typeface="Courier New" panose="02070309020205020404" pitchFamily="49" charset="0"/>
              </a:rPr>
              <a:t>^</a:t>
            </a:r>
            <a:r>
              <a:rPr lang="en-US" dirty="0" smtClean="0"/>
              <a:t>) operator</a:t>
            </a:r>
          </a:p>
          <a:p>
            <a:endParaRPr lang="en-US" dirty="0"/>
          </a:p>
          <a:p>
            <a:r>
              <a:rPr lang="en-US" b="1" dirty="0"/>
              <a:t>Toggling Bits</a:t>
            </a:r>
          </a:p>
          <a:p>
            <a:pPr marL="228600" lvl="1" indent="0">
              <a:spcBef>
                <a:spcPts val="0"/>
              </a:spcBef>
              <a:spcAft>
                <a:spcPts val="0"/>
              </a:spcAft>
              <a:buNone/>
            </a:pP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 short</a:t>
            </a:r>
            <a:r>
              <a:rPr lang="en-US" sz="22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result = 15;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result   = 0000 0000 0000 1111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228600" lvl="1" indent="0">
              <a:spcBef>
                <a:spcPts val="0"/>
              </a:spcBef>
              <a:spcAft>
                <a:spcPts val="0"/>
              </a:spcAft>
              <a:buNone/>
            </a:pPr>
            <a:r>
              <a:rPr lang="en-US" sz="22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result = result ^ 4;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binary 4 = 0000 0000 0000 0100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228600" lvl="1" indent="0">
              <a:spcBef>
                <a:spcPts val="0"/>
              </a:spcBef>
              <a:spcAft>
                <a:spcPts val="0"/>
              </a:spcAft>
              <a:buNone/>
            </a:pPr>
            <a:r>
              <a:rPr lang="en-US" sz="22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2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smtClean="0">
                <a:latin typeface="Courier New" panose="02070309020205020404" pitchFamily="49" charset="0"/>
                <a:ea typeface="Times New Roman" panose="02020603050405020304" pitchFamily="18" charset="0"/>
                <a:cs typeface="Courier New" panose="02070309020205020404" pitchFamily="49" charset="0"/>
              </a:rPr>
              <a:t>                                            </a:t>
            </a:r>
          </a:p>
          <a:p>
            <a:pPr marL="228600" lvl="1" indent="0">
              <a:spcBef>
                <a:spcPts val="0"/>
              </a:spcBef>
              <a:spcAft>
                <a:spcPts val="0"/>
              </a:spcAft>
              <a:buNone/>
            </a:pP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 </a:t>
            </a:r>
            <a:r>
              <a:rPr lang="en-US" sz="22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result   = 0000 0000 0000 1011</a:t>
            </a:r>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92066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14.6.3 Masking </a:t>
            </a:r>
            <a:r>
              <a:rPr lang="en-US" dirty="0" smtClean="0"/>
              <a:t>– Example</a:t>
            </a:r>
            <a:endParaRPr lang="en-US" dirty="0"/>
          </a:p>
        </p:txBody>
      </p:sp>
      <p:sp>
        <p:nvSpPr>
          <p:cNvPr id="3" name="Content Placeholder 2"/>
          <p:cNvSpPr>
            <a:spLocks noGrp="1"/>
          </p:cNvSpPr>
          <p:nvPr>
            <p:ph idx="1"/>
          </p:nvPr>
        </p:nvSpPr>
        <p:spPr/>
        <p:txBody>
          <a:bodyPr>
            <a:noAutofit/>
          </a:bodyPr>
          <a:lstStyle/>
          <a:p>
            <a:pPr marL="0" marR="0" indent="0">
              <a:lnSpc>
                <a:spcPct val="100000"/>
              </a:lnSpc>
              <a:spcBef>
                <a:spcPts val="0"/>
              </a:spcBef>
              <a:spcAft>
                <a:spcPts val="0"/>
              </a:spcAft>
              <a:buNone/>
            </a:pP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STUDENT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FACULTY</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2</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ADMIN</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4</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permissions =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FACULTY</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ADMIN</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DisplayPermissions</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permissions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DisplayPermissions</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permissions</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"You have the following permissions:\n"</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permissions</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&amp;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STUDENT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16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tStudent</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&lt;&lt;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endl;</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permissions</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&amp;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FACULTY</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16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tFaculty</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endl;</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permissions</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&amp; </a:t>
            </a:r>
            <a:r>
              <a:rPr lang="en-US" sz="16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ADMIN</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16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tAdministrator</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endl;</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indent="0">
              <a:lnSpc>
                <a:spcPct val="100000"/>
              </a:lnSpc>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32362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14.6.3 Masking – </a:t>
            </a:r>
            <a:r>
              <a:rPr lang="en-US" dirty="0" smtClean="0"/>
              <a:t>Endian</a:t>
            </a:r>
            <a:endParaRPr lang="en-US" dirty="0"/>
          </a:p>
        </p:txBody>
      </p:sp>
      <p:sp>
        <p:nvSpPr>
          <p:cNvPr id="3" name="Content Placeholder 2"/>
          <p:cNvSpPr>
            <a:spLocks noGrp="1"/>
          </p:cNvSpPr>
          <p:nvPr>
            <p:ph idx="1"/>
          </p:nvPr>
        </p:nvSpPr>
        <p:spPr>
          <a:xfrm>
            <a:off x="83975" y="1191206"/>
            <a:ext cx="12036489" cy="5095293"/>
          </a:xfrm>
        </p:spPr>
        <p:txBody>
          <a:bodyPr>
            <a:normAutofit fontScale="85000" lnSpcReduction="10000"/>
          </a:bodyPr>
          <a:lstStyle/>
          <a:p>
            <a:r>
              <a:rPr lang="en-US" sz="2800" dirty="0"/>
              <a:t>Another situation arises when converting between big-endian format to little-endian format</a:t>
            </a:r>
          </a:p>
          <a:p>
            <a:endParaRPr lang="en-US" sz="2800" b="1" dirty="0" smtClean="0"/>
          </a:p>
          <a:p>
            <a:r>
              <a:rPr lang="en-US" sz="2800" b="1" dirty="0" smtClean="0"/>
              <a:t>Little-endian</a:t>
            </a:r>
            <a:endParaRPr lang="en-US" sz="2800" b="1" dirty="0"/>
          </a:p>
          <a:p>
            <a:pPr lvl="1"/>
            <a:r>
              <a:rPr lang="en-US" sz="2800" dirty="0"/>
              <a:t>Writes information to memory least significant byte (little end) </a:t>
            </a:r>
            <a:r>
              <a:rPr lang="en-US" sz="2800" dirty="0" smtClean="0"/>
              <a:t>first</a:t>
            </a:r>
            <a:endParaRPr lang="en-US" sz="2800" b="1" dirty="0"/>
          </a:p>
          <a:p>
            <a:endParaRPr lang="en-US" sz="2800" b="1" dirty="0" smtClean="0"/>
          </a:p>
          <a:p>
            <a:r>
              <a:rPr lang="en-US" sz="2800" b="1" dirty="0" smtClean="0"/>
              <a:t>Big-endian</a:t>
            </a:r>
            <a:endParaRPr lang="en-US" sz="2800" b="1" dirty="0"/>
          </a:p>
          <a:p>
            <a:pPr lvl="1"/>
            <a:r>
              <a:rPr lang="en-US" sz="2800" dirty="0"/>
              <a:t>Writes information with the most significant byte (big end) </a:t>
            </a:r>
            <a:r>
              <a:rPr lang="en-US" sz="2800" dirty="0" smtClean="0"/>
              <a:t>first</a:t>
            </a:r>
            <a:endParaRPr lang="en-US" sz="2800" dirty="0"/>
          </a:p>
          <a:p>
            <a:endParaRPr lang="en-US" sz="2800" dirty="0" smtClean="0"/>
          </a:p>
          <a:p>
            <a:r>
              <a:rPr lang="en-US" sz="2800" dirty="0" smtClean="0"/>
              <a:t>Intel </a:t>
            </a:r>
            <a:r>
              <a:rPr lang="en-US" sz="2800" dirty="0"/>
              <a:t>based computers use little-endian</a:t>
            </a:r>
          </a:p>
          <a:p>
            <a:r>
              <a:rPr lang="en-US" sz="2800" dirty="0"/>
              <a:t>Motorola typically uses big-endian formats</a:t>
            </a:r>
          </a:p>
          <a:p>
            <a:r>
              <a:rPr lang="en-US" sz="2800" dirty="0"/>
              <a:t>ARM are configurable to use either </a:t>
            </a:r>
            <a:r>
              <a:rPr lang="en-US" sz="2800" dirty="0" smtClean="0"/>
              <a:t>format</a:t>
            </a:r>
            <a:endParaRPr lang="en-US" sz="2800" dirty="0"/>
          </a:p>
          <a:p>
            <a:endParaRPr lang="en-US" sz="2800" dirty="0" smtClean="0"/>
          </a:p>
          <a:p>
            <a:r>
              <a:rPr lang="en-US" sz="2800" dirty="0" smtClean="0"/>
              <a:t>Converting </a:t>
            </a:r>
            <a:r>
              <a:rPr lang="en-US" sz="2800" dirty="0"/>
              <a:t>between formats could be accomplished by reversing the bytes as shown on next </a:t>
            </a:r>
            <a:r>
              <a:rPr lang="en-US" sz="2800" dirty="0" smtClean="0"/>
              <a:t>page</a:t>
            </a:r>
            <a:endParaRPr lang="en-US" sz="2800" dirty="0"/>
          </a:p>
        </p:txBody>
      </p:sp>
    </p:spTree>
    <p:extLst>
      <p:ext uri="{BB962C8B-B14F-4D97-AF65-F5344CB8AC3E}">
        <p14:creationId xmlns:p14="http://schemas.microsoft.com/office/powerpoint/2010/main" val="8709139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14.6.3 Masking – </a:t>
            </a:r>
            <a:r>
              <a:rPr lang="en-US" dirty="0" smtClean="0"/>
              <a:t>Endian Conversion Example</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result[50];</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number = 0xFBA4;</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unsigned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temp = number;</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itoa</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number, result, 2 );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cout &lt;&lt; result &lt;&lt; endl;</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number &amp;= 0x00FF;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Clear out MSB</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number &lt;&lt;= 8;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Shift LSB into MSB</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temp &amp;= 0xFF00;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Clear out LSB</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temp &gt;&gt;= 8;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Shift MSB into LSB</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number |= temp;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Put the two bytes back together</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itoa</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number, result, 2 );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cout &lt;&lt; result &lt;&lt; endl;</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02507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14.6.3 Masking </a:t>
            </a:r>
            <a:r>
              <a:rPr lang="en-US" dirty="0" smtClean="0"/>
              <a:t>– Summary</a:t>
            </a:r>
            <a:endParaRPr lang="en-US" dirty="0"/>
          </a:p>
        </p:txBody>
      </p:sp>
      <p:sp>
        <p:nvSpPr>
          <p:cNvPr id="3" name="Content Placeholder 2"/>
          <p:cNvSpPr>
            <a:spLocks noGrp="1"/>
          </p:cNvSpPr>
          <p:nvPr>
            <p:ph idx="1"/>
          </p:nvPr>
        </p:nvSpPr>
        <p:spPr/>
        <p:txBody>
          <a:bodyPr/>
          <a:lstStyle/>
          <a:p>
            <a:r>
              <a:rPr lang="en-US" dirty="0"/>
              <a:t>Bit manipulations no way limited to the few examples shown</a:t>
            </a:r>
          </a:p>
          <a:p>
            <a:endParaRPr lang="en-US" dirty="0"/>
          </a:p>
          <a:p>
            <a:r>
              <a:rPr lang="en-US" dirty="0"/>
              <a:t>Bit manipulations may save a significant amount of memory and processing </a:t>
            </a:r>
            <a:r>
              <a:rPr lang="en-US" dirty="0" smtClean="0"/>
              <a:t>time</a:t>
            </a:r>
          </a:p>
          <a:p>
            <a:endParaRPr lang="en-US" dirty="0"/>
          </a:p>
          <a:p>
            <a:r>
              <a:rPr lang="en-US" dirty="0"/>
              <a:t>This is especially true when dealing with embedded systems platforms</a:t>
            </a:r>
          </a:p>
          <a:p>
            <a:endParaRPr lang="en-US" dirty="0"/>
          </a:p>
        </p:txBody>
      </p:sp>
    </p:spTree>
    <p:extLst>
      <p:ext uri="{BB962C8B-B14F-4D97-AF65-F5344CB8AC3E}">
        <p14:creationId xmlns:p14="http://schemas.microsoft.com/office/powerpoint/2010/main" val="3947899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14.7 Recursion – Definition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Recursive </a:t>
            </a:r>
            <a:r>
              <a:rPr lang="en-US" b="1" dirty="0" smtClean="0"/>
              <a:t>function</a:t>
            </a:r>
          </a:p>
          <a:p>
            <a:pPr lvl="1"/>
            <a:r>
              <a:rPr lang="en-US" dirty="0" smtClean="0"/>
              <a:t>Function </a:t>
            </a:r>
            <a:r>
              <a:rPr lang="en-US" dirty="0"/>
              <a:t>that calls </a:t>
            </a:r>
            <a:r>
              <a:rPr lang="en-US" dirty="0" smtClean="0"/>
              <a:t>itself</a:t>
            </a:r>
            <a:endParaRPr lang="en-US" dirty="0"/>
          </a:p>
          <a:p>
            <a:pPr lvl="1"/>
            <a:r>
              <a:rPr lang="en-US" dirty="0"/>
              <a:t>Can also refer to a function that calls another function that already exists on the call </a:t>
            </a:r>
            <a:r>
              <a:rPr lang="en-US" dirty="0" smtClean="0"/>
              <a:t>stack</a:t>
            </a:r>
            <a:endParaRPr lang="en-US" dirty="0"/>
          </a:p>
          <a:p>
            <a:endParaRPr lang="en-US" dirty="0" smtClean="0"/>
          </a:p>
          <a:p>
            <a:r>
              <a:rPr lang="en-US" dirty="0" smtClean="0"/>
              <a:t>Can </a:t>
            </a:r>
            <a:r>
              <a:rPr lang="en-US" dirty="0"/>
              <a:t>always be replaced with </a:t>
            </a:r>
            <a:r>
              <a:rPr lang="en-US" dirty="0" smtClean="0"/>
              <a:t>iteration</a:t>
            </a:r>
          </a:p>
          <a:p>
            <a:endParaRPr lang="en-US" dirty="0" smtClean="0"/>
          </a:p>
          <a:p>
            <a:r>
              <a:rPr lang="en-US" b="1" dirty="0" smtClean="0"/>
              <a:t>Terminating condition</a:t>
            </a:r>
          </a:p>
          <a:p>
            <a:pPr lvl="1"/>
            <a:r>
              <a:rPr lang="en-US" dirty="0" smtClean="0"/>
              <a:t>A condition that once met will stop the recursive calls</a:t>
            </a:r>
          </a:p>
          <a:p>
            <a:pPr lvl="1"/>
            <a:r>
              <a:rPr lang="en-US" dirty="0" smtClean="0"/>
              <a:t>Starts the process of unwinding the call stack</a:t>
            </a:r>
            <a:endParaRPr lang="en-US" dirty="0"/>
          </a:p>
          <a:p>
            <a:endParaRPr lang="en-US" b="1" dirty="0" smtClean="0"/>
          </a:p>
          <a:p>
            <a:r>
              <a:rPr lang="en-US" b="1" dirty="0" smtClean="0"/>
              <a:t>Reducing clause</a:t>
            </a:r>
          </a:p>
          <a:p>
            <a:pPr lvl="1"/>
            <a:r>
              <a:rPr lang="en-US" dirty="0" smtClean="0"/>
              <a:t>Alters </a:t>
            </a:r>
            <a:r>
              <a:rPr lang="en-US" dirty="0"/>
              <a:t>a parameter so that it continues to approach the terminating condition</a:t>
            </a:r>
          </a:p>
          <a:p>
            <a:endParaRPr lang="en-US" dirty="0" smtClean="0"/>
          </a:p>
          <a:p>
            <a:endParaRPr lang="en-US" dirty="0"/>
          </a:p>
          <a:p>
            <a:endParaRPr lang="en-US" dirty="0"/>
          </a:p>
        </p:txBody>
      </p:sp>
    </p:spTree>
    <p:extLst>
      <p:ext uri="{BB962C8B-B14F-4D97-AF65-F5344CB8AC3E}">
        <p14:creationId xmlns:p14="http://schemas.microsoft.com/office/powerpoint/2010/main" val="3413927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14.7 Recursion – </a:t>
            </a:r>
            <a:r>
              <a:rPr lang="en-US" dirty="0" smtClean="0"/>
              <a:t>Algorithms</a:t>
            </a:r>
            <a:endParaRPr lang="en-US" dirty="0"/>
          </a:p>
        </p:txBody>
      </p:sp>
      <p:sp>
        <p:nvSpPr>
          <p:cNvPr id="3" name="Content Placeholder 2"/>
          <p:cNvSpPr>
            <a:spLocks noGrp="1"/>
          </p:cNvSpPr>
          <p:nvPr>
            <p:ph idx="1"/>
          </p:nvPr>
        </p:nvSpPr>
        <p:spPr>
          <a:xfrm>
            <a:off x="83975" y="1191206"/>
            <a:ext cx="12036489" cy="5190543"/>
          </a:xfrm>
        </p:spPr>
        <p:txBody>
          <a:bodyPr>
            <a:normAutofit/>
          </a:bodyPr>
          <a:lstStyle/>
          <a:p>
            <a:r>
              <a:rPr lang="en-US" dirty="0"/>
              <a:t>Some algorithms more easily written using recursion</a:t>
            </a:r>
          </a:p>
          <a:p>
            <a:endParaRPr lang="en-US" dirty="0" smtClean="0"/>
          </a:p>
          <a:p>
            <a:r>
              <a:rPr lang="en-US" dirty="0" smtClean="0"/>
              <a:t>When </a:t>
            </a:r>
            <a:r>
              <a:rPr lang="en-US" dirty="0"/>
              <a:t>the reducing clause produces something that is essentially the same before as well as after the reducing clause, a solution involving a recursive algorithm works </a:t>
            </a:r>
            <a:r>
              <a:rPr lang="en-US" dirty="0" smtClean="0"/>
              <a:t>well</a:t>
            </a:r>
          </a:p>
        </p:txBody>
      </p:sp>
    </p:spTree>
    <p:extLst>
      <p:ext uri="{BB962C8B-B14F-4D97-AF65-F5344CB8AC3E}">
        <p14:creationId xmlns:p14="http://schemas.microsoft.com/office/powerpoint/2010/main" val="3811680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14.7 Recursion – </a:t>
            </a:r>
            <a:r>
              <a:rPr lang="en-US" dirty="0" smtClean="0"/>
              <a:t>Call Stack</a:t>
            </a:r>
            <a:endParaRPr lang="en-US" dirty="0"/>
          </a:p>
        </p:txBody>
      </p:sp>
      <p:pic>
        <p:nvPicPr>
          <p:cNvPr id="6" name="Content Placeholder 5"/>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815792" y="1233488"/>
            <a:ext cx="8573117" cy="2443162"/>
          </a:xfrm>
        </p:spPr>
      </p:pic>
      <p:sp>
        <p:nvSpPr>
          <p:cNvPr id="5" name="Content Placeholder 4"/>
          <p:cNvSpPr>
            <a:spLocks noGrp="1"/>
          </p:cNvSpPr>
          <p:nvPr>
            <p:ph sz="half" idx="14"/>
          </p:nvPr>
        </p:nvSpPr>
        <p:spPr/>
        <p:txBody>
          <a:bodyPr/>
          <a:lstStyle/>
          <a:p>
            <a:r>
              <a:rPr lang="en-US" dirty="0"/>
              <a:t>If Visual Studio is not showing you the value of your parameters on the call </a:t>
            </a:r>
            <a:r>
              <a:rPr lang="en-US" dirty="0" smtClean="0"/>
              <a:t>stack</a:t>
            </a:r>
          </a:p>
          <a:p>
            <a:pPr lvl="1"/>
            <a:r>
              <a:rPr lang="en-US" dirty="0" smtClean="0"/>
              <a:t>Right </a:t>
            </a:r>
            <a:r>
              <a:rPr lang="en-US" dirty="0"/>
              <a:t>click and select </a:t>
            </a:r>
            <a:r>
              <a:rPr lang="en-US" b="1" dirty="0"/>
              <a:t>Show Parameter </a:t>
            </a:r>
            <a:r>
              <a:rPr lang="en-US" b="1" dirty="0" smtClean="0"/>
              <a:t>Values</a:t>
            </a:r>
            <a:endParaRPr lang="en-US" dirty="0" smtClean="0"/>
          </a:p>
          <a:p>
            <a:r>
              <a:rPr lang="en-US" dirty="0" smtClean="0"/>
              <a:t>This </a:t>
            </a:r>
            <a:r>
              <a:rPr lang="en-US" dirty="0"/>
              <a:t>is an extremely valuable debugging tool for recursive functions</a:t>
            </a:r>
          </a:p>
        </p:txBody>
      </p:sp>
    </p:spTree>
    <p:extLst>
      <p:ext uri="{BB962C8B-B14F-4D97-AF65-F5344CB8AC3E}">
        <p14:creationId xmlns:p14="http://schemas.microsoft.com/office/powerpoint/2010/main" val="372113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14.1 Command Line Arguments – Command </a:t>
            </a:r>
            <a:r>
              <a:rPr lang="en-US" dirty="0" smtClean="0"/>
              <a:t>Line Example</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argc</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argv</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float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average;</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sum = 0;</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argc</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 1 ) </a:t>
            </a:r>
            <a:r>
              <a:rPr lang="en-US" sz="1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Valid number of arguments?</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Loop through arguments ignoring the first which </a:t>
            </a:r>
            <a:r>
              <a:rPr lang="en-US" sz="16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is</a:t>
            </a:r>
            <a:r>
              <a:rPr lang="en-US" sz="16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16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the </a:t>
            </a:r>
            <a:r>
              <a:rPr lang="en-US" sz="1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name and path of this program</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for</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i = 1; i &lt;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argc</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i++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Convert cString to int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sum += </a:t>
            </a:r>
            <a:r>
              <a:rPr lang="en-US" sz="16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atoi</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argv[i</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Calculate average</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average = sum / (</a:t>
            </a:r>
            <a:r>
              <a:rPr lang="en-US" sz="1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argc</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16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nSum</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sum &lt;&lt;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"Average: "</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average </a:t>
            </a: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&lt;&lt; </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endl;</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else</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1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If invalid number of arguments, display error </a:t>
            </a:r>
            <a:r>
              <a:rPr lang="en-US" sz="16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message</a:t>
            </a:r>
            <a:r>
              <a:rPr lang="en-US" sz="16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16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and </a:t>
            </a:r>
            <a:r>
              <a:rPr lang="en-US" sz="16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usage syntax</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"Error: No </a:t>
            </a:r>
            <a:r>
              <a:rPr lang="en-US" sz="16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arguments\n" </a:t>
            </a: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&lt;&lt; </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"Syntax: </a:t>
            </a:r>
            <a:r>
              <a:rPr lang="en-US" sz="16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command_line</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[space </a:t>
            </a:r>
            <a:r>
              <a:rPr lang="en-US" sz="16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delimted</a:t>
            </a:r>
            <a:r>
              <a:rPr lang="en-US" sz="16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numbers]"</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endl;</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6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1600" dirty="0">
              <a:latin typeface="Courier New" panose="02070309020205020404" pitchFamily="49" charset="0"/>
              <a:ea typeface="Times New Roman" panose="02020603050405020304" pitchFamily="18" charset="0"/>
              <a:cs typeface="Courier New" panose="02070309020205020404" pitchFamily="49" charset="0"/>
            </a:endParaRPr>
          </a:p>
        </p:txBody>
      </p:sp>
      <p:sp>
        <p:nvSpPr>
          <p:cNvPr id="4" name="Rectangle 3"/>
          <p:cNvSpPr/>
          <p:nvPr/>
        </p:nvSpPr>
        <p:spPr>
          <a:xfrm>
            <a:off x="4738589" y="1191206"/>
            <a:ext cx="7381875" cy="646331"/>
          </a:xfrm>
          <a:prstGeom prst="rect">
            <a:avLst/>
          </a:prstGeom>
          <a:ln w="19050">
            <a:solidFill>
              <a:schemeClr val="tx1"/>
            </a:solidFill>
          </a:ln>
        </p:spPr>
        <p:txBody>
          <a:bodyPr wrap="square">
            <a:spAutoFit/>
          </a:bodyPr>
          <a:lstStyle/>
          <a:p>
            <a:r>
              <a:rPr lang="en-US"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Command line execution</a:t>
            </a:r>
            <a:endParaRPr lang="en-US" dirty="0">
              <a:latin typeface="Courier New" panose="02070309020205020404" pitchFamily="49" charset="0"/>
              <a:ea typeface="Times New Roman" panose="02020603050405020304" pitchFamily="18" charset="0"/>
              <a:cs typeface="Courier New" panose="02070309020205020404" pitchFamily="49" charset="0"/>
            </a:endParaRPr>
          </a:p>
          <a:p>
            <a:r>
              <a:rPr lang="en-US" dirty="0">
                <a:latin typeface="Courier New" panose="02070309020205020404" pitchFamily="49" charset="0"/>
                <a:ea typeface="Times New Roman" panose="02020603050405020304" pitchFamily="18" charset="0"/>
                <a:cs typeface="Courier New" panose="02070309020205020404" pitchFamily="49" charset="0"/>
              </a:rPr>
              <a:t>C:\LearnByDoing\debug&gt;command_line 15 25 35 10 19 40</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774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14.7 Recursion – </a:t>
            </a:r>
            <a:r>
              <a:rPr lang="en-US" dirty="0" smtClean="0"/>
              <a:t>Factorial Example</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Factorial ( 5 ) &lt;&lt; endl;</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Factorial (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1 )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Terminating condition</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Recursive call with reducing clause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Factorial (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- 1 ) *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Output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120</a:t>
            </a:r>
            <a:endParaRPr lang="en-US" sz="20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6645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14.1 Command Line Arguments – Command Line </a:t>
            </a:r>
            <a:r>
              <a:rPr lang="en-US" sz="3200" dirty="0" smtClean="0"/>
              <a:t>Example Explained</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In previous example, the number of arguments passed is checked to make sure the user supplied data to the program</a:t>
            </a:r>
          </a:p>
          <a:p>
            <a:pPr lvl="1"/>
            <a:r>
              <a:rPr lang="en-US" dirty="0"/>
              <a:t>If </a:t>
            </a:r>
            <a:r>
              <a:rPr lang="en-US" dirty="0" smtClean="0"/>
              <a:t>not, an error </a:t>
            </a:r>
            <a:r>
              <a:rPr lang="en-US" dirty="0"/>
              <a:t>message is displayed along with the </a:t>
            </a:r>
            <a:r>
              <a:rPr lang="en-US" b="1" dirty="0"/>
              <a:t>syntax that should be </a:t>
            </a:r>
            <a:r>
              <a:rPr lang="en-US" b="1" dirty="0" smtClean="0"/>
              <a:t>used</a:t>
            </a:r>
            <a:endParaRPr lang="en-US" b="1" dirty="0"/>
          </a:p>
          <a:p>
            <a:pPr lvl="2"/>
            <a:r>
              <a:rPr lang="en-US" dirty="0"/>
              <a:t>Common practice for programs requiring command line arguments</a:t>
            </a:r>
          </a:p>
          <a:p>
            <a:endParaRPr lang="en-US" dirty="0" smtClean="0"/>
          </a:p>
          <a:p>
            <a:r>
              <a:rPr lang="en-US" dirty="0" smtClean="0"/>
              <a:t>Can </a:t>
            </a:r>
            <a:r>
              <a:rPr lang="en-US" dirty="0"/>
              <a:t>be used in the debugging </a:t>
            </a:r>
            <a:r>
              <a:rPr lang="en-US" dirty="0" smtClean="0"/>
              <a:t>process</a:t>
            </a:r>
            <a:endParaRPr lang="en-US" dirty="0"/>
          </a:p>
          <a:p>
            <a:pPr lvl="1"/>
            <a:r>
              <a:rPr lang="en-US" dirty="0"/>
              <a:t>In Visual Studio, right click on the Project in the Solution Explorer</a:t>
            </a:r>
          </a:p>
          <a:p>
            <a:pPr lvl="1"/>
            <a:r>
              <a:rPr lang="en-US" dirty="0"/>
              <a:t>Click Properties at bottom of the popup menu</a:t>
            </a:r>
          </a:p>
          <a:p>
            <a:pPr lvl="1"/>
            <a:r>
              <a:rPr lang="en-US" dirty="0"/>
              <a:t>Expand Configuration Properties item select Debugging option </a:t>
            </a:r>
          </a:p>
          <a:p>
            <a:pPr lvl="1"/>
            <a:r>
              <a:rPr lang="en-US" dirty="0"/>
              <a:t>Notice an area called Command Arguments </a:t>
            </a:r>
          </a:p>
          <a:p>
            <a:pPr lvl="1"/>
            <a:r>
              <a:rPr lang="en-US" dirty="0"/>
              <a:t>Enter data necessary to test your program</a:t>
            </a:r>
          </a:p>
          <a:p>
            <a:endParaRPr lang="en-US" dirty="0"/>
          </a:p>
        </p:txBody>
      </p:sp>
    </p:spTree>
    <p:extLst>
      <p:ext uri="{BB962C8B-B14F-4D97-AF65-F5344CB8AC3E}">
        <p14:creationId xmlns:p14="http://schemas.microsoft.com/office/powerpoint/2010/main" val="304454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14.2 Conditional Compilation – Definition</a:t>
            </a:r>
            <a:endParaRPr lang="en-US" dirty="0"/>
          </a:p>
        </p:txBody>
      </p:sp>
      <p:sp>
        <p:nvSpPr>
          <p:cNvPr id="3" name="Content Placeholder 2"/>
          <p:cNvSpPr>
            <a:spLocks noGrp="1"/>
          </p:cNvSpPr>
          <p:nvPr>
            <p:ph idx="1"/>
          </p:nvPr>
        </p:nvSpPr>
        <p:spPr/>
        <p:txBody>
          <a:bodyPr>
            <a:normAutofit/>
          </a:bodyPr>
          <a:lstStyle/>
          <a:p>
            <a:r>
              <a:rPr lang="en-US" dirty="0"/>
              <a:t>A situation that often occurs involves the need to compile the code differently depending on some condition</a:t>
            </a:r>
            <a:endParaRPr lang="en-US" dirty="0" smtClean="0"/>
          </a:p>
          <a:p>
            <a:endParaRPr lang="en-US" dirty="0" smtClean="0"/>
          </a:p>
          <a:p>
            <a:r>
              <a:rPr lang="en-US" dirty="0" smtClean="0"/>
              <a:t>A mechanism to change what gets compiled, which needs to occur prior to the compiler</a:t>
            </a:r>
          </a:p>
          <a:p>
            <a:pPr lvl="1"/>
            <a:r>
              <a:rPr lang="en-US" dirty="0" smtClean="0"/>
              <a:t>This implies the preprocessor level</a:t>
            </a:r>
            <a:endParaRPr lang="en-US" dirty="0"/>
          </a:p>
          <a:p>
            <a:pPr marL="0" indent="0">
              <a:buNone/>
            </a:pPr>
            <a:endParaRPr lang="en-US" dirty="0"/>
          </a:p>
        </p:txBody>
      </p:sp>
    </p:spTree>
    <p:extLst>
      <p:ext uri="{BB962C8B-B14F-4D97-AF65-F5344CB8AC3E}">
        <p14:creationId xmlns:p14="http://schemas.microsoft.com/office/powerpoint/2010/main" val="54462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14.2 Conditional Compilation – </a:t>
            </a:r>
            <a:r>
              <a:rPr lang="en-US" dirty="0" smtClean="0"/>
              <a:t>Example</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_CRTDBG_MAP_ALLOC</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#include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&lt;iostream&gt;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using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namespace std;</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ifdef</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_CRTDBG_MAP_ALLOC</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#include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&lt;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crtdbg.h</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&gt;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endif</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//_CRTDBG_MAP_ALLOC</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ifdef</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_CRTDBG_MAP_ALLOC</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_</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CrtSetDbgFlag</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_CRTDBG_ALLOC_MEM_DF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_CRTDBG_LEAK_CHECK_DF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endif</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_CRTDBG_MAP_ALLOC</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str =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new</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[24];</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//delete[] str;</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02523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 Learn By Doing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3AF7351-02A5-404D-A94C-3322180F8ACA}" vid="{46B47C52-33EB-4DA0-8742-54F0EDD6ABC9}"/>
    </a:ext>
  </a:extLst>
</a:theme>
</file>

<file path=ppt/theme/theme2.xml><?xml version="1.0" encoding="utf-8"?>
<a:theme xmlns:a="http://schemas.openxmlformats.org/drawingml/2006/main" name="C++ Learn By Do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3AF7351-02A5-404D-A94C-3322180F8ACA}" vid="{AEC7D5BB-0486-484E-99ED-7334E9CD1C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 Learn By Doing</Template>
  <TotalTime>387</TotalTime>
  <Words>3786</Words>
  <Application>Microsoft Office PowerPoint</Application>
  <PresentationFormat>Widescreen</PresentationFormat>
  <Paragraphs>738</Paragraphs>
  <Slides>60</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Calibri</vt:lpstr>
      <vt:lpstr>Calibri Light</vt:lpstr>
      <vt:lpstr>Courier New</vt:lpstr>
      <vt:lpstr>Times New Roman</vt:lpstr>
      <vt:lpstr>C++ Learn By Doing Title Slide</vt:lpstr>
      <vt:lpstr>C++ Learn By Doing Slides</vt:lpstr>
      <vt:lpstr>Chapter 14  Miscellaneous Topics</vt:lpstr>
      <vt:lpstr>14.1 Command Line Arguments – Description</vt:lpstr>
      <vt:lpstr>14.1 Command Line Arguments – argc and argv Definition</vt:lpstr>
      <vt:lpstr>14.1 Command Line Arguments – Simple Example</vt:lpstr>
      <vt:lpstr>14.1 Command Line Arguments – Command Line</vt:lpstr>
      <vt:lpstr>14.1 Command Line Arguments – Command Line Example</vt:lpstr>
      <vt:lpstr>14.1 Command Line Arguments – Command Line Example Explained</vt:lpstr>
      <vt:lpstr>14.2 Conditional Compilation – Definition</vt:lpstr>
      <vt:lpstr>14.2 Conditional Compilation – Example</vt:lpstr>
      <vt:lpstr>14.2 Conditional Compilation – Other Preprocessor Directives</vt:lpstr>
      <vt:lpstr>14.2 Conditional Compilation – #error Example</vt:lpstr>
      <vt:lpstr>14.3 Multiple Source Code Files – Description</vt:lpstr>
      <vt:lpstr>14.3 Multiple Source Code Files – employee_input.cpp Example 1</vt:lpstr>
      <vt:lpstr>14.3 Multiple Source Code Files – employee_input.cpp Example 2</vt:lpstr>
      <vt:lpstr>14.3 Multiple Source Code Files – Problem</vt:lpstr>
      <vt:lpstr>14.3 Multiple Source Code Files – Problem Diagram</vt:lpstr>
      <vt:lpstr>14.3 Multiple Source Code Files – Problem Solution</vt:lpstr>
      <vt:lpstr>14.3.1 Preprocessor Guards – Definition</vt:lpstr>
      <vt:lpstr>14.3.1 Preprocessor Guards – Example</vt:lpstr>
      <vt:lpstr>14.3.2 #pragma once</vt:lpstr>
      <vt:lpstr>14.4 Macros – Definition</vt:lpstr>
      <vt:lpstr>14.4 Macros – Example</vt:lpstr>
      <vt:lpstr>14.4 Macros – One Potential Problem</vt:lpstr>
      <vt:lpstr>14.4 Macros – Problem Solution</vt:lpstr>
      <vt:lpstr>14.4 Macros – Line Continuation</vt:lpstr>
      <vt:lpstr>14.4.1 Advantages and Disadvantages – Speed Versus Size</vt:lpstr>
      <vt:lpstr>14.4.1 Advantages and Disadvantages – Common Errors</vt:lpstr>
      <vt:lpstr>14.5 Storage Classes – Definition</vt:lpstr>
      <vt:lpstr>14.5 Storage Classes – register Storage Class</vt:lpstr>
      <vt:lpstr>14.5 Storage Classes – volatile Type Qualifier</vt:lpstr>
      <vt:lpstr>14.5.1 static – Definition</vt:lpstr>
      <vt:lpstr>14.5.1 static – Rules and Declaration</vt:lpstr>
      <vt:lpstr>14.5.1 static – Simple Example</vt:lpstr>
      <vt:lpstr>14.5.1 static – StrTok Example main</vt:lpstr>
      <vt:lpstr>14.5.1 static – StrTok Example Function Definition</vt:lpstr>
      <vt:lpstr>14.5.2 extern – Definition</vt:lpstr>
      <vt:lpstr>14.5.2 extern – Example </vt:lpstr>
      <vt:lpstr>14.5.2 extern – Example Explained</vt:lpstr>
      <vt:lpstr>14.6 Bitwise Operations</vt:lpstr>
      <vt:lpstr>14.6.1 Bitwise Operators – Options</vt:lpstr>
      <vt:lpstr>14.6.1 Bitwise Operators – Example</vt:lpstr>
      <vt:lpstr>14.6.1 Bitwise Operators – Example Explained</vt:lpstr>
      <vt:lpstr>14.6.2 Bit Fields – Description and Syntax</vt:lpstr>
      <vt:lpstr>14.6.2 Bit Fields – Definition Example</vt:lpstr>
      <vt:lpstr>14.6.2 Bit Fields – Definition Example Explained</vt:lpstr>
      <vt:lpstr>14.6.2 Bit Fields – IPv4 Packet Diagram</vt:lpstr>
      <vt:lpstr>14.6.2 Bit Fields – Anonymous Field</vt:lpstr>
      <vt:lpstr>14.6.2 Bit Fields – Anonymous Field Diagram</vt:lpstr>
      <vt:lpstr>14.6.3 Masking – Definition</vt:lpstr>
      <vt:lpstr>14.6.3 Masking – Bitwise OR</vt:lpstr>
      <vt:lpstr>14.6.3 Masking – Bitwise AND</vt:lpstr>
      <vt:lpstr>14.6.3 Masking – Bitwise XOR</vt:lpstr>
      <vt:lpstr>14.6.3 Masking – Example</vt:lpstr>
      <vt:lpstr>14.6.3 Masking – Endian</vt:lpstr>
      <vt:lpstr>14.6.3 Masking – Endian Conversion Example</vt:lpstr>
      <vt:lpstr>14.6.3 Masking – Summary</vt:lpstr>
      <vt:lpstr>14.7 Recursion – Definition</vt:lpstr>
      <vt:lpstr>14.7 Recursion – Algorithms</vt:lpstr>
      <vt:lpstr>14.7 Recursion – Call Stack</vt:lpstr>
      <vt:lpstr>14.7 Recursion – Factorial Example</vt:lpstr>
    </vt:vector>
  </TitlesOfParts>
  <Company>Oregon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Scevers</dc:creator>
  <cp:lastModifiedBy>Troy Scevers</cp:lastModifiedBy>
  <cp:revision>59</cp:revision>
  <dcterms:created xsi:type="dcterms:W3CDTF">2019-08-08T17:51:06Z</dcterms:created>
  <dcterms:modified xsi:type="dcterms:W3CDTF">2019-08-09T00:18:42Z</dcterms:modified>
</cp:coreProperties>
</file>