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256" r:id="rId3"/>
    <p:sldId id="258" r:id="rId4"/>
    <p:sldId id="261" r:id="rId5"/>
    <p:sldId id="260"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91AF"/>
    <a:srgbClr val="007A77"/>
    <a:srgbClr val="224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860" autoAdjust="0"/>
  </p:normalViewPr>
  <p:slideViewPr>
    <p:cSldViewPr snapToGrid="0">
      <p:cViewPr varScale="1">
        <p:scale>
          <a:sx n="100" d="100"/>
          <a:sy n="100" d="100"/>
        </p:scale>
        <p:origin x="216" y="84"/>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1063E-6CF0-4AB5-8237-1ADB85231C59}" type="datetimeFigureOut">
              <a:rPr lang="en-US" smtClean="0"/>
              <a:t>8/8/2019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7812D-FCE7-4BB0-A1BA-705FC87293B6}" type="slidenum">
              <a:rPr lang="en-US" smtClean="0"/>
              <a:t>‹#›</a:t>
            </a:fld>
            <a:endParaRPr lang="en-US"/>
          </a:p>
        </p:txBody>
      </p:sp>
    </p:spTree>
    <p:extLst>
      <p:ext uri="{BB962C8B-B14F-4D97-AF65-F5344CB8AC3E}">
        <p14:creationId xmlns:p14="http://schemas.microsoft.com/office/powerpoint/2010/main" val="105223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Remember</a:t>
            </a:r>
            <a:r>
              <a:rPr lang="en-US" sz="1200" kern="1200" dirty="0" smtClean="0">
                <a:solidFill>
                  <a:schemeClr val="tx1"/>
                </a:solidFill>
                <a:effectLst/>
                <a:latin typeface="+mn-lt"/>
                <a:ea typeface="+mn-ea"/>
                <a:cs typeface="+mn-cs"/>
              </a:rPr>
              <a:t>: Regardless of the mode, always check to make sure the file opened successfully before attempting to access it.</a:t>
            </a:r>
          </a:p>
          <a:p>
            <a:endParaRPr lang="en-US" dirty="0"/>
          </a:p>
        </p:txBody>
      </p:sp>
      <p:sp>
        <p:nvSpPr>
          <p:cNvPr id="4" name="Slide Number Placeholder 3"/>
          <p:cNvSpPr>
            <a:spLocks noGrp="1"/>
          </p:cNvSpPr>
          <p:nvPr>
            <p:ph type="sldNum" sz="quarter" idx="10"/>
          </p:nvPr>
        </p:nvSpPr>
        <p:spPr/>
        <p:txBody>
          <a:bodyPr/>
          <a:lstStyle/>
          <a:p>
            <a:fld id="{B377812D-FCE7-4BB0-A1BA-705FC87293B6}" type="slidenum">
              <a:rPr lang="en-US" smtClean="0"/>
              <a:t>7</a:t>
            </a:fld>
            <a:endParaRPr lang="en-US"/>
          </a:p>
        </p:txBody>
      </p:sp>
    </p:spTree>
    <p:extLst>
      <p:ext uri="{BB962C8B-B14F-4D97-AF65-F5344CB8AC3E}">
        <p14:creationId xmlns:p14="http://schemas.microsoft.com/office/powerpoint/2010/main" val="420092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aseline="0" dirty="0" smtClean="0"/>
              <a:t> streamsize equates to an signed integral data type</a:t>
            </a:r>
          </a:p>
          <a:p>
            <a:r>
              <a:rPr lang="en-US" b="1" baseline="0" dirty="0" smtClean="0"/>
              <a:t>Note:</a:t>
            </a:r>
            <a:r>
              <a:rPr lang="en-US" baseline="0" dirty="0" smtClean="0"/>
              <a:t> Reading a block of data at once in more efficient than one byte at a time. Also, </a:t>
            </a:r>
            <a:r>
              <a:rPr lang="en-US" altLang="en-US" dirty="0" smtClean="0"/>
              <a:t>cuts down the number of storage device accesses, thus speeding up I/O.</a:t>
            </a:r>
            <a:endParaRPr lang="en-US" dirty="0"/>
          </a:p>
        </p:txBody>
      </p:sp>
      <p:sp>
        <p:nvSpPr>
          <p:cNvPr id="4" name="Slide Number Placeholder 3"/>
          <p:cNvSpPr>
            <a:spLocks noGrp="1"/>
          </p:cNvSpPr>
          <p:nvPr>
            <p:ph type="sldNum" sz="quarter" idx="10"/>
          </p:nvPr>
        </p:nvSpPr>
        <p:spPr/>
        <p:txBody>
          <a:bodyPr/>
          <a:lstStyle/>
          <a:p>
            <a:fld id="{B377812D-FCE7-4BB0-A1BA-705FC87293B6}" type="slidenum">
              <a:rPr lang="en-US" smtClean="0"/>
              <a:t>9</a:t>
            </a:fld>
            <a:endParaRPr lang="en-US"/>
          </a:p>
        </p:txBody>
      </p:sp>
    </p:spTree>
    <p:extLst>
      <p:ext uri="{BB962C8B-B14F-4D97-AF65-F5344CB8AC3E}">
        <p14:creationId xmlns:p14="http://schemas.microsoft.com/office/powerpoint/2010/main" val="2400947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Remember</a:t>
            </a:r>
            <a:r>
              <a:rPr lang="en-US" sz="1200" kern="1200" dirty="0" smtClean="0">
                <a:solidFill>
                  <a:schemeClr val="tx1"/>
                </a:solidFill>
                <a:effectLst/>
                <a:latin typeface="+mn-lt"/>
                <a:ea typeface="+mn-ea"/>
                <a:cs typeface="+mn-cs"/>
              </a:rPr>
              <a:t>: The read and write member functions require an address as its first parameter. If the variable to be serialized is not an address, the address of operator must be used to retrieve the variable’s address.</a:t>
            </a:r>
          </a:p>
          <a:p>
            <a:endParaRPr lang="en-US" dirty="0"/>
          </a:p>
        </p:txBody>
      </p:sp>
      <p:sp>
        <p:nvSpPr>
          <p:cNvPr id="4" name="Slide Number Placeholder 3"/>
          <p:cNvSpPr>
            <a:spLocks noGrp="1"/>
          </p:cNvSpPr>
          <p:nvPr>
            <p:ph type="sldNum" sz="quarter" idx="10"/>
          </p:nvPr>
        </p:nvSpPr>
        <p:spPr/>
        <p:txBody>
          <a:bodyPr/>
          <a:lstStyle/>
          <a:p>
            <a:fld id="{B377812D-FCE7-4BB0-A1BA-705FC87293B6}" type="slidenum">
              <a:rPr lang="en-US" smtClean="0"/>
              <a:t>16</a:t>
            </a:fld>
            <a:endParaRPr lang="en-US"/>
          </a:p>
        </p:txBody>
      </p:sp>
    </p:spTree>
    <p:extLst>
      <p:ext uri="{BB962C8B-B14F-4D97-AF65-F5344CB8AC3E}">
        <p14:creationId xmlns:p14="http://schemas.microsoft.com/office/powerpoint/2010/main" val="86259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Remember</a:t>
            </a:r>
            <a:r>
              <a:rPr lang="en-US" sz="1200" kern="1200" dirty="0" smtClean="0">
                <a:solidFill>
                  <a:schemeClr val="tx1"/>
                </a:solidFill>
                <a:effectLst/>
                <a:latin typeface="+mn-lt"/>
                <a:ea typeface="+mn-ea"/>
                <a:cs typeface="+mn-cs"/>
              </a:rPr>
              <a:t>: The </a:t>
            </a:r>
            <a:r>
              <a:rPr lang="en-US" sz="1200" kern="1200" dirty="0" err="1" smtClean="0">
                <a:solidFill>
                  <a:schemeClr val="tx1"/>
                </a:solidFill>
                <a:effectLst/>
                <a:latin typeface="+mn-lt"/>
                <a:ea typeface="+mn-ea"/>
                <a:cs typeface="+mn-cs"/>
              </a:rPr>
              <a:t>size_t</a:t>
            </a:r>
            <a:r>
              <a:rPr lang="en-US" sz="1200" kern="1200" dirty="0" smtClean="0">
                <a:solidFill>
                  <a:schemeClr val="tx1"/>
                </a:solidFill>
                <a:effectLst/>
                <a:latin typeface="+mn-lt"/>
                <a:ea typeface="+mn-ea"/>
                <a:cs typeface="+mn-cs"/>
              </a:rPr>
              <a:t> data type equates to an unsigned int. </a:t>
            </a:r>
          </a:p>
        </p:txBody>
      </p:sp>
      <p:sp>
        <p:nvSpPr>
          <p:cNvPr id="4" name="Slide Number Placeholder 3"/>
          <p:cNvSpPr>
            <a:spLocks noGrp="1"/>
          </p:cNvSpPr>
          <p:nvPr>
            <p:ph type="sldNum" sz="quarter" idx="10"/>
          </p:nvPr>
        </p:nvSpPr>
        <p:spPr/>
        <p:txBody>
          <a:bodyPr/>
          <a:lstStyle/>
          <a:p>
            <a:fld id="{B377812D-FCE7-4BB0-A1BA-705FC87293B6}" type="slidenum">
              <a:rPr lang="en-US" smtClean="0"/>
              <a:t>33</a:t>
            </a:fld>
            <a:endParaRPr lang="en-US"/>
          </a:p>
        </p:txBody>
      </p:sp>
    </p:spTree>
    <p:extLst>
      <p:ext uri="{BB962C8B-B14F-4D97-AF65-F5344CB8AC3E}">
        <p14:creationId xmlns:p14="http://schemas.microsoft.com/office/powerpoint/2010/main" val="1827953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330" y="365125"/>
            <a:ext cx="11969578" cy="5038897"/>
          </a:xfrm>
          <a:prstGeom prst="rect">
            <a:avLst/>
          </a:prstGeom>
        </p:spPr>
        <p:txBody>
          <a:bodyPr/>
          <a:lstStyle>
            <a:lvl1pPr marL="0" algn="ctr" defTabSz="914400" rtl="0" eaLnBrk="1" latinLnBrk="0" hangingPunct="1">
              <a:lnSpc>
                <a:spcPct val="90000"/>
              </a:lnSpc>
              <a:spcBef>
                <a:spcPct val="0"/>
              </a:spcBef>
              <a:buNone/>
              <a:defRPr lang="en-US" sz="6600" b="1" kern="1200" baseline="0" dirty="0">
                <a:solidFill>
                  <a:srgbClr val="FFFF00"/>
                </a:solidFill>
                <a:latin typeface="+mj-lt"/>
                <a:ea typeface="+mj-ea"/>
                <a:cs typeface="+mj-cs"/>
              </a:defRPr>
            </a:lvl1pPr>
          </a:lstStyle>
          <a:p>
            <a:r>
              <a:rPr lang="en-US" dirty="0" smtClean="0"/>
              <a:t>Chapter ?</a:t>
            </a:r>
            <a:br>
              <a:rPr lang="en-US" dirty="0" smtClean="0"/>
            </a:br>
            <a:r>
              <a:rPr lang="en-US" dirty="0" smtClean="0"/>
              <a:t/>
            </a:r>
            <a:br>
              <a:rPr lang="en-US" dirty="0" smtClean="0"/>
            </a:br>
            <a:r>
              <a:rPr lang="en-US" dirty="0" smtClean="0"/>
              <a:t>Lecture Title Here</a:t>
            </a:r>
            <a:endParaRPr lang="en-US" dirty="0"/>
          </a:p>
        </p:txBody>
      </p:sp>
      <p:sp>
        <p:nvSpPr>
          <p:cNvPr id="3" name="TextBox 2"/>
          <p:cNvSpPr txBox="1"/>
          <p:nvPr userDrawn="1"/>
        </p:nvSpPr>
        <p:spPr>
          <a:xfrm>
            <a:off x="9616498" y="5505061"/>
            <a:ext cx="2141838" cy="1200329"/>
          </a:xfrm>
          <a:prstGeom prst="rect">
            <a:avLst/>
          </a:prstGeom>
          <a:noFill/>
          <a:ln w="22225">
            <a:solidFill>
              <a:schemeClr val="accent1"/>
            </a:solidFill>
          </a:ln>
        </p:spPr>
        <p:txBody>
          <a:bodyPr wrap="square" rtlCol="0">
            <a:spAutoFit/>
          </a:bodyPr>
          <a:lstStyle/>
          <a:p>
            <a:r>
              <a:rPr lang="en-US" sz="2400" dirty="0" smtClean="0">
                <a:solidFill>
                  <a:srgbClr val="92D050"/>
                </a:solidFill>
              </a:rPr>
              <a:t>Todd Breedlove</a:t>
            </a:r>
          </a:p>
          <a:p>
            <a:r>
              <a:rPr lang="en-US" sz="2400" dirty="0" smtClean="0">
                <a:solidFill>
                  <a:srgbClr val="92D050"/>
                </a:solidFill>
              </a:rPr>
              <a:t>Troy</a:t>
            </a:r>
            <a:r>
              <a:rPr lang="en-US" sz="2400" baseline="0" dirty="0" smtClean="0">
                <a:solidFill>
                  <a:srgbClr val="92D050"/>
                </a:solidFill>
              </a:rPr>
              <a:t> Scevers</a:t>
            </a:r>
          </a:p>
          <a:p>
            <a:r>
              <a:rPr lang="en-US" sz="2400" baseline="0" dirty="0" smtClean="0">
                <a:solidFill>
                  <a:srgbClr val="92D050"/>
                </a:solidFill>
              </a:rPr>
              <a:t>Randal L. Albert</a:t>
            </a:r>
            <a:endParaRPr lang="en-US" sz="2400" dirty="0">
              <a:solidFill>
                <a:srgbClr val="92D050"/>
              </a:solidFill>
            </a:endParaRPr>
          </a:p>
        </p:txBody>
      </p:sp>
    </p:spTree>
    <p:extLst>
      <p:ext uri="{BB962C8B-B14F-4D97-AF65-F5344CB8AC3E}">
        <p14:creationId xmlns:p14="http://schemas.microsoft.com/office/powerpoint/2010/main" val="6645193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65C50-87AF-427D-8B87-E93DE224520C}" type="datetimeFigureOut">
              <a:rPr lang="en-US" smtClean="0"/>
              <a:t>8/8/2019</a:t>
            </a:fld>
            <a:endParaRPr lang="en-US"/>
          </a:p>
        </p:txBody>
      </p:sp>
      <p:sp>
        <p:nvSpPr>
          <p:cNvPr id="5" name="Footer Placeholder 4"/>
          <p:cNvSpPr>
            <a:spLocks noGrp="1"/>
          </p:cNvSpPr>
          <p:nvPr>
            <p:ph type="ftr" sz="quarter" idx="11"/>
          </p:nvPr>
        </p:nvSpPr>
        <p:spPr/>
        <p:txBody>
          <a:bodyPr/>
          <a:lstStyle/>
          <a:p>
            <a:r>
              <a:rPr lang="en-US" dirty="0" smtClean="0"/>
              <a:t>C++: Learn By Doing</a:t>
            </a:r>
          </a:p>
        </p:txBody>
      </p:sp>
      <p:sp>
        <p:nvSpPr>
          <p:cNvPr id="6" name="Slide Number Placeholder 5"/>
          <p:cNvSpPr>
            <a:spLocks noGrp="1"/>
          </p:cNvSpPr>
          <p:nvPr>
            <p:ph type="sldNum" sz="quarter" idx="12"/>
          </p:nvPr>
        </p:nvSpPr>
        <p:spPr/>
        <p:txBody>
          <a:bodyPr/>
          <a:lstStyle/>
          <a:p>
            <a:fld id="{61E830FA-40DF-4F08-8EF1-D89F3668EBE4}" type="slidenum">
              <a:rPr lang="en-US" smtClean="0"/>
              <a:t>‹#›</a:t>
            </a:fld>
            <a:endParaRPr lang="en-US"/>
          </a:p>
        </p:txBody>
      </p:sp>
    </p:spTree>
    <p:extLst>
      <p:ext uri="{BB962C8B-B14F-4D97-AF65-F5344CB8AC3E}">
        <p14:creationId xmlns:p14="http://schemas.microsoft.com/office/powerpoint/2010/main" val="37713009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975" y="1233745"/>
            <a:ext cx="5906278" cy="49432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065C50-87AF-427D-8B87-E93DE224520C}" type="datetimeFigureOut">
              <a:rPr lang="en-US" smtClean="0"/>
              <a:t>8/8/2019</a:t>
            </a:fld>
            <a:endParaRPr lang="en-US"/>
          </a:p>
        </p:txBody>
      </p:sp>
      <p:sp>
        <p:nvSpPr>
          <p:cNvPr id="6" name="Footer Placeholder 5"/>
          <p:cNvSpPr>
            <a:spLocks noGrp="1"/>
          </p:cNvSpPr>
          <p:nvPr>
            <p:ph type="ftr" sz="quarter" idx="11"/>
          </p:nvPr>
        </p:nvSpPr>
        <p:spPr/>
        <p:txBody>
          <a:bodyPr/>
          <a:lstStyle/>
          <a:p>
            <a:r>
              <a:rPr lang="en-US" dirty="0" smtClean="0"/>
              <a:t>C++: Learn By Doing</a:t>
            </a:r>
            <a:endParaRPr lang="en-US" dirty="0"/>
          </a:p>
        </p:txBody>
      </p:sp>
      <p:sp>
        <p:nvSpPr>
          <p:cNvPr id="7" name="Slide Number Placeholder 6"/>
          <p:cNvSpPr>
            <a:spLocks noGrp="1"/>
          </p:cNvSpPr>
          <p:nvPr>
            <p:ph type="sldNum" sz="quarter" idx="12"/>
          </p:nvPr>
        </p:nvSpPr>
        <p:spPr/>
        <p:txBody>
          <a:bodyPr/>
          <a:lstStyle/>
          <a:p>
            <a:fld id="{61E830FA-40DF-4F08-8EF1-D89F3668EBE4}" type="slidenum">
              <a:rPr lang="en-US" smtClean="0"/>
              <a:t>‹#›</a:t>
            </a:fld>
            <a:endParaRPr lang="en-US"/>
          </a:p>
        </p:txBody>
      </p:sp>
      <p:sp>
        <p:nvSpPr>
          <p:cNvPr id="8" name="Content Placeholder 2"/>
          <p:cNvSpPr>
            <a:spLocks noGrp="1"/>
          </p:cNvSpPr>
          <p:nvPr>
            <p:ph sz="half" idx="13"/>
          </p:nvPr>
        </p:nvSpPr>
        <p:spPr>
          <a:xfrm>
            <a:off x="6214186" y="1233744"/>
            <a:ext cx="5906278" cy="49432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46710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5" y="205274"/>
            <a:ext cx="12036489" cy="84908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5" y="1221047"/>
            <a:ext cx="59622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5" y="2078929"/>
            <a:ext cx="5962262" cy="41107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065C50-87AF-427D-8B87-E93DE224520C}" type="datetimeFigureOut">
              <a:rPr lang="en-US" smtClean="0"/>
              <a:t>8/8/2019</a:t>
            </a:fld>
            <a:endParaRPr lang="en-US"/>
          </a:p>
        </p:txBody>
      </p:sp>
      <p:sp>
        <p:nvSpPr>
          <p:cNvPr id="8" name="Footer Placeholder 7"/>
          <p:cNvSpPr>
            <a:spLocks noGrp="1"/>
          </p:cNvSpPr>
          <p:nvPr>
            <p:ph type="ftr" sz="quarter" idx="11"/>
          </p:nvPr>
        </p:nvSpPr>
        <p:spPr/>
        <p:txBody>
          <a:bodyPr/>
          <a:lstStyle/>
          <a:p>
            <a:r>
              <a:rPr lang="en-US" dirty="0" smtClean="0"/>
              <a:t>C++: Learn By Doing</a:t>
            </a:r>
            <a:endParaRPr lang="en-US" dirty="0"/>
          </a:p>
        </p:txBody>
      </p:sp>
      <p:sp>
        <p:nvSpPr>
          <p:cNvPr id="9" name="Slide Number Placeholder 8"/>
          <p:cNvSpPr>
            <a:spLocks noGrp="1"/>
          </p:cNvSpPr>
          <p:nvPr>
            <p:ph type="sldNum" sz="quarter" idx="12"/>
          </p:nvPr>
        </p:nvSpPr>
        <p:spPr/>
        <p:txBody>
          <a:bodyPr/>
          <a:lstStyle/>
          <a:p>
            <a:fld id="{61E830FA-40DF-4F08-8EF1-D89F3668EBE4}" type="slidenum">
              <a:rPr lang="en-US" smtClean="0"/>
              <a:t>‹#›</a:t>
            </a:fld>
            <a:endParaRPr lang="en-US"/>
          </a:p>
        </p:txBody>
      </p:sp>
      <p:sp>
        <p:nvSpPr>
          <p:cNvPr id="12" name="Text Placeholder 2"/>
          <p:cNvSpPr>
            <a:spLocks noGrp="1"/>
          </p:cNvSpPr>
          <p:nvPr>
            <p:ph type="body" idx="13"/>
          </p:nvPr>
        </p:nvSpPr>
        <p:spPr>
          <a:xfrm>
            <a:off x="6158202" y="1221047"/>
            <a:ext cx="59622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3"/>
          <p:cNvSpPr>
            <a:spLocks noGrp="1"/>
          </p:cNvSpPr>
          <p:nvPr>
            <p:ph sz="half" idx="14"/>
          </p:nvPr>
        </p:nvSpPr>
        <p:spPr>
          <a:xfrm>
            <a:off x="6158202" y="2078929"/>
            <a:ext cx="5962262" cy="41107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45470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065C50-87AF-427D-8B87-E93DE224520C}" type="datetimeFigureOut">
              <a:rPr lang="en-US" smtClean="0"/>
              <a:t>8/8/2019</a:t>
            </a:fld>
            <a:endParaRPr lang="en-US"/>
          </a:p>
        </p:txBody>
      </p:sp>
      <p:sp>
        <p:nvSpPr>
          <p:cNvPr id="4" name="Footer Placeholder 3"/>
          <p:cNvSpPr>
            <a:spLocks noGrp="1"/>
          </p:cNvSpPr>
          <p:nvPr>
            <p:ph type="ftr" sz="quarter" idx="11"/>
          </p:nvPr>
        </p:nvSpPr>
        <p:spPr/>
        <p:txBody>
          <a:bodyPr/>
          <a:lstStyle/>
          <a:p>
            <a:r>
              <a:rPr lang="en-US" dirty="0" smtClean="0"/>
              <a:t>C++: Learn By Doing</a:t>
            </a:r>
            <a:endParaRPr lang="en-US" dirty="0"/>
          </a:p>
        </p:txBody>
      </p:sp>
      <p:sp>
        <p:nvSpPr>
          <p:cNvPr id="5" name="Slide Number Placeholder 4"/>
          <p:cNvSpPr>
            <a:spLocks noGrp="1"/>
          </p:cNvSpPr>
          <p:nvPr>
            <p:ph type="sldNum" sz="quarter" idx="12"/>
          </p:nvPr>
        </p:nvSpPr>
        <p:spPr/>
        <p:txBody>
          <a:bodyPr/>
          <a:lstStyle/>
          <a:p>
            <a:fld id="{61E830FA-40DF-4F08-8EF1-D89F3668EBE4}" type="slidenum">
              <a:rPr lang="en-US" smtClean="0"/>
              <a:t>‹#›</a:t>
            </a:fld>
            <a:endParaRPr lang="en-US"/>
          </a:p>
        </p:txBody>
      </p:sp>
    </p:spTree>
    <p:extLst>
      <p:ext uri="{BB962C8B-B14F-4D97-AF65-F5344CB8AC3E}">
        <p14:creationId xmlns:p14="http://schemas.microsoft.com/office/powerpoint/2010/main" val="880009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65C50-87AF-427D-8B87-E93DE224520C}" type="datetimeFigureOut">
              <a:rPr lang="en-US" smtClean="0"/>
              <a:t>8/8/2019</a:t>
            </a:fld>
            <a:endParaRPr lang="en-US"/>
          </a:p>
        </p:txBody>
      </p:sp>
      <p:sp>
        <p:nvSpPr>
          <p:cNvPr id="3" name="Footer Placeholder 2"/>
          <p:cNvSpPr>
            <a:spLocks noGrp="1"/>
          </p:cNvSpPr>
          <p:nvPr>
            <p:ph type="ftr" sz="quarter" idx="11"/>
          </p:nvPr>
        </p:nvSpPr>
        <p:spPr/>
        <p:txBody>
          <a:bodyPr/>
          <a:lstStyle/>
          <a:p>
            <a:r>
              <a:rPr lang="en-US" dirty="0" smtClean="0"/>
              <a:t>C++: Learn By Doing</a:t>
            </a:r>
            <a:endParaRPr lang="en-US" dirty="0"/>
          </a:p>
        </p:txBody>
      </p:sp>
      <p:sp>
        <p:nvSpPr>
          <p:cNvPr id="4" name="Slide Number Placeholder 3"/>
          <p:cNvSpPr>
            <a:spLocks noGrp="1"/>
          </p:cNvSpPr>
          <p:nvPr>
            <p:ph type="sldNum" sz="quarter" idx="12"/>
          </p:nvPr>
        </p:nvSpPr>
        <p:spPr/>
        <p:txBody>
          <a:bodyPr/>
          <a:lstStyle/>
          <a:p>
            <a:fld id="{61E830FA-40DF-4F08-8EF1-D89F3668EBE4}" type="slidenum">
              <a:rPr lang="en-US" smtClean="0"/>
              <a:t>‹#›</a:t>
            </a:fld>
            <a:endParaRPr lang="en-US"/>
          </a:p>
        </p:txBody>
      </p:sp>
    </p:spTree>
    <p:extLst>
      <p:ext uri="{BB962C8B-B14F-4D97-AF65-F5344CB8AC3E}">
        <p14:creationId xmlns:p14="http://schemas.microsoft.com/office/powerpoint/2010/main" val="6072198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065C50-87AF-427D-8B87-E93DE224520C}" type="datetimeFigureOut">
              <a:rPr lang="en-US" smtClean="0"/>
              <a:t>8/8/2019</a:t>
            </a:fld>
            <a:endParaRPr lang="en-US"/>
          </a:p>
        </p:txBody>
      </p:sp>
      <p:sp>
        <p:nvSpPr>
          <p:cNvPr id="4" name="Footer Placeholder 3"/>
          <p:cNvSpPr>
            <a:spLocks noGrp="1"/>
          </p:cNvSpPr>
          <p:nvPr>
            <p:ph type="ftr" sz="quarter" idx="11"/>
          </p:nvPr>
        </p:nvSpPr>
        <p:spPr/>
        <p:txBody>
          <a:bodyPr/>
          <a:lstStyle/>
          <a:p>
            <a:r>
              <a:rPr lang="en-US" smtClean="0"/>
              <a:t>C++: Learn By Doing</a:t>
            </a:r>
            <a:endParaRPr lang="en-US" dirty="0"/>
          </a:p>
        </p:txBody>
      </p:sp>
      <p:sp>
        <p:nvSpPr>
          <p:cNvPr id="5" name="Slide Number Placeholder 4"/>
          <p:cNvSpPr>
            <a:spLocks noGrp="1"/>
          </p:cNvSpPr>
          <p:nvPr>
            <p:ph type="sldNum" sz="quarter" idx="12"/>
          </p:nvPr>
        </p:nvSpPr>
        <p:spPr/>
        <p:txBody>
          <a:bodyPr/>
          <a:lstStyle/>
          <a:p>
            <a:fld id="{61E830FA-40DF-4F08-8EF1-D89F3668EBE4}" type="slidenum">
              <a:rPr lang="en-US" smtClean="0"/>
              <a:t>‹#›</a:t>
            </a:fld>
            <a:endParaRPr lang="en-US" dirty="0"/>
          </a:p>
        </p:txBody>
      </p:sp>
      <p:sp>
        <p:nvSpPr>
          <p:cNvPr id="6" name="Content Placeholder 2"/>
          <p:cNvSpPr>
            <a:spLocks noGrp="1"/>
          </p:cNvSpPr>
          <p:nvPr>
            <p:ph sz="half" idx="1"/>
          </p:nvPr>
        </p:nvSpPr>
        <p:spPr>
          <a:xfrm>
            <a:off x="83975" y="1233745"/>
            <a:ext cx="5906278" cy="494321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2"/>
          <p:cNvSpPr>
            <a:spLocks noGrp="1"/>
          </p:cNvSpPr>
          <p:nvPr>
            <p:ph sz="half" idx="13"/>
          </p:nvPr>
        </p:nvSpPr>
        <p:spPr>
          <a:xfrm>
            <a:off x="6214186" y="1233744"/>
            <a:ext cx="5906278" cy="2442517"/>
          </a:xfrm>
        </p:spPr>
        <p:txBody>
          <a:bodyPr/>
          <a:lstStyle>
            <a:lvl5pPr marL="1828800" indent="0">
              <a:buNone/>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Content Placeholder 2"/>
          <p:cNvSpPr>
            <a:spLocks noGrp="1"/>
          </p:cNvSpPr>
          <p:nvPr>
            <p:ph sz="half" idx="14"/>
          </p:nvPr>
        </p:nvSpPr>
        <p:spPr>
          <a:xfrm>
            <a:off x="6214186" y="3788229"/>
            <a:ext cx="5906278" cy="2388736"/>
          </a:xfrm>
        </p:spPr>
        <p:txBody>
          <a:bodyPr/>
          <a:lstStyle>
            <a:lvl5pPr marL="1828800" indent="0">
              <a:buNone/>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0910452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065C50-87AF-427D-8B87-E93DE224520C}" type="datetimeFigureOut">
              <a:rPr lang="en-US" smtClean="0"/>
              <a:t>8/8/2019</a:t>
            </a:fld>
            <a:endParaRPr lang="en-US"/>
          </a:p>
        </p:txBody>
      </p:sp>
      <p:sp>
        <p:nvSpPr>
          <p:cNvPr id="4" name="Footer Placeholder 3"/>
          <p:cNvSpPr>
            <a:spLocks noGrp="1"/>
          </p:cNvSpPr>
          <p:nvPr>
            <p:ph type="ftr" sz="quarter" idx="11"/>
          </p:nvPr>
        </p:nvSpPr>
        <p:spPr/>
        <p:txBody>
          <a:bodyPr/>
          <a:lstStyle/>
          <a:p>
            <a:r>
              <a:rPr lang="en-US" smtClean="0"/>
              <a:t>C++: Learn By Doing</a:t>
            </a:r>
            <a:endParaRPr lang="en-US" dirty="0"/>
          </a:p>
        </p:txBody>
      </p:sp>
      <p:sp>
        <p:nvSpPr>
          <p:cNvPr id="5" name="Slide Number Placeholder 4"/>
          <p:cNvSpPr>
            <a:spLocks noGrp="1"/>
          </p:cNvSpPr>
          <p:nvPr>
            <p:ph type="sldNum" sz="quarter" idx="12"/>
          </p:nvPr>
        </p:nvSpPr>
        <p:spPr/>
        <p:txBody>
          <a:bodyPr/>
          <a:lstStyle/>
          <a:p>
            <a:fld id="{61E830FA-40DF-4F08-8EF1-D89F3668EBE4}" type="slidenum">
              <a:rPr lang="en-US" smtClean="0"/>
              <a:t>‹#›</a:t>
            </a:fld>
            <a:endParaRPr lang="en-US" dirty="0"/>
          </a:p>
        </p:txBody>
      </p:sp>
      <p:sp>
        <p:nvSpPr>
          <p:cNvPr id="7" name="Content Placeholder 2"/>
          <p:cNvSpPr>
            <a:spLocks noGrp="1"/>
          </p:cNvSpPr>
          <p:nvPr>
            <p:ph sz="half" idx="13"/>
          </p:nvPr>
        </p:nvSpPr>
        <p:spPr>
          <a:xfrm>
            <a:off x="83975" y="1233744"/>
            <a:ext cx="12036489" cy="2442517"/>
          </a:xfrm>
        </p:spPr>
        <p:txBody>
          <a:bodyPr/>
          <a:lstStyle>
            <a:lvl5pPr marL="1828800" indent="0">
              <a:buNone/>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Content Placeholder 2"/>
          <p:cNvSpPr>
            <a:spLocks noGrp="1"/>
          </p:cNvSpPr>
          <p:nvPr>
            <p:ph sz="half" idx="14"/>
          </p:nvPr>
        </p:nvSpPr>
        <p:spPr>
          <a:xfrm>
            <a:off x="6214186" y="3788229"/>
            <a:ext cx="5906278" cy="2388736"/>
          </a:xfrm>
        </p:spPr>
        <p:txBody>
          <a:bodyPr/>
          <a:lstStyle>
            <a:lvl5pPr marL="1828800" indent="0">
              <a:buNone/>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Content Placeholder 2"/>
          <p:cNvSpPr>
            <a:spLocks noGrp="1"/>
          </p:cNvSpPr>
          <p:nvPr>
            <p:ph sz="half" idx="15"/>
          </p:nvPr>
        </p:nvSpPr>
        <p:spPr>
          <a:xfrm>
            <a:off x="83975" y="3788229"/>
            <a:ext cx="5906278" cy="2388736"/>
          </a:xfrm>
        </p:spPr>
        <p:txBody>
          <a:bodyPr/>
          <a:lstStyle>
            <a:lvl5pPr marL="1828800" indent="0">
              <a:buNone/>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937855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065C50-87AF-427D-8B87-E93DE224520C}" type="datetimeFigureOut">
              <a:rPr lang="en-US" smtClean="0"/>
              <a:t>8/8/2019</a:t>
            </a:fld>
            <a:endParaRPr lang="en-US"/>
          </a:p>
        </p:txBody>
      </p:sp>
      <p:sp>
        <p:nvSpPr>
          <p:cNvPr id="4" name="Footer Placeholder 3"/>
          <p:cNvSpPr>
            <a:spLocks noGrp="1"/>
          </p:cNvSpPr>
          <p:nvPr>
            <p:ph type="ftr" sz="quarter" idx="11"/>
          </p:nvPr>
        </p:nvSpPr>
        <p:spPr/>
        <p:txBody>
          <a:bodyPr/>
          <a:lstStyle/>
          <a:p>
            <a:r>
              <a:rPr lang="en-US" smtClean="0"/>
              <a:t>C++: Learn By Doing</a:t>
            </a:r>
            <a:endParaRPr lang="en-US" dirty="0"/>
          </a:p>
        </p:txBody>
      </p:sp>
      <p:sp>
        <p:nvSpPr>
          <p:cNvPr id="5" name="Slide Number Placeholder 4"/>
          <p:cNvSpPr>
            <a:spLocks noGrp="1"/>
          </p:cNvSpPr>
          <p:nvPr>
            <p:ph type="sldNum" sz="quarter" idx="12"/>
          </p:nvPr>
        </p:nvSpPr>
        <p:spPr/>
        <p:txBody>
          <a:bodyPr/>
          <a:lstStyle/>
          <a:p>
            <a:fld id="{61E830FA-40DF-4F08-8EF1-D89F3668EBE4}" type="slidenum">
              <a:rPr lang="en-US" smtClean="0"/>
              <a:t>‹#›</a:t>
            </a:fld>
            <a:endParaRPr lang="en-US" dirty="0"/>
          </a:p>
        </p:txBody>
      </p:sp>
      <p:sp>
        <p:nvSpPr>
          <p:cNvPr id="7" name="Content Placeholder 2"/>
          <p:cNvSpPr>
            <a:spLocks noGrp="1"/>
          </p:cNvSpPr>
          <p:nvPr>
            <p:ph sz="half" idx="13"/>
          </p:nvPr>
        </p:nvSpPr>
        <p:spPr>
          <a:xfrm>
            <a:off x="83975" y="1233744"/>
            <a:ext cx="12036489" cy="2442517"/>
          </a:xfrm>
        </p:spPr>
        <p:txBody>
          <a:bodyPr/>
          <a:lstStyle>
            <a:lvl5pPr marL="1828800" indent="0">
              <a:buNone/>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Content Placeholder 2"/>
          <p:cNvSpPr>
            <a:spLocks noGrp="1"/>
          </p:cNvSpPr>
          <p:nvPr>
            <p:ph sz="half" idx="14"/>
          </p:nvPr>
        </p:nvSpPr>
        <p:spPr>
          <a:xfrm>
            <a:off x="83975" y="3788229"/>
            <a:ext cx="12036489" cy="2388736"/>
          </a:xfrm>
        </p:spPr>
        <p:txBody>
          <a:bodyPr/>
          <a:lstStyle>
            <a:lvl5pPr marL="1828800" indent="0">
              <a:buNone/>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8513245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TextBox 4"/>
          <p:cNvSpPr txBox="1">
            <a:spLocks noChangeArrowheads="1"/>
          </p:cNvSpPr>
          <p:nvPr userDrawn="1"/>
        </p:nvSpPr>
        <p:spPr bwMode="auto">
          <a:xfrm>
            <a:off x="365125" y="5699125"/>
            <a:ext cx="2286000" cy="83185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007A77"/>
                </a:solidFill>
                <a:latin typeface="Arial" panose="020B0604020202020204" pitchFamily="34" charset="0"/>
              </a:defRPr>
            </a:lvl1pPr>
            <a:lvl2pPr marL="742950" indent="-285750">
              <a:spcBef>
                <a:spcPct val="20000"/>
              </a:spcBef>
              <a:buChar char="–"/>
              <a:defRPr sz="2800">
                <a:solidFill>
                  <a:srgbClr val="007A77"/>
                </a:solidFill>
                <a:latin typeface="Arial" panose="020B0604020202020204" pitchFamily="34" charset="0"/>
              </a:defRPr>
            </a:lvl2pPr>
            <a:lvl3pPr marL="1143000" indent="-228600">
              <a:spcBef>
                <a:spcPct val="20000"/>
              </a:spcBef>
              <a:buClr>
                <a:srgbClr val="007A77"/>
              </a:buClr>
              <a:buSzPct val="110000"/>
              <a:buChar char="•"/>
              <a:defRPr sz="2400">
                <a:solidFill>
                  <a:srgbClr val="007A77"/>
                </a:solidFill>
                <a:latin typeface="Arial" panose="020B0604020202020204" pitchFamily="34" charset="0"/>
              </a:defRPr>
            </a:lvl3pPr>
            <a:lvl4pPr marL="1600200" indent="-228600">
              <a:spcBef>
                <a:spcPct val="20000"/>
              </a:spcBef>
              <a:buChar char="–"/>
              <a:defRPr sz="2000">
                <a:solidFill>
                  <a:srgbClr val="007A77"/>
                </a:solidFill>
                <a:latin typeface="Arial" panose="020B0604020202020204" pitchFamily="34" charset="0"/>
              </a:defRPr>
            </a:lvl4pPr>
            <a:lvl5pPr marL="2057400" indent="-228600">
              <a:spcBef>
                <a:spcPct val="20000"/>
              </a:spcBef>
              <a:buChar char="»"/>
              <a:defRPr sz="2000">
                <a:solidFill>
                  <a:srgbClr val="007A77"/>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7A77"/>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7A77"/>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7A77"/>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7A77"/>
                </a:solidFill>
                <a:latin typeface="Arial" panose="020B0604020202020204" pitchFamily="34" charset="0"/>
              </a:defRPr>
            </a:lvl9pPr>
          </a:lstStyle>
          <a:p>
            <a:pPr algn="ctr">
              <a:spcBef>
                <a:spcPct val="0"/>
              </a:spcBef>
              <a:buFontTx/>
              <a:buNone/>
            </a:pPr>
            <a:r>
              <a:rPr lang="en-US" altLang="en-US" sz="2400">
                <a:solidFill>
                  <a:srgbClr val="92D050"/>
                </a:solidFill>
                <a:latin typeface="Times New Roman" panose="02020603050405020304" pitchFamily="18" charset="0"/>
              </a:rPr>
              <a:t>C++: LEARN BY DOING</a:t>
            </a:r>
          </a:p>
        </p:txBody>
      </p:sp>
    </p:spTree>
    <p:extLst>
      <p:ext uri="{BB962C8B-B14F-4D97-AF65-F5344CB8AC3E}">
        <p14:creationId xmlns:p14="http://schemas.microsoft.com/office/powerpoint/2010/main" val="2774477201"/>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1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75" y="225161"/>
            <a:ext cx="12036489" cy="82919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975" y="1191206"/>
            <a:ext cx="12036489" cy="4985757"/>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975" y="6356350"/>
            <a:ext cx="12518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65C50-87AF-427D-8B87-E93DE224520C}" type="datetimeFigureOut">
              <a:rPr lang="en-US" smtClean="0"/>
              <a:t>8/8/2019</a:t>
            </a:fld>
            <a:endParaRPr lang="en-US"/>
          </a:p>
        </p:txBody>
      </p:sp>
      <p:sp>
        <p:nvSpPr>
          <p:cNvPr id="5" name="Footer Placeholder 4"/>
          <p:cNvSpPr>
            <a:spLocks noGrp="1"/>
          </p:cNvSpPr>
          <p:nvPr>
            <p:ph type="ftr" sz="quarter" idx="3"/>
          </p:nvPr>
        </p:nvSpPr>
        <p:spPr>
          <a:xfrm>
            <a:off x="1530220" y="6356350"/>
            <a:ext cx="913466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 Learn By Doing</a:t>
            </a:r>
            <a:endParaRPr lang="en-US" dirty="0"/>
          </a:p>
        </p:txBody>
      </p:sp>
      <p:sp>
        <p:nvSpPr>
          <p:cNvPr id="6" name="Slide Number Placeholder 5"/>
          <p:cNvSpPr>
            <a:spLocks noGrp="1"/>
          </p:cNvSpPr>
          <p:nvPr>
            <p:ph type="sldNum" sz="quarter" idx="4"/>
          </p:nvPr>
        </p:nvSpPr>
        <p:spPr>
          <a:xfrm>
            <a:off x="10857722" y="6356350"/>
            <a:ext cx="126274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830FA-40DF-4F08-8EF1-D89F3668EBE4}" type="slidenum">
              <a:rPr lang="en-US" smtClean="0"/>
              <a:t>‹#›</a:t>
            </a:fld>
            <a:endParaRPr lang="en-US" dirty="0"/>
          </a:p>
        </p:txBody>
      </p:sp>
      <p:cxnSp>
        <p:nvCxnSpPr>
          <p:cNvPr id="8" name="Straight Connector 7"/>
          <p:cNvCxnSpPr/>
          <p:nvPr userDrawn="1"/>
        </p:nvCxnSpPr>
        <p:spPr>
          <a:xfrm>
            <a:off x="0" y="102637"/>
            <a:ext cx="12192000" cy="0"/>
          </a:xfrm>
          <a:prstGeom prst="line">
            <a:avLst/>
          </a:prstGeom>
          <a:ln w="209550" cmpd="sng">
            <a:gradFill>
              <a:gsLst>
                <a:gs pos="0">
                  <a:srgbClr val="22481D"/>
                </a:gs>
                <a:gs pos="100000">
                  <a:schemeClr val="accent6">
                    <a:lumMod val="60000"/>
                    <a:lumOff val="40000"/>
                  </a:schemeClr>
                </a:gs>
              </a:gsLst>
              <a:lin ang="5400000" scaled="1"/>
            </a:gradFill>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userDrawn="1"/>
        </p:nvCxnSpPr>
        <p:spPr>
          <a:xfrm>
            <a:off x="0" y="1122782"/>
            <a:ext cx="12192000" cy="0"/>
          </a:xfrm>
          <a:prstGeom prst="line">
            <a:avLst/>
          </a:prstGeom>
          <a:ln w="95250" cmpd="sng">
            <a:gradFill>
              <a:gsLst>
                <a:gs pos="0">
                  <a:srgbClr val="22481D"/>
                </a:gs>
                <a:gs pos="100000">
                  <a:schemeClr val="accent6">
                    <a:lumMod val="60000"/>
                    <a:lumOff val="40000"/>
                  </a:schemeClr>
                </a:gs>
              </a:gsLst>
              <a:lin ang="5400000" scaled="1"/>
            </a:gra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0983784"/>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70" r:id="rId7"/>
    <p:sldLayoutId id="2147483671" r:id="rId8"/>
  </p:sldLayoutIdLst>
  <p:timing>
    <p:tnLst>
      <p:par>
        <p:cTn id="1" dur="indefinite" restart="never" nodeType="tmRoot"/>
      </p:par>
    </p:tnLst>
  </p:timing>
  <p:txStyles>
    <p:titleStyle>
      <a:lvl1pPr algn="ctr" defTabSz="914400" rtl="0" eaLnBrk="0" fontAlgn="base" latinLnBrk="0" hangingPunct="0">
        <a:lnSpc>
          <a:spcPct val="90000"/>
        </a:lnSpc>
        <a:spcBef>
          <a:spcPct val="0"/>
        </a:spcBef>
        <a:spcAft>
          <a:spcPct val="0"/>
        </a:spcAft>
        <a:buNone/>
        <a:defRPr lang="en-US" sz="4400" b="1" kern="1200" dirty="0">
          <a:solidFill>
            <a:srgbClr val="007A77"/>
          </a:solidFill>
          <a:latin typeface="+mj-lt"/>
          <a:ea typeface="+mj-ea"/>
          <a:cs typeface="+mj-cs"/>
        </a:defRPr>
      </a:lvl1pPr>
    </p:titleStyle>
    <p:bodyStyle>
      <a:lvl1pPr marL="228600" indent="-228600" algn="l" defTabSz="914400" rtl="0" eaLnBrk="0" fontAlgn="base" latinLnBrk="0" hangingPunct="0">
        <a:lnSpc>
          <a:spcPct val="90000"/>
        </a:lnSpc>
        <a:spcBef>
          <a:spcPct val="20000"/>
        </a:spcBef>
        <a:spcAft>
          <a:spcPct val="0"/>
        </a:spcAft>
        <a:buFont typeface="Arial" panose="020B0604020202020204" pitchFamily="34" charset="0"/>
        <a:buChar char="•"/>
        <a:defRPr lang="en-US" sz="3200" kern="1200" dirty="0" smtClean="0">
          <a:solidFill>
            <a:srgbClr val="007A77"/>
          </a:solidFill>
          <a:latin typeface="+mn-lt"/>
          <a:ea typeface="+mn-ea"/>
          <a:cs typeface="+mn-cs"/>
        </a:defRPr>
      </a:lvl1pPr>
      <a:lvl2pPr marL="685800" indent="-228600" algn="l" defTabSz="914400" rtl="0" eaLnBrk="0" fontAlgn="base" latinLnBrk="0" hangingPunct="0">
        <a:lnSpc>
          <a:spcPct val="90000"/>
        </a:lnSpc>
        <a:spcBef>
          <a:spcPct val="20000"/>
        </a:spcBef>
        <a:spcAft>
          <a:spcPct val="0"/>
        </a:spcAft>
        <a:buFont typeface="Arial" panose="020B0604020202020204" pitchFamily="34" charset="0"/>
        <a:buChar char="•"/>
        <a:defRPr lang="en-US" sz="3200" kern="1200" dirty="0" smtClean="0">
          <a:solidFill>
            <a:srgbClr val="007A77"/>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panose="020B0604020202020204" pitchFamily="34" charset="0"/>
        <a:buChar char="•"/>
        <a:defRPr lang="en-US" sz="3200" kern="1200" dirty="0" smtClean="0">
          <a:solidFill>
            <a:srgbClr val="007A77"/>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panose="020B0604020202020204" pitchFamily="34" charset="0"/>
        <a:buChar char="•"/>
        <a:defRPr lang="en-US" sz="3200" kern="1200" dirty="0" smtClean="0">
          <a:solidFill>
            <a:srgbClr val="007A77"/>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panose="020B0604020202020204" pitchFamily="34" charset="0"/>
        <a:buChar char="•"/>
        <a:defRPr lang="en-US" sz="3200" kern="1200" dirty="0">
          <a:solidFill>
            <a:srgbClr val="007A7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15</a:t>
            </a:r>
            <a:br>
              <a:rPr lang="en-US" dirty="0" smtClean="0"/>
            </a:br>
            <a:r>
              <a:rPr lang="en-US" dirty="0"/>
              <a:t/>
            </a:r>
            <a:br>
              <a:rPr lang="en-US" dirty="0"/>
            </a:br>
            <a:r>
              <a:rPr lang="en-US" dirty="0" smtClean="0"/>
              <a:t>Binary and Random</a:t>
            </a:r>
            <a:br>
              <a:rPr lang="en-US" dirty="0" smtClean="0"/>
            </a:br>
            <a:r>
              <a:rPr lang="en-US" dirty="0" smtClean="0"/>
              <a:t>Access Files</a:t>
            </a:r>
            <a:endParaRPr lang="en-US" dirty="0"/>
          </a:p>
        </p:txBody>
      </p:sp>
    </p:spTree>
    <p:extLst>
      <p:ext uri="{BB962C8B-B14F-4D97-AF65-F5344CB8AC3E}">
        <p14:creationId xmlns:p14="http://schemas.microsoft.com/office/powerpoint/2010/main" val="3538041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15.3 Binary File I/O – </a:t>
            </a:r>
            <a:r>
              <a:rPr lang="en-US" dirty="0" smtClean="0">
                <a:latin typeface="Courier New" panose="02070309020205020404" pitchFamily="49" charset="0"/>
                <a:cs typeface="Courier New" panose="02070309020205020404" pitchFamily="49" charset="0"/>
              </a:rPr>
              <a:t>main</a:t>
            </a:r>
            <a:r>
              <a:rPr lang="en-US" dirty="0" smtClean="0">
                <a:cs typeface="Courier New" panose="02070309020205020404" pitchFamily="49" charset="0"/>
              </a:rPr>
              <a:t> </a:t>
            </a:r>
            <a:r>
              <a:rPr lang="en-US" dirty="0" smtClean="0"/>
              <a:t>Example</a:t>
            </a:r>
            <a:endParaRPr lang="en-US"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noAutofit/>
          </a:bodyPr>
          <a:lstStyle/>
          <a:p>
            <a:pPr marL="0" marR="0" indent="0">
              <a:spcBef>
                <a:spcPts val="0"/>
              </a:spcBef>
              <a:spcAft>
                <a:spcPts val="0"/>
              </a:spcAft>
              <a:buNone/>
            </a:pP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struct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name[30];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Use cString not dynamic</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short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age;</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const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short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NUM_EMPLOYEES = 3;</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main (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ray[NUM_EMPLOYEES];</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FillArrayFromKeyboard</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ray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WriteToFile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ray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ReadFromFile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ray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PrintArray</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ray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smtClean="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return</a:t>
            </a:r>
            <a:r>
              <a:rPr lang="en-US" sz="20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0;</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1446985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15.3 Binary File I/O – </a:t>
            </a:r>
            <a:r>
              <a:rPr lang="en-US" dirty="0" err="1" smtClean="0">
                <a:latin typeface="Courier New" panose="02070309020205020404" pitchFamily="49" charset="0"/>
                <a:cs typeface="Courier New" panose="02070309020205020404" pitchFamily="49" charset="0"/>
              </a:rPr>
              <a:t>WriteToFile</a:t>
            </a:r>
            <a:r>
              <a:rPr lang="en-US" dirty="0" smtClean="0">
                <a:cs typeface="Courier New" panose="02070309020205020404" pitchFamily="49" charset="0"/>
              </a:rPr>
              <a:t> </a:t>
            </a:r>
            <a:r>
              <a:rPr lang="en-US" dirty="0" smtClean="0"/>
              <a:t>Example</a:t>
            </a:r>
            <a:endParaRPr lang="en-US" dirty="0"/>
          </a:p>
        </p:txBody>
      </p:sp>
      <p:sp>
        <p:nvSpPr>
          <p:cNvPr id="3" name="Content Placeholder 2"/>
          <p:cNvSpPr>
            <a:spLocks noGrp="1"/>
          </p:cNvSpPr>
          <p:nvPr>
            <p:ph idx="1"/>
          </p:nvPr>
        </p:nvSpPr>
        <p:spPr/>
        <p:txBody>
          <a:bodyPr>
            <a:noAutofit/>
          </a:bodyPr>
          <a:lstStyle/>
          <a:p>
            <a:pPr marL="0" marR="0" indent="0">
              <a:spcBef>
                <a:spcPts val="0"/>
              </a:spcBef>
              <a:spcAft>
                <a:spcPts val="0"/>
              </a:spcAft>
              <a:buNone/>
            </a:pPr>
            <a:r>
              <a:rPr lang="en-US" sz="2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void</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WriteToFile</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8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 </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ray[] )</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ofstream </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fout ( </a:t>
            </a:r>
            <a:r>
              <a:rPr lang="en-US" sz="2800" dirty="0">
                <a:solidFill>
                  <a:srgbClr val="800000"/>
                </a:solidFill>
                <a:latin typeface="Courier New" panose="02070309020205020404" pitchFamily="49" charset="0"/>
                <a:ea typeface="Times New Roman" panose="02020603050405020304" pitchFamily="18" charset="0"/>
                <a:cs typeface="Courier New" panose="02070309020205020404" pitchFamily="49" charset="0"/>
              </a:rPr>
              <a:t>"</a:t>
            </a:r>
            <a:r>
              <a:rPr lang="en-US" sz="2800" dirty="0" err="1">
                <a:solidFill>
                  <a:srgbClr val="800000"/>
                </a:solidFill>
                <a:latin typeface="Courier New" panose="02070309020205020404" pitchFamily="49" charset="0"/>
                <a:ea typeface="Times New Roman" panose="02020603050405020304" pitchFamily="18" charset="0"/>
                <a:cs typeface="Courier New" panose="02070309020205020404" pitchFamily="49" charset="0"/>
              </a:rPr>
              <a:t>binary.bin</a:t>
            </a:r>
            <a:r>
              <a:rPr lang="en-US" sz="2800" dirty="0">
                <a:solidFill>
                  <a:srgbClr val="800000"/>
                </a:solidFill>
                <a:latin typeface="Courier New" panose="02070309020205020404" pitchFamily="49" charset="0"/>
                <a:ea typeface="Times New Roman" panose="02020603050405020304" pitchFamily="18" charset="0"/>
                <a:cs typeface="Courier New" panose="02070309020205020404" pitchFamily="49" charset="0"/>
              </a:rPr>
              <a: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ios::</a:t>
            </a:r>
            <a:r>
              <a:rPr lang="en-US" sz="28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out | </a:t>
            </a:r>
          </a:p>
          <a:p>
            <a:pPr marL="0" marR="0" indent="0">
              <a:spcBef>
                <a:spcPts val="0"/>
              </a:spcBef>
              <a:spcAft>
                <a:spcPts val="0"/>
              </a:spcAft>
              <a:buNone/>
            </a:pPr>
            <a:r>
              <a:rPr lang="en-US" sz="28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ios</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::binary );</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if</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fout.is_open</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 )</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fout.write</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reinterpret_cast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a:t>
            </a:r>
            <a:r>
              <a:rPr lang="en-US" sz="2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*&gt; (ray),</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sizeof</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8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 NUM_EMPLOYEES );</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fout.close</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else</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&lt;&lt; </a:t>
            </a:r>
            <a:r>
              <a:rPr lang="en-US" sz="28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"File not opened"</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&lt;&lt; endl;</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endParaRPr lang="en-US" sz="2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46590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15.3 Binary File I/O – </a:t>
            </a:r>
            <a:r>
              <a:rPr lang="en-US" dirty="0" err="1" smtClean="0">
                <a:latin typeface="Courier New" panose="02070309020205020404" pitchFamily="49" charset="0"/>
                <a:cs typeface="Courier New" panose="02070309020205020404" pitchFamily="49" charset="0"/>
              </a:rPr>
              <a:t>ReadFromFile</a:t>
            </a:r>
            <a:r>
              <a:rPr lang="en-US" dirty="0" smtClean="0">
                <a:cs typeface="Courier New" panose="02070309020205020404" pitchFamily="49" charset="0"/>
              </a:rPr>
              <a:t> </a:t>
            </a:r>
            <a:r>
              <a:rPr lang="en-US" dirty="0" smtClean="0"/>
              <a:t>Example</a:t>
            </a:r>
            <a:endParaRPr lang="en-US" dirty="0"/>
          </a:p>
        </p:txBody>
      </p:sp>
      <p:sp>
        <p:nvSpPr>
          <p:cNvPr id="3" name="Content Placeholder 2"/>
          <p:cNvSpPr>
            <a:spLocks noGrp="1"/>
          </p:cNvSpPr>
          <p:nvPr>
            <p:ph idx="1"/>
          </p:nvPr>
        </p:nvSpPr>
        <p:spPr/>
        <p:txBody>
          <a:bodyPr>
            <a:noAutofit/>
          </a:bodyPr>
          <a:lstStyle/>
          <a:p>
            <a:pPr marL="0" marR="0" indent="0">
              <a:spcBef>
                <a:spcPts val="0"/>
              </a:spcBef>
              <a:spcAft>
                <a:spcPts val="0"/>
              </a:spcAft>
              <a:buNone/>
            </a:pP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void</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ReadFromFile</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4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ray[] )</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ifstream </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fin ( </a:t>
            </a:r>
            <a:r>
              <a:rPr lang="en-US" sz="2400" dirty="0">
                <a:solidFill>
                  <a:srgbClr val="800000"/>
                </a:solidFill>
                <a:latin typeface="Courier New" panose="02070309020205020404" pitchFamily="49" charset="0"/>
                <a:ea typeface="Times New Roman" panose="02020603050405020304" pitchFamily="18" charset="0"/>
                <a:cs typeface="Courier New" panose="02070309020205020404" pitchFamily="49" charset="0"/>
              </a:rPr>
              <a:t>"</a:t>
            </a:r>
            <a:r>
              <a:rPr lang="en-US" sz="2400" dirty="0" err="1">
                <a:solidFill>
                  <a:srgbClr val="800000"/>
                </a:solidFill>
                <a:latin typeface="Courier New" panose="02070309020205020404" pitchFamily="49" charset="0"/>
                <a:ea typeface="Times New Roman" panose="02020603050405020304" pitchFamily="18" charset="0"/>
                <a:cs typeface="Courier New" panose="02070309020205020404" pitchFamily="49" charset="0"/>
              </a:rPr>
              <a:t>binary.bin</a:t>
            </a:r>
            <a:r>
              <a:rPr lang="en-US" sz="2400" dirty="0">
                <a:solidFill>
                  <a:srgbClr val="800000"/>
                </a:solidFill>
                <a:latin typeface="Courier New" panose="02070309020205020404" pitchFamily="49" charset="0"/>
                <a:ea typeface="Times New Roman" panose="02020603050405020304" pitchFamily="18" charset="0"/>
                <a:cs typeface="Courier New" panose="02070309020205020404" pitchFamily="49" charset="0"/>
              </a:rPr>
              <a: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ios::in | ios::binary );</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if</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fin.is_open</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 )</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fin.read</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reinterpret_cast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*&gt;(ray),</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sizeof</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4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 NUM_EMPLOYEES );</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&lt;&lt; </a:t>
            </a:r>
            <a:r>
              <a:rPr lang="en-US" sz="2400" dirty="0">
                <a:solidFill>
                  <a:srgbClr val="800000"/>
                </a:solidFill>
                <a:latin typeface="Courier New" panose="02070309020205020404" pitchFamily="49" charset="0"/>
                <a:ea typeface="Times New Roman" panose="02020603050405020304" pitchFamily="18" charset="0"/>
                <a:cs typeface="Courier New" panose="02070309020205020404" pitchFamily="49" charset="0"/>
              </a:rPr>
              <a:t>"Number of bytes read is: "</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&lt;&lt; </a:t>
            </a:r>
            <a:r>
              <a:rPr lang="en-US" sz="24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fin.gcount</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err="1"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fin.close</a:t>
            </a:r>
            <a:r>
              <a:rPr lang="en-US" sz="24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else</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&lt;&lt; </a:t>
            </a:r>
            <a:r>
              <a:rPr lang="en-US" sz="2400" dirty="0">
                <a:solidFill>
                  <a:srgbClr val="800000"/>
                </a:solidFill>
                <a:latin typeface="Courier New" panose="02070309020205020404" pitchFamily="49" charset="0"/>
                <a:ea typeface="Times New Roman" panose="02020603050405020304" pitchFamily="18" charset="0"/>
                <a:cs typeface="Courier New" panose="02070309020205020404" pitchFamily="49" charset="0"/>
              </a:rPr>
              <a:t>"File not opened"</a:t>
            </a: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&lt;&lt; endl;</a:t>
            </a:r>
            <a:endParaRPr lang="en-US" sz="2400" dirty="0">
              <a:latin typeface="Courier New" panose="02070309020205020404" pitchFamily="49" charset="0"/>
              <a:ea typeface="Times New Roman" panose="02020603050405020304" pitchFamily="18" charset="0"/>
              <a:cs typeface="Courier New" panose="02070309020205020404" pitchFamily="49" charset="0"/>
            </a:endParaRPr>
          </a:p>
          <a:p>
            <a:pPr marL="0" indent="0">
              <a:buNone/>
            </a:pPr>
            <a:r>
              <a:rPr lang="en-US" sz="24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79636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15.3 Binary File I/O </a:t>
            </a:r>
            <a:r>
              <a:rPr lang="en-US" dirty="0" smtClean="0"/>
              <a:t>– Explanation </a:t>
            </a:r>
            <a:endParaRPr lang="en-US" dirty="0"/>
          </a:p>
        </p:txBody>
      </p:sp>
      <p:sp>
        <p:nvSpPr>
          <p:cNvPr id="3" name="Content Placeholder 2"/>
          <p:cNvSpPr>
            <a:spLocks noGrp="1"/>
          </p:cNvSpPr>
          <p:nvPr>
            <p:ph idx="1"/>
          </p:nvPr>
        </p:nvSpPr>
        <p:spPr/>
        <p:txBody>
          <a:bodyPr/>
          <a:lstStyle/>
          <a:p>
            <a:r>
              <a:rPr lang="en-US" dirty="0"/>
              <a:t>The </a:t>
            </a:r>
            <a:r>
              <a:rPr lang="en-US" b="1" dirty="0">
                <a:latin typeface="Courier New" panose="02070309020205020404" pitchFamily="49" charset="0"/>
                <a:cs typeface="Courier New" panose="02070309020205020404" pitchFamily="49" charset="0"/>
              </a:rPr>
              <a:t>reinterpret_cast</a:t>
            </a:r>
            <a:r>
              <a:rPr lang="en-US" dirty="0"/>
              <a:t> </a:t>
            </a:r>
            <a:r>
              <a:rPr lang="en-US" dirty="0" smtClean="0"/>
              <a:t>on the previous slide </a:t>
            </a:r>
            <a:r>
              <a:rPr lang="en-US" dirty="0"/>
              <a:t>is another form of type casting usually used to convert an address to a different type of </a:t>
            </a:r>
            <a:r>
              <a:rPr lang="en-US" dirty="0" smtClean="0"/>
              <a:t>address</a:t>
            </a:r>
          </a:p>
          <a:p>
            <a:pPr lvl="1"/>
            <a:r>
              <a:rPr lang="en-US" dirty="0" smtClean="0"/>
              <a:t>Discouraged </a:t>
            </a:r>
            <a:r>
              <a:rPr lang="en-US" dirty="0"/>
              <a:t>by many programmers because it can be unsafe, it is a necessary evil in this case</a:t>
            </a:r>
          </a:p>
          <a:p>
            <a:endParaRPr lang="en-US" dirty="0" smtClean="0"/>
          </a:p>
          <a:p>
            <a:r>
              <a:rPr lang="en-US" dirty="0" smtClean="0"/>
              <a:t>Structure </a:t>
            </a:r>
            <a:r>
              <a:rPr lang="en-US" dirty="0"/>
              <a:t>should contain only fixed size data members</a:t>
            </a:r>
          </a:p>
          <a:p>
            <a:endParaRPr lang="en-US" dirty="0" smtClean="0"/>
          </a:p>
          <a:p>
            <a:r>
              <a:rPr lang="en-US" dirty="0"/>
              <a:t>Do not use pointers as data members until after the next section</a:t>
            </a:r>
          </a:p>
        </p:txBody>
      </p:sp>
    </p:spTree>
    <p:extLst>
      <p:ext uri="{BB962C8B-B14F-4D97-AF65-F5344CB8AC3E}">
        <p14:creationId xmlns:p14="http://schemas.microsoft.com/office/powerpoint/2010/main" val="790758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15.4 Record </a:t>
            </a:r>
            <a:r>
              <a:rPr lang="en-US" dirty="0" smtClean="0"/>
              <a:t>Serialization </a:t>
            </a:r>
            <a:r>
              <a:rPr lang="en-US" dirty="0"/>
              <a:t>and </a:t>
            </a:r>
            <a:r>
              <a:rPr lang="en-US" dirty="0" smtClean="0"/>
              <a:t>Deserialization – Definition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Writing and reading the data that is a fixed size is relatively </a:t>
            </a:r>
            <a:r>
              <a:rPr lang="en-US" dirty="0" smtClean="0"/>
              <a:t>simple</a:t>
            </a:r>
          </a:p>
          <a:p>
            <a:endParaRPr lang="en-US" dirty="0" smtClean="0"/>
          </a:p>
          <a:p>
            <a:r>
              <a:rPr lang="en-US" dirty="0" smtClean="0"/>
              <a:t>With </a:t>
            </a:r>
            <a:r>
              <a:rPr lang="en-US" dirty="0"/>
              <a:t>dynamic cStrings it is not enough to write the data, it also must have information to be able to recreate the dynamic cString</a:t>
            </a:r>
            <a:endParaRPr lang="en-US" dirty="0" smtClean="0"/>
          </a:p>
          <a:p>
            <a:endParaRPr lang="en-US" b="1" dirty="0" smtClean="0"/>
          </a:p>
          <a:p>
            <a:r>
              <a:rPr lang="en-US" b="1" dirty="0" smtClean="0"/>
              <a:t>Serialization</a:t>
            </a:r>
            <a:endParaRPr lang="en-US" dirty="0" smtClean="0"/>
          </a:p>
          <a:p>
            <a:pPr lvl="1"/>
            <a:r>
              <a:rPr lang="en-US" dirty="0"/>
              <a:t>T</a:t>
            </a:r>
            <a:r>
              <a:rPr lang="en-US" dirty="0" smtClean="0"/>
              <a:t>he </a:t>
            </a:r>
            <a:r>
              <a:rPr lang="en-US" dirty="0"/>
              <a:t>process of converting a record into a stream of bytes to store the data into a </a:t>
            </a:r>
            <a:r>
              <a:rPr lang="en-US" dirty="0" smtClean="0"/>
              <a:t>file</a:t>
            </a:r>
          </a:p>
          <a:p>
            <a:pPr lvl="1"/>
            <a:r>
              <a:rPr lang="en-US" dirty="0" smtClean="0"/>
              <a:t>Its </a:t>
            </a:r>
            <a:r>
              <a:rPr lang="en-US" dirty="0"/>
              <a:t>main purpose is to save the data in order to be able to recreate it when </a:t>
            </a:r>
            <a:r>
              <a:rPr lang="en-US" dirty="0" smtClean="0"/>
              <a:t>needed</a:t>
            </a:r>
          </a:p>
          <a:p>
            <a:endParaRPr lang="en-US" b="1" dirty="0" smtClean="0"/>
          </a:p>
          <a:p>
            <a:r>
              <a:rPr lang="en-US" b="1" dirty="0" smtClean="0"/>
              <a:t>Deserialization</a:t>
            </a:r>
            <a:endParaRPr lang="en-US" b="1" dirty="0"/>
          </a:p>
          <a:p>
            <a:pPr lvl="1"/>
            <a:r>
              <a:rPr lang="en-US" dirty="0" smtClean="0"/>
              <a:t>Recreating the data from a stream of bytes</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528084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15.4 Record Serialization and Deserialization – </a:t>
            </a:r>
            <a:r>
              <a:rPr lang="en-US" dirty="0" smtClean="0"/>
              <a:t>Process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Serialization</a:t>
            </a:r>
          </a:p>
          <a:p>
            <a:pPr lvl="1"/>
            <a:r>
              <a:rPr lang="en-US" dirty="0" smtClean="0"/>
              <a:t>Write </a:t>
            </a:r>
            <a:r>
              <a:rPr lang="en-US" dirty="0"/>
              <a:t>the number of characters in the dynamic </a:t>
            </a:r>
            <a:r>
              <a:rPr lang="en-US" dirty="0" smtClean="0"/>
              <a:t>cString</a:t>
            </a:r>
          </a:p>
          <a:p>
            <a:pPr lvl="1"/>
            <a:r>
              <a:rPr lang="en-US" dirty="0" smtClean="0"/>
              <a:t>Write the actual string data</a:t>
            </a:r>
          </a:p>
          <a:p>
            <a:endParaRPr lang="en-US" dirty="0" smtClean="0"/>
          </a:p>
          <a:p>
            <a:r>
              <a:rPr lang="en-US" b="1" dirty="0" smtClean="0"/>
              <a:t>Deserialization</a:t>
            </a:r>
          </a:p>
          <a:p>
            <a:pPr lvl="1"/>
            <a:r>
              <a:rPr lang="en-US" dirty="0" smtClean="0"/>
              <a:t>Reads </a:t>
            </a:r>
            <a:r>
              <a:rPr lang="en-US" dirty="0"/>
              <a:t>the number of </a:t>
            </a:r>
            <a:r>
              <a:rPr lang="en-US" dirty="0" smtClean="0"/>
              <a:t>characters in the cString</a:t>
            </a:r>
          </a:p>
          <a:p>
            <a:pPr lvl="1"/>
            <a:r>
              <a:rPr lang="en-US" dirty="0" smtClean="0"/>
              <a:t>Dynamically </a:t>
            </a:r>
            <a:r>
              <a:rPr lang="en-US" dirty="0"/>
              <a:t>allocate memory of the correct size</a:t>
            </a:r>
          </a:p>
          <a:p>
            <a:pPr lvl="1"/>
            <a:r>
              <a:rPr lang="en-US" dirty="0" smtClean="0"/>
              <a:t>Read </a:t>
            </a:r>
            <a:r>
              <a:rPr lang="en-US" dirty="0"/>
              <a:t>the data from the binary file</a:t>
            </a:r>
            <a:endParaRPr lang="en-US" dirty="0" smtClean="0"/>
          </a:p>
          <a:p>
            <a:endParaRPr lang="en-US" dirty="0"/>
          </a:p>
          <a:p>
            <a:r>
              <a:rPr lang="en-US" dirty="0" smtClean="0"/>
              <a:t>It </a:t>
            </a:r>
            <a:r>
              <a:rPr lang="en-US" dirty="0"/>
              <a:t>is also common practice to write the number of records as the first piece of data in the </a:t>
            </a:r>
            <a:r>
              <a:rPr lang="en-US" dirty="0" smtClean="0"/>
              <a:t>file</a:t>
            </a:r>
            <a:endParaRPr lang="en-US" dirty="0"/>
          </a:p>
        </p:txBody>
      </p:sp>
    </p:spTree>
    <p:extLst>
      <p:ext uri="{BB962C8B-B14F-4D97-AF65-F5344CB8AC3E}">
        <p14:creationId xmlns:p14="http://schemas.microsoft.com/office/powerpoint/2010/main" val="2925167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15.4.1 </a:t>
            </a:r>
            <a:r>
              <a:rPr lang="en-US" dirty="0" smtClean="0"/>
              <a:t>Serialization – Step 1</a:t>
            </a:r>
            <a:endParaRPr lang="en-US" dirty="0"/>
          </a:p>
        </p:txBody>
      </p:sp>
      <p:sp>
        <p:nvSpPr>
          <p:cNvPr id="4" name="Content Placeholder 3"/>
          <p:cNvSpPr>
            <a:spLocks noGrp="1"/>
          </p:cNvSpPr>
          <p:nvPr>
            <p:ph sz="half" idx="13"/>
          </p:nvPr>
        </p:nvSpPr>
        <p:spPr>
          <a:xfrm>
            <a:off x="83975" y="1233744"/>
            <a:ext cx="12036489" cy="2347656"/>
          </a:xfrm>
        </p:spPr>
        <p:txBody>
          <a:bodyPr>
            <a:normAutofit lnSpcReduction="10000"/>
          </a:bodyPr>
          <a:lstStyle/>
          <a:p>
            <a:r>
              <a:rPr lang="en-US" dirty="0"/>
              <a:t>Write the number of records to the </a:t>
            </a:r>
            <a:r>
              <a:rPr lang="en-US" dirty="0" smtClean="0"/>
              <a:t>file</a:t>
            </a:r>
          </a:p>
          <a:p>
            <a:pPr marL="457200" lvl="1" indent="0">
              <a:spcBef>
                <a:spcPts val="0"/>
              </a:spcBef>
              <a:spcAft>
                <a:spcPts val="0"/>
              </a:spcAft>
              <a:buNone/>
            </a:pPr>
            <a:r>
              <a:rPr lang="en-US" sz="2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fout.write</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reinterpret_cast</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&lt;</a:t>
            </a:r>
            <a:r>
              <a:rPr lang="en-US" sz="28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*&gt;(&amp;</a:t>
            </a:r>
            <a:r>
              <a:rPr lang="en-US" sz="2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num_faculty</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buNone/>
            </a:pP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sizeof</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num_faculty</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2800" dirty="0">
              <a:latin typeface="Courier New" panose="02070309020205020404" pitchFamily="49" charset="0"/>
              <a:cs typeface="Courier New" panose="02070309020205020404" pitchFamily="49" charset="0"/>
            </a:endParaRPr>
          </a:p>
          <a:p>
            <a:r>
              <a:rPr lang="en-US" dirty="0" smtClean="0"/>
              <a:t>The figure below is a hex dump from Visual Studio</a:t>
            </a:r>
          </a:p>
          <a:p>
            <a:pPr lvl="1"/>
            <a:r>
              <a:rPr lang="en-US" dirty="0" smtClean="0"/>
              <a:t>Highlighted is the data written in little-endian format</a:t>
            </a:r>
            <a:endParaRPr lang="en-US" dirty="0"/>
          </a:p>
        </p:txBody>
      </p:sp>
      <p:pic>
        <p:nvPicPr>
          <p:cNvPr id="6" name="Content Placeholder 5"/>
          <p:cNvPicPr>
            <a:picLocks noGrp="1" noChangeAspect="1"/>
          </p:cNvPicPr>
          <p:nvPr>
            <p:ph sz="half" idx="14"/>
          </p:nvPr>
        </p:nvPicPr>
        <p:blipFill>
          <a:blip r:embed="rId3"/>
          <a:stretch>
            <a:fillRect/>
          </a:stretch>
        </p:blipFill>
        <p:spPr>
          <a:xfrm>
            <a:off x="866564" y="3649663"/>
            <a:ext cx="10471309" cy="2560320"/>
          </a:xfrm>
          <a:prstGeom prst="rect">
            <a:avLst/>
          </a:prstGeom>
          <a:ln w="19050">
            <a:solidFill>
              <a:schemeClr val="tx1"/>
            </a:solidFill>
          </a:ln>
        </p:spPr>
      </p:pic>
    </p:spTree>
    <p:extLst>
      <p:ext uri="{BB962C8B-B14F-4D97-AF65-F5344CB8AC3E}">
        <p14:creationId xmlns:p14="http://schemas.microsoft.com/office/powerpoint/2010/main" val="2573135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15.4.1 Serialization – Step </a:t>
            </a:r>
            <a:r>
              <a:rPr lang="en-US" dirty="0" smtClean="0"/>
              <a:t>2</a:t>
            </a:r>
            <a:endParaRPr lang="en-US" dirty="0"/>
          </a:p>
        </p:txBody>
      </p:sp>
      <p:sp>
        <p:nvSpPr>
          <p:cNvPr id="4" name="Content Placeholder 3"/>
          <p:cNvSpPr>
            <a:spLocks noGrp="1"/>
          </p:cNvSpPr>
          <p:nvPr>
            <p:ph sz="half" idx="13"/>
          </p:nvPr>
        </p:nvSpPr>
        <p:spPr/>
        <p:txBody>
          <a:bodyPr>
            <a:normAutofit fontScale="62500" lnSpcReduction="20000"/>
          </a:bodyPr>
          <a:lstStyle/>
          <a:p>
            <a:r>
              <a:rPr lang="en-US" sz="5100" dirty="0"/>
              <a:t>Writing the number of characters in the dynamic </a:t>
            </a:r>
            <a:r>
              <a:rPr lang="en-US" sz="5100" dirty="0" smtClean="0"/>
              <a:t>cString</a:t>
            </a:r>
          </a:p>
          <a:p>
            <a:pPr marL="457200" lvl="1" indent="0">
              <a:lnSpc>
                <a:spcPct val="120000"/>
              </a:lnSpc>
              <a:spcBef>
                <a:spcPts val="0"/>
              </a:spcBef>
              <a:spcAft>
                <a:spcPts val="0"/>
              </a:spcAft>
              <a:buNone/>
            </a:pPr>
            <a:r>
              <a:rPr lang="en-US" sz="33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Get length of name including '\0'</a:t>
            </a:r>
            <a:endParaRPr lang="en-US" sz="33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33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str_length</a:t>
            </a: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33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strlen</a:t>
            </a: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33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ray[i</a:t>
            </a: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].name ) + 1;</a:t>
            </a:r>
            <a:endParaRPr lang="en-US" sz="33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33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33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Write out length of name</a:t>
            </a:r>
            <a:endParaRPr lang="en-US" sz="33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33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fout.write</a:t>
            </a: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33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reinterpret_cast</a:t>
            </a: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&lt;</a:t>
            </a:r>
            <a:r>
              <a:rPr lang="en-US" sz="33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*&gt;( &amp;</a:t>
            </a:r>
            <a:r>
              <a:rPr lang="en-US" sz="33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str_length</a:t>
            </a: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33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33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sizeof</a:t>
            </a: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33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str_length</a:t>
            </a: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3300" dirty="0">
              <a:latin typeface="Courier New" panose="02070309020205020404" pitchFamily="49" charset="0"/>
              <a:cs typeface="Courier New" panose="02070309020205020404" pitchFamily="49" charset="0"/>
            </a:endParaRPr>
          </a:p>
          <a:p>
            <a:endParaRPr lang="en-US" dirty="0"/>
          </a:p>
        </p:txBody>
      </p:sp>
      <p:pic>
        <p:nvPicPr>
          <p:cNvPr id="6" name="Content Placeholder 5"/>
          <p:cNvPicPr>
            <a:picLocks noGrp="1" noChangeAspect="1"/>
          </p:cNvPicPr>
          <p:nvPr>
            <p:ph sz="half" idx="14"/>
          </p:nvPr>
        </p:nvPicPr>
        <p:blipFill>
          <a:blip r:embed="rId2"/>
          <a:stretch>
            <a:fillRect/>
          </a:stretch>
        </p:blipFill>
        <p:spPr>
          <a:xfrm>
            <a:off x="1620474" y="3787775"/>
            <a:ext cx="8963752" cy="2389188"/>
          </a:xfrm>
          <a:prstGeom prst="rect">
            <a:avLst/>
          </a:prstGeom>
          <a:ln w="19050">
            <a:solidFill>
              <a:schemeClr val="tx1"/>
            </a:solidFill>
          </a:ln>
        </p:spPr>
      </p:pic>
    </p:spTree>
    <p:extLst>
      <p:ext uri="{BB962C8B-B14F-4D97-AF65-F5344CB8AC3E}">
        <p14:creationId xmlns:p14="http://schemas.microsoft.com/office/powerpoint/2010/main" val="3145719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15.4.1 Serialization – Step </a:t>
            </a:r>
            <a:r>
              <a:rPr lang="en-US" dirty="0" smtClean="0"/>
              <a:t>3</a:t>
            </a:r>
            <a:endParaRPr lang="en-US" dirty="0"/>
          </a:p>
        </p:txBody>
      </p:sp>
      <p:sp>
        <p:nvSpPr>
          <p:cNvPr id="4" name="Content Placeholder 3"/>
          <p:cNvSpPr>
            <a:spLocks noGrp="1"/>
          </p:cNvSpPr>
          <p:nvPr>
            <p:ph sz="half" idx="13"/>
          </p:nvPr>
        </p:nvSpPr>
        <p:spPr>
          <a:xfrm>
            <a:off x="83975" y="1233745"/>
            <a:ext cx="12036489" cy="1871406"/>
          </a:xfrm>
        </p:spPr>
        <p:txBody>
          <a:bodyPr/>
          <a:lstStyle/>
          <a:p>
            <a:r>
              <a:rPr lang="en-US" dirty="0"/>
              <a:t>Writing the faculty member </a:t>
            </a:r>
            <a:r>
              <a:rPr lang="en-US" dirty="0" smtClean="0"/>
              <a:t>name</a:t>
            </a:r>
          </a:p>
          <a:p>
            <a:pPr marL="228600" lvl="1" indent="0">
              <a:spcBef>
                <a:spcPts val="0"/>
              </a:spcBef>
              <a:spcAft>
                <a:spcPts val="0"/>
              </a:spcAft>
              <a:buNone/>
            </a:pPr>
            <a:r>
              <a:rPr lang="en-US" sz="28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Write out the name string </a:t>
            </a:r>
            <a:endParaRPr lang="en-US" sz="2800" dirty="0" smtClean="0">
              <a:solidFill>
                <a:srgbClr val="008000"/>
              </a:solidFill>
              <a:latin typeface="Courier New" panose="02070309020205020404" pitchFamily="49" charset="0"/>
              <a:ea typeface="Times New Roman" panose="02020603050405020304" pitchFamily="18" charset="0"/>
              <a:cs typeface="Courier New" panose="02070309020205020404" pitchFamily="49" charset="0"/>
            </a:endParaRPr>
          </a:p>
          <a:p>
            <a:pPr marL="228600" lvl="1" indent="0">
              <a:spcBef>
                <a:spcPts val="0"/>
              </a:spcBef>
              <a:spcAft>
                <a:spcPts val="0"/>
              </a:spcAft>
              <a:buNone/>
            </a:pPr>
            <a:r>
              <a:rPr lang="en-US" sz="2800" dirty="0" smtClean="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Note: we do not need a reinterpret cast)</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buNone/>
            </a:pPr>
            <a:r>
              <a:rPr lang="en-US" sz="2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fout.write</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ray[i</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].name, </a:t>
            </a:r>
            <a:r>
              <a:rPr lang="en-US" sz="2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str_length</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800" dirty="0">
              <a:latin typeface="Courier New" panose="02070309020205020404" pitchFamily="49" charset="0"/>
              <a:cs typeface="Courier New" panose="02070309020205020404" pitchFamily="49" charset="0"/>
            </a:endParaRPr>
          </a:p>
          <a:p>
            <a:endParaRPr lang="en-US" dirty="0"/>
          </a:p>
        </p:txBody>
      </p:sp>
      <p:pic>
        <p:nvPicPr>
          <p:cNvPr id="6" name="Content Placeholder 5"/>
          <p:cNvPicPr>
            <a:picLocks noGrp="1" noChangeAspect="1"/>
          </p:cNvPicPr>
          <p:nvPr>
            <p:ph sz="half" idx="14"/>
          </p:nvPr>
        </p:nvPicPr>
        <p:blipFill>
          <a:blip r:embed="rId2"/>
          <a:stretch>
            <a:fillRect/>
          </a:stretch>
        </p:blipFill>
        <p:spPr>
          <a:xfrm>
            <a:off x="1120644" y="3407569"/>
            <a:ext cx="9963150" cy="2562225"/>
          </a:xfrm>
          <a:prstGeom prst="rect">
            <a:avLst/>
          </a:prstGeom>
          <a:ln w="19050">
            <a:solidFill>
              <a:schemeClr val="tx1"/>
            </a:solidFill>
          </a:ln>
        </p:spPr>
      </p:pic>
    </p:spTree>
    <p:extLst>
      <p:ext uri="{BB962C8B-B14F-4D97-AF65-F5344CB8AC3E}">
        <p14:creationId xmlns:p14="http://schemas.microsoft.com/office/powerpoint/2010/main" val="3701052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15.4.1 Serialization – Step </a:t>
            </a:r>
            <a:r>
              <a:rPr lang="en-US" dirty="0" smtClean="0"/>
              <a:t>4</a:t>
            </a:r>
            <a:endParaRPr lang="en-US" dirty="0"/>
          </a:p>
        </p:txBody>
      </p:sp>
      <p:sp>
        <p:nvSpPr>
          <p:cNvPr id="4" name="Content Placeholder 3"/>
          <p:cNvSpPr>
            <a:spLocks noGrp="1"/>
          </p:cNvSpPr>
          <p:nvPr>
            <p:ph sz="half" idx="13"/>
          </p:nvPr>
        </p:nvSpPr>
        <p:spPr/>
        <p:txBody>
          <a:bodyPr>
            <a:normAutofit fontScale="62500" lnSpcReduction="20000"/>
          </a:bodyPr>
          <a:lstStyle/>
          <a:p>
            <a:r>
              <a:rPr lang="en-US" sz="5100" dirty="0"/>
              <a:t>Writing the number of characters in the department </a:t>
            </a:r>
            <a:r>
              <a:rPr lang="en-US" sz="5100" dirty="0" smtClean="0"/>
              <a:t>name</a:t>
            </a:r>
          </a:p>
          <a:p>
            <a:pPr marL="228600" lvl="1" indent="0">
              <a:lnSpc>
                <a:spcPct val="120000"/>
              </a:lnSpc>
              <a:spcBef>
                <a:spcPts val="0"/>
              </a:spcBef>
              <a:spcAft>
                <a:spcPts val="0"/>
              </a:spcAft>
              <a:buNone/>
            </a:pPr>
            <a:r>
              <a:rPr lang="en-US" sz="33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Get length of department including '\0'</a:t>
            </a:r>
            <a:endParaRPr lang="en-US" sz="3300" dirty="0">
              <a:latin typeface="Courier New" panose="02070309020205020404" pitchFamily="49" charset="0"/>
              <a:ea typeface="Times New Roman" panose="02020603050405020304" pitchFamily="18" charset="0"/>
              <a:cs typeface="Courier New" panose="02070309020205020404" pitchFamily="49" charset="0"/>
            </a:endParaRPr>
          </a:p>
          <a:p>
            <a:pPr marL="228600" lvl="1" indent="0">
              <a:lnSpc>
                <a:spcPct val="120000"/>
              </a:lnSpc>
              <a:spcBef>
                <a:spcPts val="0"/>
              </a:spcBef>
              <a:spcAft>
                <a:spcPts val="0"/>
              </a:spcAft>
              <a:buNone/>
            </a:pPr>
            <a:r>
              <a:rPr lang="en-US" sz="33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str_length</a:t>
            </a: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33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strlen</a:t>
            </a: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33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ray[i</a:t>
            </a: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].department ) + 1;</a:t>
            </a:r>
            <a:endParaRPr lang="en-US" sz="3300" dirty="0">
              <a:latin typeface="Courier New" panose="02070309020205020404" pitchFamily="49" charset="0"/>
              <a:ea typeface="Times New Roman" panose="02020603050405020304" pitchFamily="18" charset="0"/>
              <a:cs typeface="Courier New" panose="02070309020205020404" pitchFamily="49" charset="0"/>
            </a:endParaRPr>
          </a:p>
          <a:p>
            <a:pPr marL="228600" lvl="1" indent="0">
              <a:lnSpc>
                <a:spcPct val="120000"/>
              </a:lnSpc>
              <a:spcBef>
                <a:spcPts val="0"/>
              </a:spcBef>
              <a:spcAft>
                <a:spcPts val="0"/>
              </a:spcAft>
              <a:buNone/>
            </a:pP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3300" dirty="0">
              <a:latin typeface="Courier New" panose="02070309020205020404" pitchFamily="49" charset="0"/>
              <a:ea typeface="Times New Roman" panose="02020603050405020304" pitchFamily="18" charset="0"/>
              <a:cs typeface="Courier New" panose="02070309020205020404" pitchFamily="49" charset="0"/>
            </a:endParaRPr>
          </a:p>
          <a:p>
            <a:pPr marL="228600" lvl="1" indent="0">
              <a:lnSpc>
                <a:spcPct val="120000"/>
              </a:lnSpc>
              <a:spcBef>
                <a:spcPts val="0"/>
              </a:spcBef>
              <a:spcAft>
                <a:spcPts val="0"/>
              </a:spcAft>
              <a:buNone/>
            </a:pPr>
            <a:r>
              <a:rPr lang="en-US" sz="33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Write out length of department</a:t>
            </a:r>
            <a:endParaRPr lang="en-US" sz="3300" dirty="0">
              <a:latin typeface="Courier New" panose="02070309020205020404" pitchFamily="49" charset="0"/>
              <a:ea typeface="Times New Roman" panose="02020603050405020304" pitchFamily="18" charset="0"/>
              <a:cs typeface="Courier New" panose="02070309020205020404" pitchFamily="49" charset="0"/>
            </a:endParaRPr>
          </a:p>
          <a:p>
            <a:pPr marL="228600" lvl="1" indent="0">
              <a:lnSpc>
                <a:spcPct val="120000"/>
              </a:lnSpc>
              <a:spcBef>
                <a:spcPts val="0"/>
              </a:spcBef>
              <a:spcAft>
                <a:spcPts val="0"/>
              </a:spcAft>
              <a:buNone/>
            </a:pPr>
            <a:r>
              <a:rPr lang="en-US" sz="33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fout.write</a:t>
            </a: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33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reinterpret_cast</a:t>
            </a: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&lt;</a:t>
            </a:r>
            <a:r>
              <a:rPr lang="en-US" sz="33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*&gt;( &amp;</a:t>
            </a:r>
            <a:r>
              <a:rPr lang="en-US" sz="33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str_length</a:t>
            </a: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33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20000"/>
              </a:lnSpc>
              <a:spcBef>
                <a:spcPts val="0"/>
              </a:spcBef>
              <a:spcAft>
                <a:spcPts val="0"/>
              </a:spcAft>
              <a:buNone/>
            </a:pP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3300" dirty="0" err="1" smtClean="0">
                <a:solidFill>
                  <a:srgbClr val="0000FF"/>
                </a:solidFill>
                <a:latin typeface="Courier New" panose="02070309020205020404" pitchFamily="49" charset="0"/>
                <a:ea typeface="Times New Roman" panose="02020603050405020304" pitchFamily="18" charset="0"/>
                <a:cs typeface="Courier New" panose="02070309020205020404" pitchFamily="49" charset="0"/>
              </a:rPr>
              <a:t>sizeof</a:t>
            </a: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33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str_length</a:t>
            </a:r>
            <a:r>
              <a:rPr lang="en-US" sz="33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3300" dirty="0">
              <a:latin typeface="Courier New" panose="02070309020205020404" pitchFamily="49" charset="0"/>
              <a:cs typeface="Courier New" panose="02070309020205020404" pitchFamily="49" charset="0"/>
            </a:endParaRPr>
          </a:p>
          <a:p>
            <a:endParaRPr lang="en-US" dirty="0"/>
          </a:p>
        </p:txBody>
      </p:sp>
      <p:pic>
        <p:nvPicPr>
          <p:cNvPr id="6" name="Content Placeholder 5"/>
          <p:cNvPicPr>
            <a:picLocks noGrp="1" noChangeAspect="1"/>
          </p:cNvPicPr>
          <p:nvPr>
            <p:ph sz="half" idx="14"/>
          </p:nvPr>
        </p:nvPicPr>
        <p:blipFill>
          <a:blip r:embed="rId2"/>
          <a:stretch>
            <a:fillRect/>
          </a:stretch>
        </p:blipFill>
        <p:spPr>
          <a:xfrm>
            <a:off x="1365485" y="3787775"/>
            <a:ext cx="9473730" cy="2389188"/>
          </a:xfrm>
          <a:prstGeom prst="rect">
            <a:avLst/>
          </a:prstGeom>
          <a:ln w="19050">
            <a:solidFill>
              <a:schemeClr val="tx1"/>
            </a:solidFill>
          </a:ln>
        </p:spPr>
      </p:pic>
    </p:spTree>
    <p:extLst>
      <p:ext uri="{BB962C8B-B14F-4D97-AF65-F5344CB8AC3E}">
        <p14:creationId xmlns:p14="http://schemas.microsoft.com/office/powerpoint/2010/main" val="2400792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15.1 </a:t>
            </a:r>
            <a:r>
              <a:rPr lang="en-US" dirty="0"/>
              <a:t>Text Files Versus Binary </a:t>
            </a:r>
            <a:r>
              <a:rPr lang="en-US" dirty="0" smtClean="0"/>
              <a:t>Files – Comparison</a:t>
            </a:r>
            <a:endParaRPr lang="en-US" dirty="0"/>
          </a:p>
        </p:txBody>
      </p:sp>
      <p:sp>
        <p:nvSpPr>
          <p:cNvPr id="3" name="Content Placeholder 2"/>
          <p:cNvSpPr>
            <a:spLocks noGrp="1"/>
          </p:cNvSpPr>
          <p:nvPr>
            <p:ph idx="1"/>
          </p:nvPr>
        </p:nvSpPr>
        <p:spPr/>
        <p:txBody>
          <a:bodyPr/>
          <a:lstStyle/>
          <a:p>
            <a:r>
              <a:rPr lang="en-US" b="1" dirty="0"/>
              <a:t>Text </a:t>
            </a:r>
            <a:r>
              <a:rPr lang="en-US" b="1" dirty="0" smtClean="0"/>
              <a:t>files</a:t>
            </a:r>
          </a:p>
          <a:p>
            <a:pPr lvl="1"/>
            <a:r>
              <a:rPr lang="en-US" dirty="0"/>
              <a:t>R</a:t>
            </a:r>
            <a:r>
              <a:rPr lang="en-US" dirty="0" smtClean="0"/>
              <a:t>eadable </a:t>
            </a:r>
            <a:r>
              <a:rPr lang="en-US" dirty="0"/>
              <a:t>by humans</a:t>
            </a:r>
          </a:p>
          <a:p>
            <a:pPr lvl="1"/>
            <a:r>
              <a:rPr lang="en-US" dirty="0"/>
              <a:t>Translates information being written to the file into ASCII or Unicode characters</a:t>
            </a:r>
          </a:p>
          <a:p>
            <a:endParaRPr lang="en-US" dirty="0"/>
          </a:p>
          <a:p>
            <a:r>
              <a:rPr lang="en-US" b="1" dirty="0"/>
              <a:t>Binary </a:t>
            </a:r>
            <a:r>
              <a:rPr lang="en-US" b="1" dirty="0" smtClean="0"/>
              <a:t>files</a:t>
            </a:r>
          </a:p>
          <a:p>
            <a:pPr lvl="1"/>
            <a:r>
              <a:rPr lang="en-US" dirty="0" smtClean="0"/>
              <a:t>Written </a:t>
            </a:r>
            <a:r>
              <a:rPr lang="en-US" dirty="0"/>
              <a:t>in a way that requires no translation</a:t>
            </a:r>
          </a:p>
          <a:p>
            <a:pPr lvl="1"/>
            <a:r>
              <a:rPr lang="en-US" dirty="0"/>
              <a:t>Virtually unreadable by humans </a:t>
            </a:r>
          </a:p>
          <a:p>
            <a:pPr lvl="1"/>
            <a:r>
              <a:rPr lang="en-US" dirty="0"/>
              <a:t>Unusable for reports</a:t>
            </a:r>
          </a:p>
        </p:txBody>
      </p:sp>
    </p:spTree>
    <p:extLst>
      <p:ext uri="{BB962C8B-B14F-4D97-AF65-F5344CB8AC3E}">
        <p14:creationId xmlns:p14="http://schemas.microsoft.com/office/powerpoint/2010/main" val="3703533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15.4.1 Serialization – Step </a:t>
            </a:r>
            <a:r>
              <a:rPr lang="en-US" dirty="0" smtClean="0"/>
              <a:t>5</a:t>
            </a:r>
            <a:endParaRPr lang="en-US" dirty="0"/>
          </a:p>
        </p:txBody>
      </p:sp>
      <p:sp>
        <p:nvSpPr>
          <p:cNvPr id="4" name="Content Placeholder 3"/>
          <p:cNvSpPr>
            <a:spLocks noGrp="1"/>
          </p:cNvSpPr>
          <p:nvPr>
            <p:ph sz="half" idx="13"/>
          </p:nvPr>
        </p:nvSpPr>
        <p:spPr>
          <a:xfrm>
            <a:off x="83975" y="1233744"/>
            <a:ext cx="12036489" cy="1747581"/>
          </a:xfrm>
        </p:spPr>
        <p:txBody>
          <a:bodyPr>
            <a:normAutofit lnSpcReduction="10000"/>
          </a:bodyPr>
          <a:lstStyle/>
          <a:p>
            <a:r>
              <a:rPr lang="en-US" dirty="0"/>
              <a:t>Writing the department name</a:t>
            </a:r>
          </a:p>
          <a:p>
            <a:pPr marL="228600" lvl="1" indent="0">
              <a:spcBef>
                <a:spcPts val="0"/>
              </a:spcBef>
              <a:spcAft>
                <a:spcPts val="0"/>
              </a:spcAft>
              <a:buNone/>
            </a:pPr>
            <a:r>
              <a:rPr lang="en-US" sz="2800" dirty="0" smtClean="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 </a:t>
            </a:r>
            <a:r>
              <a:rPr lang="en-US" sz="28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Write out the department string </a:t>
            </a:r>
            <a:endParaRPr lang="en-US" sz="28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buNone/>
            </a:pPr>
            <a:r>
              <a:rPr lang="en-US" sz="2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fout.write</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ray[i</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].department, </a:t>
            </a:r>
            <a:r>
              <a:rPr lang="en-US" sz="28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str_length</a:t>
            </a:r>
            <a:r>
              <a:rPr lang="en-US" sz="28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800" dirty="0">
              <a:latin typeface="Courier New" panose="02070309020205020404" pitchFamily="49" charset="0"/>
              <a:cs typeface="Courier New" panose="02070309020205020404" pitchFamily="49" charset="0"/>
            </a:endParaRPr>
          </a:p>
          <a:p>
            <a:r>
              <a:rPr lang="en-US" dirty="0" smtClean="0"/>
              <a:t>This entire process repeats for every record in your array</a:t>
            </a:r>
            <a:endParaRPr lang="en-US" dirty="0"/>
          </a:p>
          <a:p>
            <a:endParaRPr lang="en-US" dirty="0"/>
          </a:p>
        </p:txBody>
      </p:sp>
      <p:pic>
        <p:nvPicPr>
          <p:cNvPr id="6" name="Content Placeholder 5"/>
          <p:cNvPicPr>
            <a:picLocks noGrp="1" noChangeAspect="1"/>
          </p:cNvPicPr>
          <p:nvPr>
            <p:ph sz="half" idx="14"/>
          </p:nvPr>
        </p:nvPicPr>
        <p:blipFill>
          <a:blip r:embed="rId2"/>
          <a:stretch>
            <a:fillRect/>
          </a:stretch>
        </p:blipFill>
        <p:spPr>
          <a:xfrm>
            <a:off x="1163638" y="3317081"/>
            <a:ext cx="9877425" cy="2524125"/>
          </a:xfrm>
          <a:prstGeom prst="rect">
            <a:avLst/>
          </a:prstGeom>
          <a:ln w="19050">
            <a:solidFill>
              <a:schemeClr val="tx1"/>
            </a:solidFill>
          </a:ln>
        </p:spPr>
      </p:pic>
    </p:spTree>
    <p:extLst>
      <p:ext uri="{BB962C8B-B14F-4D97-AF65-F5344CB8AC3E}">
        <p14:creationId xmlns:p14="http://schemas.microsoft.com/office/powerpoint/2010/main" val="1981755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15.4.2 Deserialization</a:t>
            </a:r>
            <a:endParaRPr lang="en-US" dirty="0"/>
          </a:p>
        </p:txBody>
      </p:sp>
      <p:sp>
        <p:nvSpPr>
          <p:cNvPr id="3" name="Content Placeholder 2"/>
          <p:cNvSpPr>
            <a:spLocks noGrp="1"/>
          </p:cNvSpPr>
          <p:nvPr>
            <p:ph idx="1"/>
          </p:nvPr>
        </p:nvSpPr>
        <p:spPr/>
        <p:txBody>
          <a:bodyPr>
            <a:normAutofit fontScale="92500" lnSpcReduction="10000"/>
          </a:bodyPr>
          <a:lstStyle/>
          <a:p>
            <a:r>
              <a:rPr lang="en-US" sz="3000" dirty="0" smtClean="0"/>
              <a:t>Step 1</a:t>
            </a:r>
          </a:p>
          <a:p>
            <a:pPr marL="457200" lvl="1" indent="0">
              <a:spcBef>
                <a:spcPts val="0"/>
              </a:spcBef>
              <a:spcAft>
                <a:spcPts val="0"/>
              </a:spcAft>
              <a:buNone/>
            </a:pPr>
            <a:r>
              <a:rPr lang="en-US" sz="21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First need to read how many elements in dynamic array and create ray</a:t>
            </a:r>
            <a:endParaRPr lang="en-US" sz="21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1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fin.read</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1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reinterpret_cast</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&lt;</a:t>
            </a:r>
            <a:r>
              <a:rPr lang="en-US" sz="21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*&gt;( &amp;</a:t>
            </a:r>
            <a:r>
              <a:rPr lang="en-US" sz="21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num_faculty</a:t>
            </a:r>
            <a:r>
              <a:rPr lang="en-US" sz="2100" dirty="0">
                <a:solidFill>
                  <a:srgbClr val="808080"/>
                </a:solidFill>
                <a:latin typeface="Courier New" panose="02070309020205020404" pitchFamily="49" charset="0"/>
                <a:ea typeface="Times New Roman" panose="02020603050405020304" pitchFamily="18" charset="0"/>
                <a:cs typeface="Courier New" panose="02070309020205020404" pitchFamily="49" charset="0"/>
              </a:rPr>
              <a:t> </a:t>
            </a:r>
            <a:r>
              <a:rPr lang="en-US" sz="21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100" dirty="0" err="1" smtClean="0">
                <a:solidFill>
                  <a:srgbClr val="0000FF"/>
                </a:solidFill>
                <a:latin typeface="Courier New" panose="02070309020205020404" pitchFamily="49" charset="0"/>
                <a:ea typeface="Times New Roman" panose="02020603050405020304" pitchFamily="18" charset="0"/>
                <a:cs typeface="Courier New" panose="02070309020205020404" pitchFamily="49" charset="0"/>
              </a:rPr>
              <a:t>sizeof</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1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num_faculty</a:t>
            </a:r>
            <a:r>
              <a:rPr lang="en-US" sz="2100" dirty="0">
                <a:solidFill>
                  <a:srgbClr val="808080"/>
                </a:solidFill>
                <a:latin typeface="Courier New" panose="02070309020205020404" pitchFamily="49" charset="0"/>
                <a:ea typeface="Times New Roman" panose="02020603050405020304" pitchFamily="18" charset="0"/>
                <a:cs typeface="Courier New" panose="02070309020205020404" pitchFamily="49" charset="0"/>
              </a:rPr>
              <a:t> </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1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buNone/>
            </a:pPr>
            <a:r>
              <a:rPr lang="en-US" sz="21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ray</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1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new</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1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Faculty</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1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num_faculty</a:t>
            </a:r>
            <a:r>
              <a:rPr lang="en-US" sz="2100" dirty="0">
                <a:solidFill>
                  <a:srgbClr val="808080"/>
                </a:solidFill>
                <a:latin typeface="Courier New" panose="02070309020205020404" pitchFamily="49" charset="0"/>
                <a:ea typeface="Times New Roman" panose="02020603050405020304" pitchFamily="18" charset="0"/>
                <a:cs typeface="Courier New" panose="02070309020205020404" pitchFamily="49" charset="0"/>
              </a:rPr>
              <a:t> </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100" dirty="0" smtClean="0">
              <a:latin typeface="Courier New" panose="02070309020205020404" pitchFamily="49" charset="0"/>
              <a:cs typeface="Courier New" panose="02070309020205020404" pitchFamily="49" charset="0"/>
            </a:endParaRPr>
          </a:p>
          <a:p>
            <a:r>
              <a:rPr lang="en-US" sz="3000" dirty="0" smtClean="0"/>
              <a:t>Step 2</a:t>
            </a:r>
          </a:p>
          <a:p>
            <a:pPr marL="457200" lvl="1" indent="0">
              <a:spcBef>
                <a:spcPts val="0"/>
              </a:spcBef>
              <a:spcAft>
                <a:spcPts val="0"/>
              </a:spcAft>
              <a:buNone/>
            </a:pPr>
            <a:r>
              <a:rPr lang="en-US" sz="21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Read in the length of name and create the memory</a:t>
            </a:r>
            <a:endParaRPr lang="en-US" sz="21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1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fin.read</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r>
              <a:rPr lang="en-US" sz="21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reinterpret_cast</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&lt;</a:t>
            </a:r>
            <a:r>
              <a:rPr lang="en-US" sz="21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*&gt;(&amp;length), </a:t>
            </a:r>
            <a:r>
              <a:rPr lang="en-US" sz="21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sizeof</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(length));</a:t>
            </a:r>
            <a:endParaRPr lang="en-US" sz="21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1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ray[i</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].name = </a:t>
            </a:r>
            <a:r>
              <a:rPr lang="en-US" sz="21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new</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1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[length];</a:t>
            </a:r>
            <a:endParaRPr lang="en-US" sz="21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1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1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Now read in the name into the array</a:t>
            </a:r>
            <a:endParaRPr lang="en-US" sz="21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buNone/>
            </a:pPr>
            <a:r>
              <a:rPr lang="en-US" sz="21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fin.read</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r>
              <a:rPr lang="en-US" sz="2100" dirty="0">
                <a:solidFill>
                  <a:srgbClr val="808080"/>
                </a:solidFill>
                <a:latin typeface="Courier New" panose="02070309020205020404" pitchFamily="49" charset="0"/>
                <a:ea typeface="Times New Roman" panose="02020603050405020304" pitchFamily="18" charset="0"/>
                <a:cs typeface="Courier New" panose="02070309020205020404" pitchFamily="49" charset="0"/>
              </a:rPr>
              <a:t>ray</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[i].name, length);</a:t>
            </a:r>
            <a:endParaRPr lang="en-US" sz="2100" dirty="0" smtClean="0">
              <a:latin typeface="Courier New" panose="02070309020205020404" pitchFamily="49" charset="0"/>
              <a:cs typeface="Courier New" panose="02070309020205020404" pitchFamily="49" charset="0"/>
            </a:endParaRPr>
          </a:p>
          <a:p>
            <a:r>
              <a:rPr lang="en-US" sz="3000" dirty="0" smtClean="0"/>
              <a:t>Step 3</a:t>
            </a:r>
          </a:p>
          <a:p>
            <a:pPr marL="457200" lvl="1" indent="0">
              <a:spcBef>
                <a:spcPts val="0"/>
              </a:spcBef>
              <a:spcAft>
                <a:spcPts val="0"/>
              </a:spcAft>
              <a:buNone/>
            </a:pPr>
            <a:r>
              <a:rPr lang="en-US" sz="21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Read in the length of department and create the memory</a:t>
            </a:r>
            <a:endParaRPr lang="en-US" sz="21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1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fin.read</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1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reinterpret_cast</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&lt;</a:t>
            </a:r>
            <a:r>
              <a:rPr lang="en-US" sz="21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*&gt;( &amp;length ), </a:t>
            </a:r>
            <a:r>
              <a:rPr lang="en-US" sz="21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sizeof</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length ) );</a:t>
            </a:r>
            <a:endParaRPr lang="en-US" sz="21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1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ray[i</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].department = </a:t>
            </a:r>
            <a:r>
              <a:rPr lang="en-US" sz="21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new</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1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[length];</a:t>
            </a:r>
            <a:endParaRPr lang="en-US" sz="21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1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spcBef>
                <a:spcPts val="0"/>
              </a:spcBef>
              <a:spcAft>
                <a:spcPts val="0"/>
              </a:spcAft>
              <a:buNone/>
            </a:pPr>
            <a:r>
              <a:rPr lang="en-US" sz="21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Now read in the department into the array</a:t>
            </a:r>
            <a:endParaRPr lang="en-US" sz="21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buNone/>
            </a:pPr>
            <a:r>
              <a:rPr lang="en-US" sz="21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fin.read</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1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ray[i</a:t>
            </a:r>
            <a:r>
              <a:rPr lang="en-US" sz="2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].department, length );</a:t>
            </a:r>
            <a:endParaRPr lang="en-US" sz="2100" dirty="0">
              <a:latin typeface="Courier New" panose="02070309020205020404" pitchFamily="49" charset="0"/>
              <a:cs typeface="Courier New" panose="02070309020205020404" pitchFamily="49" charset="0"/>
            </a:endParaRP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515272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15.4.3 Putting it all Together</a:t>
            </a:r>
            <a:endParaRPr lang="en-US" dirty="0"/>
          </a:p>
        </p:txBody>
      </p:sp>
      <p:sp>
        <p:nvSpPr>
          <p:cNvPr id="3" name="Content Placeholder 2"/>
          <p:cNvSpPr>
            <a:spLocks noGrp="1"/>
          </p:cNvSpPr>
          <p:nvPr>
            <p:ph idx="1"/>
          </p:nvPr>
        </p:nvSpPr>
        <p:spPr/>
        <p:txBody>
          <a:bodyPr/>
          <a:lstStyle/>
          <a:p>
            <a:r>
              <a:rPr lang="en-US" dirty="0" smtClean="0"/>
              <a:t>We </a:t>
            </a:r>
            <a:r>
              <a:rPr lang="en-US" dirty="0"/>
              <a:t>showed a lot of code </a:t>
            </a:r>
            <a:r>
              <a:rPr lang="en-US" dirty="0" smtClean="0"/>
              <a:t>snippets on the previous slides</a:t>
            </a:r>
          </a:p>
          <a:p>
            <a:pPr lvl="1"/>
            <a:r>
              <a:rPr lang="en-US" dirty="0" smtClean="0"/>
              <a:t>This </a:t>
            </a:r>
            <a:r>
              <a:rPr lang="en-US" dirty="0"/>
              <a:t>is a great learning tool which shows our penchant for step-wise </a:t>
            </a:r>
            <a:r>
              <a:rPr lang="en-US" dirty="0" smtClean="0"/>
              <a:t>refinement</a:t>
            </a:r>
          </a:p>
          <a:p>
            <a:pPr lvl="1"/>
            <a:endParaRPr lang="en-US" dirty="0" smtClean="0"/>
          </a:p>
          <a:p>
            <a:pPr lvl="1"/>
            <a:r>
              <a:rPr lang="en-US" dirty="0" smtClean="0"/>
              <a:t>However </a:t>
            </a:r>
            <a:r>
              <a:rPr lang="en-US" dirty="0"/>
              <a:t>it is also helpful to see an entire working </a:t>
            </a:r>
            <a:r>
              <a:rPr lang="en-US" dirty="0" smtClean="0"/>
              <a:t>program</a:t>
            </a:r>
          </a:p>
          <a:p>
            <a:pPr lvl="1"/>
            <a:endParaRPr lang="en-US" dirty="0"/>
          </a:p>
          <a:p>
            <a:pPr lvl="1"/>
            <a:r>
              <a:rPr lang="en-US" dirty="0" smtClean="0"/>
              <a:t>This </a:t>
            </a:r>
            <a:r>
              <a:rPr lang="en-US" dirty="0"/>
              <a:t>program is shown in Example </a:t>
            </a:r>
            <a:r>
              <a:rPr lang="en-US" dirty="0" smtClean="0"/>
              <a:t>15.4.9 of the book and can be downloaded from the website</a:t>
            </a:r>
            <a:endParaRPr lang="en-US" dirty="0"/>
          </a:p>
        </p:txBody>
      </p:sp>
    </p:spTree>
    <p:extLst>
      <p:ext uri="{BB962C8B-B14F-4D97-AF65-F5344CB8AC3E}">
        <p14:creationId xmlns:p14="http://schemas.microsoft.com/office/powerpoint/2010/main" val="591907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15.5 </a:t>
            </a:r>
            <a:r>
              <a:rPr lang="en-US" altLang="en-US" dirty="0"/>
              <a:t>Sequential Files vs. Random Access </a:t>
            </a:r>
            <a:r>
              <a:rPr lang="en-US" altLang="en-US" dirty="0" smtClean="0"/>
              <a:t>Files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Random access files</a:t>
            </a:r>
          </a:p>
          <a:p>
            <a:pPr lvl="1"/>
            <a:r>
              <a:rPr lang="en-US" dirty="0" smtClean="0"/>
              <a:t>Capability </a:t>
            </a:r>
            <a:r>
              <a:rPr lang="en-US" dirty="0"/>
              <a:t>to directly access a specific location within a file</a:t>
            </a:r>
          </a:p>
          <a:p>
            <a:pPr lvl="1"/>
            <a:r>
              <a:rPr lang="en-US" dirty="0"/>
              <a:t>Requires ability to move the </a:t>
            </a:r>
            <a:r>
              <a:rPr lang="en-US" b="1" dirty="0"/>
              <a:t>File Position Marker (FPM</a:t>
            </a:r>
            <a:r>
              <a:rPr lang="en-US" b="1" dirty="0" smtClean="0"/>
              <a:t>)</a:t>
            </a:r>
            <a:endParaRPr lang="en-US" dirty="0"/>
          </a:p>
          <a:p>
            <a:pPr lvl="2"/>
            <a:r>
              <a:rPr lang="en-US" dirty="0"/>
              <a:t>FPM is a term we use to indicate the current position within the </a:t>
            </a:r>
            <a:r>
              <a:rPr lang="en-US" dirty="0" smtClean="0"/>
              <a:t>file</a:t>
            </a:r>
          </a:p>
          <a:p>
            <a:endParaRPr lang="en-US" dirty="0" smtClean="0"/>
          </a:p>
          <a:p>
            <a:r>
              <a:rPr lang="en-US" dirty="0" smtClean="0"/>
              <a:t>Stream </a:t>
            </a:r>
            <a:r>
              <a:rPr lang="en-US" dirty="0"/>
              <a:t>objects have their own internal marker for referencing a position within a file</a:t>
            </a:r>
          </a:p>
          <a:p>
            <a:pPr lvl="1"/>
            <a:r>
              <a:rPr lang="en-US" b="1" dirty="0">
                <a:latin typeface="Courier New" panose="02070309020205020404" pitchFamily="49" charset="0"/>
                <a:cs typeface="Courier New" panose="02070309020205020404" pitchFamily="49" charset="0"/>
              </a:rPr>
              <a:t>i</a:t>
            </a:r>
            <a:r>
              <a:rPr lang="en-US" b="1" dirty="0" smtClean="0">
                <a:latin typeface="Courier New" panose="02070309020205020404" pitchFamily="49" charset="0"/>
                <a:cs typeface="Courier New" panose="02070309020205020404" pitchFamily="49" charset="0"/>
              </a:rPr>
              <a:t>fstream</a:t>
            </a:r>
          </a:p>
          <a:p>
            <a:pPr lvl="2"/>
            <a:r>
              <a:rPr lang="en-US" dirty="0" smtClean="0"/>
              <a:t>Called </a:t>
            </a:r>
            <a:r>
              <a:rPr lang="en-US" dirty="0"/>
              <a:t>the </a:t>
            </a:r>
            <a:r>
              <a:rPr lang="en-US" b="1" dirty="0"/>
              <a:t>get pointer </a:t>
            </a:r>
            <a:r>
              <a:rPr lang="en-US" dirty="0"/>
              <a:t>and points to the location of the data </a:t>
            </a:r>
            <a:r>
              <a:rPr lang="en-US" dirty="0" smtClean="0"/>
              <a:t>that will be read</a:t>
            </a:r>
            <a:endParaRPr lang="en-US" dirty="0"/>
          </a:p>
          <a:p>
            <a:pPr lvl="1"/>
            <a:r>
              <a:rPr lang="en-US" b="1" dirty="0" smtClean="0">
                <a:latin typeface="Courier New" panose="02070309020205020404" pitchFamily="49" charset="0"/>
                <a:cs typeface="Courier New" panose="02070309020205020404" pitchFamily="49" charset="0"/>
              </a:rPr>
              <a:t>ofstream</a:t>
            </a:r>
          </a:p>
          <a:p>
            <a:pPr lvl="2"/>
            <a:r>
              <a:rPr lang="en-US" dirty="0" smtClean="0"/>
              <a:t>Called </a:t>
            </a:r>
            <a:r>
              <a:rPr lang="en-US" dirty="0"/>
              <a:t>the </a:t>
            </a:r>
            <a:r>
              <a:rPr lang="en-US" b="1" dirty="0"/>
              <a:t>put pointer </a:t>
            </a:r>
            <a:r>
              <a:rPr lang="en-US" dirty="0"/>
              <a:t>and indicates location within the file where data will be written</a:t>
            </a:r>
          </a:p>
          <a:p>
            <a:endParaRPr lang="en-US" dirty="0"/>
          </a:p>
          <a:p>
            <a:endParaRPr lang="en-US" dirty="0"/>
          </a:p>
        </p:txBody>
      </p:sp>
    </p:spTree>
    <p:extLst>
      <p:ext uri="{BB962C8B-B14F-4D97-AF65-F5344CB8AC3E}">
        <p14:creationId xmlns:p14="http://schemas.microsoft.com/office/powerpoint/2010/main" val="130987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15.5.1 Determining </a:t>
            </a:r>
            <a:r>
              <a:rPr lang="en-US" dirty="0" smtClean="0"/>
              <a:t>Current </a:t>
            </a:r>
            <a:r>
              <a:rPr lang="en-US" dirty="0"/>
              <a:t>FPM </a:t>
            </a:r>
            <a:r>
              <a:rPr lang="en-US" dirty="0"/>
              <a:t>L</a:t>
            </a:r>
            <a:r>
              <a:rPr lang="en-US" dirty="0" smtClean="0"/>
              <a:t>ocation</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a:t>Two different member functions to determine where the pointer is currently located within a </a:t>
            </a:r>
            <a:r>
              <a:rPr lang="en-US" sz="2800" dirty="0" smtClean="0"/>
              <a:t>file</a:t>
            </a:r>
          </a:p>
          <a:p>
            <a:pPr marL="457200" lvl="1" indent="0">
              <a:buNone/>
            </a:pPr>
            <a:r>
              <a:rPr lang="en-US" sz="2400" dirty="0" err="1" smtClean="0">
                <a:solidFill>
                  <a:schemeClr val="tx1"/>
                </a:solidFill>
                <a:latin typeface="Courier New" panose="02070309020205020404" pitchFamily="49" charset="0"/>
                <a:cs typeface="Courier New" panose="02070309020205020404" pitchFamily="49" charset="0"/>
              </a:rPr>
              <a:t>pos_type</a:t>
            </a:r>
            <a:r>
              <a:rPr lang="en-US" sz="2400" dirty="0" smtClean="0">
                <a:solidFill>
                  <a:schemeClr val="tx1"/>
                </a:solidFill>
                <a:latin typeface="Courier New" panose="02070309020205020404" pitchFamily="49" charset="0"/>
                <a:cs typeface="Courier New" panose="02070309020205020404" pitchFamily="49" charset="0"/>
              </a:rPr>
              <a:t> </a:t>
            </a:r>
            <a:r>
              <a:rPr lang="en-US" sz="2400" dirty="0" err="1" smtClean="0">
                <a:solidFill>
                  <a:schemeClr val="tx1"/>
                </a:solidFill>
                <a:latin typeface="Courier New" panose="02070309020205020404" pitchFamily="49" charset="0"/>
                <a:cs typeface="Courier New" panose="02070309020205020404" pitchFamily="49" charset="0"/>
              </a:rPr>
              <a:t>stream.tellg</a:t>
            </a:r>
            <a:r>
              <a:rPr lang="en-US" sz="2400" dirty="0">
                <a:solidFill>
                  <a:schemeClr val="tx1"/>
                </a:solidFill>
                <a:latin typeface="Courier New" panose="02070309020205020404" pitchFamily="49" charset="0"/>
                <a:cs typeface="Courier New" panose="02070309020205020404" pitchFamily="49" charset="0"/>
              </a:rPr>
              <a:t>( );</a:t>
            </a:r>
          </a:p>
          <a:p>
            <a:pPr marL="457200" lvl="1" indent="0">
              <a:buNone/>
            </a:pPr>
            <a:r>
              <a:rPr lang="en-US" sz="2400" dirty="0" err="1">
                <a:solidFill>
                  <a:schemeClr val="tx1"/>
                </a:solidFill>
                <a:latin typeface="Courier New" panose="02070309020205020404" pitchFamily="49" charset="0"/>
                <a:cs typeface="Courier New" panose="02070309020205020404" pitchFamily="49" charset="0"/>
              </a:rPr>
              <a:t>pos_type</a:t>
            </a:r>
            <a:r>
              <a:rPr lang="en-US" sz="2400" dirty="0">
                <a:solidFill>
                  <a:schemeClr val="tx1"/>
                </a:solidFill>
                <a:latin typeface="Courier New" panose="02070309020205020404" pitchFamily="49" charset="0"/>
                <a:cs typeface="Courier New" panose="02070309020205020404" pitchFamily="49" charset="0"/>
              </a:rPr>
              <a:t> </a:t>
            </a:r>
            <a:r>
              <a:rPr lang="en-US" sz="2400" dirty="0" err="1">
                <a:solidFill>
                  <a:schemeClr val="tx1"/>
                </a:solidFill>
                <a:latin typeface="Courier New" panose="02070309020205020404" pitchFamily="49" charset="0"/>
                <a:cs typeface="Courier New" panose="02070309020205020404" pitchFamily="49" charset="0"/>
              </a:rPr>
              <a:t>stream.</a:t>
            </a:r>
            <a:r>
              <a:rPr lang="en-US" sz="2400" dirty="0" err="1" smtClean="0">
                <a:solidFill>
                  <a:schemeClr val="tx1"/>
                </a:solidFill>
                <a:latin typeface="Courier New" panose="02070309020205020404" pitchFamily="49" charset="0"/>
                <a:cs typeface="Courier New" panose="02070309020205020404" pitchFamily="49" charset="0"/>
              </a:rPr>
              <a:t>tellp</a:t>
            </a:r>
            <a:r>
              <a:rPr lang="en-US" sz="2400" dirty="0">
                <a:solidFill>
                  <a:schemeClr val="tx1"/>
                </a:solidFill>
                <a:latin typeface="Courier New" panose="02070309020205020404" pitchFamily="49" charset="0"/>
                <a:cs typeface="Courier New" panose="02070309020205020404" pitchFamily="49" charset="0"/>
              </a:rPr>
              <a:t>( </a:t>
            </a:r>
            <a:r>
              <a:rPr lang="en-US" sz="2400" dirty="0" smtClean="0">
                <a:solidFill>
                  <a:schemeClr val="tx1"/>
                </a:solidFill>
                <a:latin typeface="Courier New" panose="02070309020205020404" pitchFamily="49" charset="0"/>
                <a:cs typeface="Courier New" panose="02070309020205020404" pitchFamily="49" charset="0"/>
              </a:rPr>
              <a:t>);</a:t>
            </a:r>
          </a:p>
          <a:p>
            <a:pPr marL="457200" lvl="1" indent="0">
              <a:buNone/>
            </a:pPr>
            <a:endParaRPr lang="en-US" sz="2800" dirty="0" smtClean="0"/>
          </a:p>
          <a:p>
            <a:r>
              <a:rPr lang="en-US" sz="2800" dirty="0" smtClean="0"/>
              <a:t>Return </a:t>
            </a:r>
            <a:r>
              <a:rPr lang="en-US" sz="2800" dirty="0"/>
              <a:t>type is a long integer value indicating the number of bytes the FPM is from the start of the </a:t>
            </a:r>
            <a:r>
              <a:rPr lang="en-US" sz="2800" dirty="0" smtClean="0"/>
              <a:t>file</a:t>
            </a:r>
          </a:p>
          <a:p>
            <a:endParaRPr lang="en-US" sz="2800" dirty="0" smtClean="0"/>
          </a:p>
          <a:p>
            <a:pPr marL="457200" lvl="1" indent="0">
              <a:lnSpc>
                <a:spcPct val="100000"/>
              </a:lnSpc>
              <a:spcBef>
                <a:spcPts val="0"/>
              </a:spcBef>
              <a:spcAft>
                <a:spcPts val="0"/>
              </a:spcAft>
              <a:buNone/>
            </a:pPr>
            <a:r>
              <a:rPr lang="en-US" sz="22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ifstream </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fin ( </a:t>
            </a:r>
            <a:r>
              <a:rPr lang="en-US" sz="22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"c:\\temp\\</a:t>
            </a:r>
            <a:r>
              <a:rPr lang="en-US" sz="2200" dirty="0" smtClean="0">
                <a:solidFill>
                  <a:srgbClr val="A31515"/>
                </a:solidFill>
                <a:latin typeface="Courier New" panose="02070309020205020404" pitchFamily="49" charset="0"/>
                <a:ea typeface="Times New Roman" panose="02020603050405020304" pitchFamily="18" charset="0"/>
                <a:cs typeface="Courier New" panose="02070309020205020404" pitchFamily="49" charset="0"/>
              </a:rPr>
              <a:t>students.bin"</a:t>
            </a:r>
            <a:r>
              <a:rPr lang="en-US" sz="22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2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ios</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::in | </a:t>
            </a:r>
            <a:r>
              <a:rPr lang="en-US" sz="22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ios</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::binary );</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00000"/>
              </a:lnSpc>
              <a:spcBef>
                <a:spcPts val="0"/>
              </a:spcBef>
              <a:spcAft>
                <a:spcPts val="0"/>
              </a:spcAft>
              <a:buNone/>
            </a:pP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00000"/>
              </a:lnSpc>
              <a:spcBef>
                <a:spcPts val="0"/>
              </a:spcBef>
              <a:spcAft>
                <a:spcPts val="0"/>
              </a:spcAft>
              <a:buNone/>
            </a:pPr>
            <a:r>
              <a:rPr lang="en-US" sz="22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fin.read</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2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reinterpret_cast</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&lt;</a:t>
            </a:r>
            <a:r>
              <a:rPr lang="en-US" sz="22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*&gt;(</a:t>
            </a:r>
            <a:r>
              <a:rPr lang="en-US" sz="22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student_array</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00000"/>
              </a:lnSpc>
              <a:spcBef>
                <a:spcPts val="0"/>
              </a:spcBef>
              <a:spcAft>
                <a:spcPts val="0"/>
              </a:spcAft>
              <a:buNone/>
            </a:pP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2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sizeof</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2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STUDENT </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2 );</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00000"/>
              </a:lnSpc>
              <a:spcBef>
                <a:spcPts val="0"/>
              </a:spcBef>
              <a:spcAft>
                <a:spcPts val="0"/>
              </a:spcAft>
              <a:buNone/>
            </a:pPr>
            <a:r>
              <a:rPr lang="en-US" sz="22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long</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2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2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pointer_position</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2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fin.tellg</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2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p>
          <a:p>
            <a:pPr marL="457200" lvl="1" indent="0">
              <a:lnSpc>
                <a:spcPct val="100000"/>
              </a:lnSpc>
              <a:spcBef>
                <a:spcPts val="0"/>
              </a:spcBef>
              <a:spcAft>
                <a:spcPts val="0"/>
              </a:spcAft>
              <a:buNone/>
            </a:pPr>
            <a:endParaRPr lang="en-US" sz="1800" dirty="0">
              <a:latin typeface="Courier New" panose="02070309020205020404" pitchFamily="49" charset="0"/>
              <a:cs typeface="Courier New" panose="02070309020205020404" pitchFamily="49" charset="0"/>
            </a:endParaRPr>
          </a:p>
          <a:p>
            <a:r>
              <a:rPr lang="en-US" altLang="en-US" sz="2800" dirty="0"/>
              <a:t>If </a:t>
            </a:r>
            <a:r>
              <a:rPr lang="en-US" altLang="en-US" sz="2800" dirty="0" err="1">
                <a:latin typeface="Courier New" panose="02070309020205020404" pitchFamily="49" charset="0"/>
              </a:rPr>
              <a:t>sizeof</a:t>
            </a:r>
            <a:r>
              <a:rPr lang="en-US" altLang="en-US" sz="2800" dirty="0"/>
              <a:t> the </a:t>
            </a:r>
            <a:r>
              <a:rPr lang="en-US" altLang="en-US" sz="2800" dirty="0">
                <a:latin typeface="Courier New" panose="02070309020205020404" pitchFamily="49" charset="0"/>
              </a:rPr>
              <a:t>STUDENT</a:t>
            </a:r>
            <a:r>
              <a:rPr lang="en-US" altLang="en-US" sz="2800" dirty="0"/>
              <a:t> structure is 56, value returned by </a:t>
            </a:r>
            <a:r>
              <a:rPr lang="en-US" altLang="en-US" sz="2800" dirty="0" err="1">
                <a:latin typeface="Courier New" panose="02070309020205020404" pitchFamily="49" charset="0"/>
              </a:rPr>
              <a:t>tellg</a:t>
            </a:r>
            <a:r>
              <a:rPr lang="en-US" altLang="en-US" sz="2800" dirty="0"/>
              <a:t> would be </a:t>
            </a:r>
            <a:r>
              <a:rPr lang="en-US" altLang="en-US" sz="2800" dirty="0" smtClean="0"/>
              <a:t>112</a:t>
            </a:r>
            <a:endParaRPr lang="en-US" altLang="en-US" sz="2800" dirty="0"/>
          </a:p>
        </p:txBody>
      </p:sp>
    </p:spTree>
    <p:extLst>
      <p:ext uri="{BB962C8B-B14F-4D97-AF65-F5344CB8AC3E}">
        <p14:creationId xmlns:p14="http://schemas.microsoft.com/office/powerpoint/2010/main" val="704673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15.5.2 Moving the FPM – </a:t>
            </a:r>
            <a:r>
              <a:rPr lang="en-US" dirty="0" err="1" smtClean="0">
                <a:latin typeface="Courier New" panose="02070309020205020404" pitchFamily="49" charset="0"/>
                <a:cs typeface="Courier New" panose="02070309020205020404" pitchFamily="49" charset="0"/>
              </a:rPr>
              <a:t>seekg</a:t>
            </a:r>
            <a:r>
              <a:rPr lang="en-US" dirty="0" smtClean="0"/>
              <a:t> and </a:t>
            </a:r>
            <a:r>
              <a:rPr lang="en-US" dirty="0" err="1" smtClean="0">
                <a:latin typeface="Courier New" panose="02070309020205020404" pitchFamily="49" charset="0"/>
                <a:cs typeface="Courier New" panose="02070309020205020404" pitchFamily="49" charset="0"/>
              </a:rPr>
              <a:t>seekp</a:t>
            </a:r>
            <a:endParaRPr lang="en-US"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normAutofit/>
          </a:bodyPr>
          <a:lstStyle/>
          <a:p>
            <a:r>
              <a:rPr lang="en-US" dirty="0"/>
              <a:t>Member functions </a:t>
            </a:r>
            <a:r>
              <a:rPr lang="en-US" b="1" dirty="0" err="1">
                <a:latin typeface="Courier New" panose="02070309020205020404" pitchFamily="49" charset="0"/>
                <a:cs typeface="Courier New" panose="02070309020205020404" pitchFamily="49" charset="0"/>
              </a:rPr>
              <a:t>seekg</a:t>
            </a:r>
            <a:r>
              <a:rPr lang="en-US" dirty="0"/>
              <a:t> and </a:t>
            </a:r>
            <a:r>
              <a:rPr lang="en-US" b="1" dirty="0" err="1">
                <a:latin typeface="Courier New" panose="02070309020205020404" pitchFamily="49" charset="0"/>
                <a:cs typeface="Courier New" panose="02070309020205020404" pitchFamily="49" charset="0"/>
              </a:rPr>
              <a:t>seekp</a:t>
            </a:r>
            <a:r>
              <a:rPr lang="en-US" dirty="0"/>
              <a:t> allow  positioning the pointer to any location within the </a:t>
            </a:r>
            <a:r>
              <a:rPr lang="en-US" dirty="0" smtClean="0"/>
              <a:t>file</a:t>
            </a:r>
          </a:p>
          <a:p>
            <a:endParaRPr lang="en-US" dirty="0"/>
          </a:p>
          <a:p>
            <a:r>
              <a:rPr lang="en-US" dirty="0"/>
              <a:t>Both </a:t>
            </a:r>
            <a:r>
              <a:rPr lang="en-US" b="1" dirty="0" err="1">
                <a:latin typeface="Courier New" panose="02070309020205020404" pitchFamily="49" charset="0"/>
                <a:cs typeface="Courier New" panose="02070309020205020404" pitchFamily="49" charset="0"/>
              </a:rPr>
              <a:t>seekp</a:t>
            </a:r>
            <a:r>
              <a:rPr lang="en-US" dirty="0"/>
              <a:t> and </a:t>
            </a:r>
            <a:r>
              <a:rPr lang="en-US" b="1" dirty="0" err="1">
                <a:latin typeface="Courier New" panose="02070309020205020404" pitchFamily="49" charset="0"/>
                <a:cs typeface="Courier New" panose="02070309020205020404" pitchFamily="49" charset="0"/>
              </a:rPr>
              <a:t>seekg</a:t>
            </a:r>
            <a:r>
              <a:rPr lang="en-US" dirty="0"/>
              <a:t> </a:t>
            </a:r>
            <a:r>
              <a:rPr lang="en-US" dirty="0" smtClean="0"/>
              <a:t>have multiple definitions</a:t>
            </a:r>
            <a:endParaRPr lang="en-US" dirty="0"/>
          </a:p>
          <a:p>
            <a:pPr marL="457200" lvl="1" indent="0">
              <a:buNone/>
            </a:pPr>
            <a:r>
              <a:rPr lang="en-US" sz="2400" dirty="0" err="1" smtClean="0">
                <a:solidFill>
                  <a:schemeClr val="tx1"/>
                </a:solidFill>
                <a:latin typeface="Courier New" panose="02070309020205020404" pitchFamily="49" charset="0"/>
                <a:cs typeface="Courier New" panose="02070309020205020404" pitchFamily="49" charset="0"/>
              </a:rPr>
              <a:t>stream.seekg</a:t>
            </a:r>
            <a:r>
              <a:rPr lang="en-US" sz="2400" dirty="0">
                <a:solidFill>
                  <a:schemeClr val="tx1"/>
                </a:solidFill>
                <a:latin typeface="Courier New" panose="02070309020205020404" pitchFamily="49" charset="0"/>
                <a:cs typeface="Courier New" panose="02070309020205020404" pitchFamily="49" charset="0"/>
              </a:rPr>
              <a:t>( </a:t>
            </a:r>
            <a:r>
              <a:rPr lang="en-US" sz="2400" dirty="0" err="1">
                <a:solidFill>
                  <a:schemeClr val="tx1"/>
                </a:solidFill>
                <a:latin typeface="Courier New" panose="02070309020205020404" pitchFamily="49" charset="0"/>
                <a:cs typeface="Courier New" panose="02070309020205020404" pitchFamily="49" charset="0"/>
              </a:rPr>
              <a:t>pos_type</a:t>
            </a:r>
            <a:r>
              <a:rPr lang="en-US" sz="2400" dirty="0">
                <a:solidFill>
                  <a:schemeClr val="tx1"/>
                </a:solidFill>
                <a:latin typeface="Courier New" panose="02070309020205020404" pitchFamily="49" charset="0"/>
                <a:cs typeface="Courier New" panose="02070309020205020404" pitchFamily="49" charset="0"/>
              </a:rPr>
              <a:t> position );</a:t>
            </a:r>
          </a:p>
          <a:p>
            <a:pPr marL="457200" lvl="1" indent="0">
              <a:buNone/>
            </a:pPr>
            <a:r>
              <a:rPr lang="en-US" sz="2400" dirty="0" err="1">
                <a:solidFill>
                  <a:schemeClr val="tx1"/>
                </a:solidFill>
                <a:latin typeface="Courier New" panose="02070309020205020404" pitchFamily="49" charset="0"/>
                <a:cs typeface="Courier New" panose="02070309020205020404" pitchFamily="49" charset="0"/>
              </a:rPr>
              <a:t>stream.</a:t>
            </a:r>
            <a:r>
              <a:rPr lang="en-US" sz="2400" dirty="0" err="1" smtClean="0">
                <a:solidFill>
                  <a:schemeClr val="tx1"/>
                </a:solidFill>
                <a:latin typeface="Courier New" panose="02070309020205020404" pitchFamily="49" charset="0"/>
                <a:cs typeface="Courier New" panose="02070309020205020404" pitchFamily="49" charset="0"/>
              </a:rPr>
              <a:t>seekp</a:t>
            </a:r>
            <a:r>
              <a:rPr lang="en-US" sz="2400" dirty="0">
                <a:solidFill>
                  <a:schemeClr val="tx1"/>
                </a:solidFill>
                <a:latin typeface="Courier New" panose="02070309020205020404" pitchFamily="49" charset="0"/>
                <a:cs typeface="Courier New" panose="02070309020205020404" pitchFamily="49" charset="0"/>
              </a:rPr>
              <a:t>( </a:t>
            </a:r>
            <a:r>
              <a:rPr lang="en-US" sz="2400" dirty="0" err="1">
                <a:solidFill>
                  <a:schemeClr val="tx1"/>
                </a:solidFill>
                <a:latin typeface="Courier New" panose="02070309020205020404" pitchFamily="49" charset="0"/>
                <a:cs typeface="Courier New" panose="02070309020205020404" pitchFamily="49" charset="0"/>
              </a:rPr>
              <a:t>pos_type</a:t>
            </a:r>
            <a:r>
              <a:rPr lang="en-US" sz="2400" dirty="0">
                <a:solidFill>
                  <a:schemeClr val="tx1"/>
                </a:solidFill>
                <a:latin typeface="Courier New" panose="02070309020205020404" pitchFamily="49" charset="0"/>
                <a:cs typeface="Courier New" panose="02070309020205020404" pitchFamily="49" charset="0"/>
              </a:rPr>
              <a:t> position );</a:t>
            </a:r>
          </a:p>
          <a:p>
            <a:pPr marL="457200" lvl="1" indent="0">
              <a:buNone/>
            </a:pPr>
            <a:r>
              <a:rPr lang="en-US" sz="2400" dirty="0" err="1">
                <a:solidFill>
                  <a:schemeClr val="tx1"/>
                </a:solidFill>
                <a:latin typeface="Courier New" panose="02070309020205020404" pitchFamily="49" charset="0"/>
                <a:cs typeface="Courier New" panose="02070309020205020404" pitchFamily="49" charset="0"/>
              </a:rPr>
              <a:t>stream.</a:t>
            </a:r>
            <a:r>
              <a:rPr lang="en-US" sz="2400" dirty="0" err="1" smtClean="0">
                <a:solidFill>
                  <a:schemeClr val="tx1"/>
                </a:solidFill>
                <a:latin typeface="Courier New" panose="02070309020205020404" pitchFamily="49" charset="0"/>
                <a:cs typeface="Courier New" panose="02070309020205020404" pitchFamily="49" charset="0"/>
              </a:rPr>
              <a:t>seekg</a:t>
            </a:r>
            <a:r>
              <a:rPr lang="en-US" sz="2400" dirty="0">
                <a:solidFill>
                  <a:schemeClr val="tx1"/>
                </a:solidFill>
                <a:latin typeface="Courier New" panose="02070309020205020404" pitchFamily="49" charset="0"/>
                <a:cs typeface="Courier New" panose="02070309020205020404" pitchFamily="49" charset="0"/>
              </a:rPr>
              <a:t>( </a:t>
            </a:r>
            <a:r>
              <a:rPr lang="en-US" sz="2400" dirty="0" err="1">
                <a:solidFill>
                  <a:schemeClr val="tx1"/>
                </a:solidFill>
                <a:latin typeface="Courier New" panose="02070309020205020404" pitchFamily="49" charset="0"/>
                <a:cs typeface="Courier New" panose="02070309020205020404" pitchFamily="49" charset="0"/>
              </a:rPr>
              <a:t>off_type</a:t>
            </a:r>
            <a:r>
              <a:rPr lang="en-US" sz="2400" dirty="0">
                <a:solidFill>
                  <a:schemeClr val="tx1"/>
                </a:solidFill>
                <a:latin typeface="Courier New" panose="02070309020205020404" pitchFamily="49" charset="0"/>
                <a:cs typeface="Courier New" panose="02070309020205020404" pitchFamily="49" charset="0"/>
              </a:rPr>
              <a:t> </a:t>
            </a:r>
            <a:r>
              <a:rPr lang="en-US" sz="2400" dirty="0" smtClean="0">
                <a:solidFill>
                  <a:schemeClr val="tx1"/>
                </a:solidFill>
                <a:latin typeface="Courier New" panose="02070309020205020404" pitchFamily="49" charset="0"/>
                <a:cs typeface="Courier New" panose="02070309020205020404" pitchFamily="49" charset="0"/>
              </a:rPr>
              <a:t>offset, </a:t>
            </a:r>
            <a:r>
              <a:rPr lang="en-US" sz="2400" dirty="0" err="1" smtClean="0">
                <a:solidFill>
                  <a:schemeClr val="tx1"/>
                </a:solidFill>
                <a:latin typeface="Courier New" panose="02070309020205020404" pitchFamily="49" charset="0"/>
                <a:cs typeface="Courier New" panose="02070309020205020404" pitchFamily="49" charset="0"/>
              </a:rPr>
              <a:t>ios_base</a:t>
            </a:r>
            <a:r>
              <a:rPr lang="en-US" sz="2400" dirty="0">
                <a:solidFill>
                  <a:schemeClr val="tx1"/>
                </a:solidFill>
                <a:latin typeface="Courier New" panose="02070309020205020404" pitchFamily="49" charset="0"/>
                <a:cs typeface="Courier New" panose="02070309020205020404" pitchFamily="49" charset="0"/>
              </a:rPr>
              <a:t>::</a:t>
            </a:r>
            <a:r>
              <a:rPr lang="en-US" sz="2400" dirty="0" err="1">
                <a:solidFill>
                  <a:schemeClr val="tx1"/>
                </a:solidFill>
                <a:latin typeface="Courier New" panose="02070309020205020404" pitchFamily="49" charset="0"/>
                <a:cs typeface="Courier New" panose="02070309020205020404" pitchFamily="49" charset="0"/>
              </a:rPr>
              <a:t>seekdir</a:t>
            </a:r>
            <a:r>
              <a:rPr lang="en-US" sz="2400" dirty="0">
                <a:solidFill>
                  <a:schemeClr val="tx1"/>
                </a:solidFill>
                <a:latin typeface="Courier New" panose="02070309020205020404" pitchFamily="49" charset="0"/>
                <a:cs typeface="Courier New" panose="02070309020205020404" pitchFamily="49" charset="0"/>
              </a:rPr>
              <a:t> direction );</a:t>
            </a:r>
          </a:p>
          <a:p>
            <a:pPr marL="457200" lvl="1" indent="0">
              <a:buNone/>
            </a:pPr>
            <a:r>
              <a:rPr lang="en-US" sz="2400" dirty="0" err="1">
                <a:solidFill>
                  <a:schemeClr val="tx1"/>
                </a:solidFill>
                <a:latin typeface="Courier New" panose="02070309020205020404" pitchFamily="49" charset="0"/>
                <a:cs typeface="Courier New" panose="02070309020205020404" pitchFamily="49" charset="0"/>
              </a:rPr>
              <a:t>stream.</a:t>
            </a:r>
            <a:r>
              <a:rPr lang="en-US" sz="2400" dirty="0" err="1" smtClean="0">
                <a:solidFill>
                  <a:schemeClr val="tx1"/>
                </a:solidFill>
                <a:latin typeface="Courier New" panose="02070309020205020404" pitchFamily="49" charset="0"/>
                <a:cs typeface="Courier New" panose="02070309020205020404" pitchFamily="49" charset="0"/>
              </a:rPr>
              <a:t>seekp</a:t>
            </a:r>
            <a:r>
              <a:rPr lang="en-US" sz="2400" dirty="0">
                <a:solidFill>
                  <a:schemeClr val="tx1"/>
                </a:solidFill>
                <a:latin typeface="Courier New" panose="02070309020205020404" pitchFamily="49" charset="0"/>
                <a:cs typeface="Courier New" panose="02070309020205020404" pitchFamily="49" charset="0"/>
              </a:rPr>
              <a:t>( </a:t>
            </a:r>
            <a:r>
              <a:rPr lang="en-US" sz="2400" dirty="0" err="1">
                <a:solidFill>
                  <a:schemeClr val="tx1"/>
                </a:solidFill>
                <a:latin typeface="Courier New" panose="02070309020205020404" pitchFamily="49" charset="0"/>
                <a:cs typeface="Courier New" panose="02070309020205020404" pitchFamily="49" charset="0"/>
              </a:rPr>
              <a:t>off_type</a:t>
            </a:r>
            <a:r>
              <a:rPr lang="en-US" sz="2400" dirty="0">
                <a:solidFill>
                  <a:schemeClr val="tx1"/>
                </a:solidFill>
                <a:latin typeface="Courier New" panose="02070309020205020404" pitchFamily="49" charset="0"/>
                <a:cs typeface="Courier New" panose="02070309020205020404" pitchFamily="49" charset="0"/>
              </a:rPr>
              <a:t> </a:t>
            </a:r>
            <a:r>
              <a:rPr lang="en-US" sz="2400" dirty="0" smtClean="0">
                <a:solidFill>
                  <a:schemeClr val="tx1"/>
                </a:solidFill>
                <a:latin typeface="Courier New" panose="02070309020205020404" pitchFamily="49" charset="0"/>
                <a:cs typeface="Courier New" panose="02070309020205020404" pitchFamily="49" charset="0"/>
              </a:rPr>
              <a:t>offset, </a:t>
            </a:r>
            <a:r>
              <a:rPr lang="en-US" sz="2400" dirty="0" err="1" smtClean="0">
                <a:solidFill>
                  <a:schemeClr val="tx1"/>
                </a:solidFill>
                <a:latin typeface="Courier New" panose="02070309020205020404" pitchFamily="49" charset="0"/>
                <a:cs typeface="Courier New" panose="02070309020205020404" pitchFamily="49" charset="0"/>
              </a:rPr>
              <a:t>ios_base</a:t>
            </a:r>
            <a:r>
              <a:rPr lang="en-US" sz="2400" dirty="0">
                <a:solidFill>
                  <a:schemeClr val="tx1"/>
                </a:solidFill>
                <a:latin typeface="Courier New" panose="02070309020205020404" pitchFamily="49" charset="0"/>
                <a:cs typeface="Courier New" panose="02070309020205020404" pitchFamily="49" charset="0"/>
              </a:rPr>
              <a:t>::</a:t>
            </a:r>
            <a:r>
              <a:rPr lang="en-US" sz="2400" dirty="0" err="1">
                <a:solidFill>
                  <a:schemeClr val="tx1"/>
                </a:solidFill>
                <a:latin typeface="Courier New" panose="02070309020205020404" pitchFamily="49" charset="0"/>
                <a:cs typeface="Courier New" panose="02070309020205020404" pitchFamily="49" charset="0"/>
              </a:rPr>
              <a:t>seekdir</a:t>
            </a:r>
            <a:r>
              <a:rPr lang="en-US" sz="2400" dirty="0">
                <a:solidFill>
                  <a:schemeClr val="tx1"/>
                </a:solidFill>
                <a:latin typeface="Courier New" panose="02070309020205020404" pitchFamily="49" charset="0"/>
                <a:cs typeface="Courier New" panose="02070309020205020404" pitchFamily="49" charset="0"/>
              </a:rPr>
              <a:t> direction );</a:t>
            </a:r>
          </a:p>
          <a:p>
            <a:endParaRPr lang="en-US" dirty="0"/>
          </a:p>
        </p:txBody>
      </p:sp>
    </p:spTree>
    <p:extLst>
      <p:ext uri="{BB962C8B-B14F-4D97-AF65-F5344CB8AC3E}">
        <p14:creationId xmlns:p14="http://schemas.microsoft.com/office/powerpoint/2010/main" val="894814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15.5.2 Moving the FPM </a:t>
            </a:r>
            <a:r>
              <a:rPr lang="en-US" dirty="0" smtClean="0"/>
              <a:t>– Seek Function Parameters</a:t>
            </a:r>
            <a:endParaRPr lang="en-US" dirty="0"/>
          </a:p>
        </p:txBody>
      </p:sp>
      <p:sp>
        <p:nvSpPr>
          <p:cNvPr id="5" name="Content Placeholder 4"/>
          <p:cNvSpPr>
            <a:spLocks noGrp="1"/>
          </p:cNvSpPr>
          <p:nvPr>
            <p:ph sz="half" idx="13"/>
          </p:nvPr>
        </p:nvSpPr>
        <p:spPr/>
        <p:txBody>
          <a:bodyPr>
            <a:normAutofit lnSpcReduction="10000"/>
          </a:bodyPr>
          <a:lstStyle/>
          <a:p>
            <a:r>
              <a:rPr lang="en-US" dirty="0"/>
              <a:t>Single parameter form of </a:t>
            </a:r>
            <a:r>
              <a:rPr lang="en-US" b="1" dirty="0" err="1">
                <a:latin typeface="Courier New" panose="02070309020205020404" pitchFamily="49" charset="0"/>
                <a:cs typeface="Courier New" panose="02070309020205020404" pitchFamily="49" charset="0"/>
              </a:rPr>
              <a:t>seekg</a:t>
            </a:r>
            <a:r>
              <a:rPr lang="en-US" dirty="0"/>
              <a:t> and </a:t>
            </a:r>
            <a:r>
              <a:rPr lang="en-US" b="1" dirty="0" err="1">
                <a:latin typeface="Courier New" panose="02070309020205020404" pitchFamily="49" charset="0"/>
                <a:cs typeface="Courier New" panose="02070309020205020404" pitchFamily="49" charset="0"/>
              </a:rPr>
              <a:t>seekp</a:t>
            </a:r>
            <a:r>
              <a:rPr lang="en-US" dirty="0"/>
              <a:t> positions the FPM so it is the specified number of bytes from beginning of the </a:t>
            </a:r>
            <a:r>
              <a:rPr lang="en-US" dirty="0" smtClean="0"/>
              <a:t>file</a:t>
            </a:r>
          </a:p>
          <a:p>
            <a:endParaRPr lang="en-US" dirty="0"/>
          </a:p>
          <a:p>
            <a:r>
              <a:rPr lang="en-US" dirty="0"/>
              <a:t>The two parameter form of the seek functions, positions the FPM  relative to a specified offset as shown </a:t>
            </a:r>
            <a:r>
              <a:rPr lang="en-US" dirty="0" smtClean="0"/>
              <a:t>below</a:t>
            </a:r>
            <a:endParaRPr lang="en-US" dirty="0"/>
          </a:p>
        </p:txBody>
      </p:sp>
      <p:graphicFrame>
        <p:nvGraphicFramePr>
          <p:cNvPr id="7" name="Content Placeholder 6"/>
          <p:cNvGraphicFramePr>
            <a:graphicFrameLocks noGrp="1"/>
          </p:cNvGraphicFramePr>
          <p:nvPr>
            <p:ph sz="half" idx="14"/>
            <p:extLst>
              <p:ext uri="{D42A27DB-BD31-4B8C-83A1-F6EECF244321}">
                <p14:modId xmlns:p14="http://schemas.microsoft.com/office/powerpoint/2010/main" val="4186382404"/>
              </p:ext>
            </p:extLst>
          </p:nvPr>
        </p:nvGraphicFramePr>
        <p:xfrm>
          <a:off x="83974" y="3855646"/>
          <a:ext cx="12036489" cy="2220592"/>
        </p:xfrm>
        <a:graphic>
          <a:graphicData uri="http://schemas.openxmlformats.org/drawingml/2006/table">
            <a:tbl>
              <a:tblPr firstRow="1" firstCol="1" lastRow="1" lastCol="1" bandRow="1" bandCol="1"/>
              <a:tblGrid>
                <a:gridCol w="2583986">
                  <a:extLst>
                    <a:ext uri="{9D8B030D-6E8A-4147-A177-3AD203B41FA5}">
                      <a16:colId xmlns:a16="http://schemas.microsoft.com/office/drawing/2014/main" val="2958904530"/>
                    </a:ext>
                  </a:extLst>
                </a:gridCol>
                <a:gridCol w="9452503">
                  <a:extLst>
                    <a:ext uri="{9D8B030D-6E8A-4147-A177-3AD203B41FA5}">
                      <a16:colId xmlns:a16="http://schemas.microsoft.com/office/drawing/2014/main" val="1461534923"/>
                    </a:ext>
                  </a:extLst>
                </a:gridCol>
              </a:tblGrid>
              <a:tr h="352662">
                <a:tc>
                  <a:txBody>
                    <a:bodyPr/>
                    <a:lstStyle/>
                    <a:p>
                      <a:pPr marL="0" marR="0" algn="ctr">
                        <a:spcBef>
                          <a:spcPts val="0"/>
                        </a:spcBef>
                        <a:spcAft>
                          <a:spcPts val="0"/>
                        </a:spcAft>
                      </a:pPr>
                      <a:r>
                        <a:rPr lang="en-US" sz="2800" b="1" dirty="0">
                          <a:solidFill>
                            <a:srgbClr val="FFFFFF"/>
                          </a:solidFill>
                          <a:effectLst/>
                          <a:latin typeface="Times New Roman" panose="02020603050405020304" pitchFamily="18" charset="0"/>
                          <a:ea typeface="Times New Roman" panose="02020603050405020304" pitchFamily="18" charset="0"/>
                        </a:rPr>
                        <a:t>Direction</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tc>
                  <a:txBody>
                    <a:bodyPr/>
                    <a:lstStyle/>
                    <a:p>
                      <a:pPr marL="0" marR="0" algn="ctr">
                        <a:spcBef>
                          <a:spcPts val="0"/>
                        </a:spcBef>
                        <a:spcAft>
                          <a:spcPts val="0"/>
                        </a:spcAft>
                      </a:pPr>
                      <a:r>
                        <a:rPr lang="en-US" sz="2800" b="1" dirty="0">
                          <a:solidFill>
                            <a:srgbClr val="FFFFFF"/>
                          </a:solidFill>
                          <a:effectLst/>
                          <a:latin typeface="Times New Roman" panose="02020603050405020304" pitchFamily="18" charset="0"/>
                          <a:ea typeface="Times New Roman" panose="02020603050405020304" pitchFamily="18" charset="0"/>
                        </a:rPr>
                        <a:t>Description</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3552968770"/>
                  </a:ext>
                </a:extLst>
              </a:tr>
              <a:tr h="470216">
                <a:tc>
                  <a:txBody>
                    <a:bodyPr/>
                    <a:lstStyle/>
                    <a:p>
                      <a:pPr marL="0" marR="0">
                        <a:spcBef>
                          <a:spcPts val="0"/>
                        </a:spcBef>
                        <a:spcAft>
                          <a:spcPts val="0"/>
                        </a:spcAft>
                      </a:pPr>
                      <a:r>
                        <a:rPr lang="en-US" sz="2400" dirty="0" err="1">
                          <a:effectLst/>
                          <a:latin typeface="Courier New" panose="02070309020205020404" pitchFamily="49" charset="0"/>
                          <a:ea typeface="Times New Roman" panose="02020603050405020304" pitchFamily="18" charset="0"/>
                        </a:rPr>
                        <a:t>ios</a:t>
                      </a:r>
                      <a:r>
                        <a:rPr lang="en-US" sz="2400" dirty="0">
                          <a:effectLst/>
                          <a:latin typeface="Courier New" panose="02070309020205020404" pitchFamily="49" charset="0"/>
                          <a:ea typeface="Times New Roman" panose="02020603050405020304" pitchFamily="18" charset="0"/>
                        </a:rPr>
                        <a:t>::beg</a:t>
                      </a:r>
                      <a:endParaRPr lang="en-US" sz="3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Seek (change the current read or write position) relative to the beginning of the file.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336020746"/>
                  </a:ext>
                </a:extLst>
              </a:tr>
              <a:tr h="470216">
                <a:tc>
                  <a:txBody>
                    <a:bodyPr/>
                    <a:lstStyle/>
                    <a:p>
                      <a:pPr marL="0" marR="0">
                        <a:spcBef>
                          <a:spcPts val="0"/>
                        </a:spcBef>
                        <a:spcAft>
                          <a:spcPts val="0"/>
                        </a:spcAft>
                      </a:pPr>
                      <a:r>
                        <a:rPr lang="en-US" sz="2400" dirty="0" err="1">
                          <a:effectLst/>
                          <a:latin typeface="Courier New" panose="02070309020205020404" pitchFamily="49" charset="0"/>
                          <a:ea typeface="Times New Roman" panose="02020603050405020304" pitchFamily="18" charset="0"/>
                        </a:rPr>
                        <a:t>ios</a:t>
                      </a:r>
                      <a:r>
                        <a:rPr lang="en-US" sz="2400" dirty="0">
                          <a:effectLst/>
                          <a:latin typeface="Courier New" panose="02070309020205020404" pitchFamily="49" charset="0"/>
                          <a:ea typeface="Times New Roman" panose="02020603050405020304" pitchFamily="18" charset="0"/>
                        </a:rPr>
                        <a:t>::cur</a:t>
                      </a:r>
                      <a:endParaRPr lang="en-US" sz="3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Seek relative to the current FPM position.</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026723470"/>
                  </a:ext>
                </a:extLst>
              </a:tr>
              <a:tr h="470216">
                <a:tc>
                  <a:txBody>
                    <a:bodyPr/>
                    <a:lstStyle/>
                    <a:p>
                      <a:pPr marL="0" marR="0">
                        <a:spcBef>
                          <a:spcPts val="0"/>
                        </a:spcBef>
                        <a:spcAft>
                          <a:spcPts val="0"/>
                        </a:spcAft>
                      </a:pPr>
                      <a:r>
                        <a:rPr lang="en-US" sz="2400" dirty="0" err="1">
                          <a:effectLst/>
                          <a:latin typeface="Courier New" panose="02070309020205020404" pitchFamily="49" charset="0"/>
                          <a:ea typeface="Times New Roman" panose="02020603050405020304" pitchFamily="18" charset="0"/>
                        </a:rPr>
                        <a:t>ios</a:t>
                      </a:r>
                      <a:r>
                        <a:rPr lang="en-US" sz="2400" dirty="0">
                          <a:effectLst/>
                          <a:latin typeface="Courier New" panose="02070309020205020404" pitchFamily="49" charset="0"/>
                          <a:ea typeface="Times New Roman" panose="02020603050405020304" pitchFamily="18" charset="0"/>
                        </a:rPr>
                        <a:t>::end</a:t>
                      </a:r>
                      <a:endParaRPr lang="en-US" sz="3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Seek relative to the end of the file.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225068923"/>
                  </a:ext>
                </a:extLst>
              </a:tr>
            </a:tbl>
          </a:graphicData>
        </a:graphic>
      </p:graphicFrame>
    </p:spTree>
    <p:extLst>
      <p:ext uri="{BB962C8B-B14F-4D97-AF65-F5344CB8AC3E}">
        <p14:creationId xmlns:p14="http://schemas.microsoft.com/office/powerpoint/2010/main" val="2791547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15.5.2 Moving the FPM </a:t>
            </a:r>
            <a:r>
              <a:rPr lang="en-US" dirty="0" smtClean="0"/>
              <a:t>– </a:t>
            </a:r>
            <a:r>
              <a:rPr lang="en-US" dirty="0" err="1" smtClean="0">
                <a:latin typeface="Courier New" panose="02070309020205020404" pitchFamily="49" charset="0"/>
                <a:cs typeface="Courier New" panose="02070309020205020404" pitchFamily="49" charset="0"/>
              </a:rPr>
              <a:t>seekg</a:t>
            </a:r>
            <a:r>
              <a:rPr lang="en-US" dirty="0" smtClean="0"/>
              <a:t> Example and Explanation</a:t>
            </a:r>
            <a:endParaRPr lang="en-US" dirty="0"/>
          </a:p>
        </p:txBody>
      </p:sp>
      <p:sp>
        <p:nvSpPr>
          <p:cNvPr id="3" name="Content Placeholder 2"/>
          <p:cNvSpPr>
            <a:spLocks noGrp="1"/>
          </p:cNvSpPr>
          <p:nvPr>
            <p:ph idx="1"/>
          </p:nvPr>
        </p:nvSpPr>
        <p:spPr/>
        <p:txBody>
          <a:bodyPr/>
          <a:lstStyle/>
          <a:p>
            <a:pPr marL="457200" lvl="1" indent="0">
              <a:spcBef>
                <a:spcPts val="0"/>
              </a:spcBef>
              <a:spcAft>
                <a:spcPts val="0"/>
              </a:spcAft>
              <a:buNone/>
            </a:pPr>
            <a:r>
              <a:rPr lang="en-US" sz="28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fin.seekg</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 </a:t>
            </a:r>
            <a:r>
              <a:rPr lang="en-US" sz="28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sizeof</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STUDENT</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 * 2 ); </a:t>
            </a:r>
          </a:p>
          <a:p>
            <a:pPr marL="457200" lvl="1" indent="0">
              <a:buNone/>
            </a:pPr>
            <a:r>
              <a:rPr lang="en-US" sz="28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fin.seekg</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( 10, </a:t>
            </a:r>
            <a:r>
              <a:rPr lang="en-US" sz="28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ios</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::cur );</a:t>
            </a:r>
            <a:endParaRPr lang="en-US" sz="2800" dirty="0" smtClean="0">
              <a:solidFill>
                <a:schemeClr val="tx1"/>
              </a:solidFill>
              <a:latin typeface="Courier New" panose="02070309020205020404" pitchFamily="49" charset="0"/>
              <a:cs typeface="Courier New" panose="02070309020205020404" pitchFamily="49" charset="0"/>
            </a:endParaRPr>
          </a:p>
          <a:p>
            <a:endParaRPr lang="en-US" dirty="0"/>
          </a:p>
          <a:p>
            <a:r>
              <a:rPr lang="en-US" dirty="0"/>
              <a:t>First statement moves the FPM the size of two </a:t>
            </a:r>
            <a:r>
              <a:rPr lang="en-US" dirty="0">
                <a:latin typeface="Courier New" panose="02070309020205020404" pitchFamily="49" charset="0"/>
                <a:cs typeface="Courier New" panose="02070309020205020404" pitchFamily="49" charset="0"/>
              </a:rPr>
              <a:t>STUDENT</a:t>
            </a:r>
            <a:r>
              <a:rPr lang="en-US" dirty="0"/>
              <a:t> structures from the </a:t>
            </a:r>
            <a:r>
              <a:rPr lang="en-US" dirty="0" smtClean="0"/>
              <a:t>beginning</a:t>
            </a:r>
          </a:p>
          <a:p>
            <a:endParaRPr lang="en-US" dirty="0"/>
          </a:p>
          <a:p>
            <a:r>
              <a:rPr lang="en-US" dirty="0"/>
              <a:t>Second example sets file marker 10 bytes toward the end of the file relative to the stream’s current </a:t>
            </a:r>
            <a:r>
              <a:rPr lang="en-US" dirty="0" smtClean="0"/>
              <a:t>FPM</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486455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15.5.2 Moving the FPM </a:t>
            </a:r>
            <a:r>
              <a:rPr lang="en-US" dirty="0" smtClean="0"/>
              <a:t>– Opening a File in Mixed Mode</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 the following example the </a:t>
            </a:r>
            <a:r>
              <a:rPr lang="en-US" b="1" dirty="0" err="1">
                <a:latin typeface="Courier New" panose="02070309020205020404" pitchFamily="49" charset="0"/>
                <a:cs typeface="Courier New" panose="02070309020205020404" pitchFamily="49" charset="0"/>
              </a:rPr>
              <a:t>fstream</a:t>
            </a:r>
            <a:r>
              <a:rPr lang="en-US" dirty="0"/>
              <a:t> object is opened for both input and </a:t>
            </a:r>
            <a:r>
              <a:rPr lang="en-US" dirty="0" smtClean="0"/>
              <a:t>output</a:t>
            </a:r>
          </a:p>
          <a:p>
            <a:endParaRPr lang="en-US" dirty="0" smtClean="0"/>
          </a:p>
          <a:p>
            <a:r>
              <a:rPr lang="en-US" b="1" dirty="0" err="1" smtClean="0">
                <a:latin typeface="Courier New" panose="02070309020205020404" pitchFamily="49" charset="0"/>
                <a:cs typeface="Courier New" panose="02070309020205020404" pitchFamily="49" charset="0"/>
              </a:rPr>
              <a:t>fstream</a:t>
            </a:r>
            <a:endParaRPr lang="en-US" b="1" dirty="0" smtClean="0">
              <a:latin typeface="Courier New" panose="02070309020205020404" pitchFamily="49" charset="0"/>
              <a:cs typeface="Courier New" panose="02070309020205020404" pitchFamily="49" charset="0"/>
            </a:endParaRPr>
          </a:p>
          <a:p>
            <a:pPr lvl="1"/>
            <a:r>
              <a:rPr lang="en-US" dirty="0" smtClean="0"/>
              <a:t>Parent </a:t>
            </a:r>
            <a:r>
              <a:rPr lang="en-US" dirty="0"/>
              <a:t>of both </a:t>
            </a:r>
            <a:r>
              <a:rPr lang="en-US" b="1" dirty="0" smtClean="0">
                <a:latin typeface="Courier New" panose="02070309020205020404" pitchFamily="49" charset="0"/>
                <a:cs typeface="Courier New" panose="02070309020205020404" pitchFamily="49" charset="0"/>
              </a:rPr>
              <a:t>ifstream</a:t>
            </a:r>
            <a:r>
              <a:rPr lang="en-US" dirty="0" smtClean="0"/>
              <a:t> </a:t>
            </a:r>
            <a:r>
              <a:rPr lang="en-US" dirty="0"/>
              <a:t>and </a:t>
            </a:r>
            <a:r>
              <a:rPr lang="en-US" b="1" dirty="0">
                <a:latin typeface="Courier New" panose="02070309020205020404" pitchFamily="49" charset="0"/>
                <a:cs typeface="Courier New" panose="02070309020205020404" pitchFamily="49" charset="0"/>
              </a:rPr>
              <a:t>ofstream</a:t>
            </a:r>
            <a:r>
              <a:rPr lang="en-US" dirty="0"/>
              <a:t> classes</a:t>
            </a:r>
          </a:p>
          <a:p>
            <a:pPr lvl="1"/>
            <a:r>
              <a:rPr lang="en-US" dirty="0"/>
              <a:t>Much of the functionality of the children is derived from the parent </a:t>
            </a:r>
          </a:p>
          <a:p>
            <a:pPr lvl="1"/>
            <a:r>
              <a:rPr lang="en-US" dirty="0"/>
              <a:t>Used </a:t>
            </a:r>
            <a:r>
              <a:rPr lang="en-US" b="1" dirty="0" err="1">
                <a:latin typeface="Courier New" panose="02070309020205020404" pitchFamily="49" charset="0"/>
                <a:cs typeface="Courier New" panose="02070309020205020404" pitchFamily="49" charset="0"/>
              </a:rPr>
              <a:t>fstream</a:t>
            </a:r>
            <a:r>
              <a:rPr lang="en-US" dirty="0"/>
              <a:t> because of the default modes of the other two classes </a:t>
            </a:r>
          </a:p>
          <a:p>
            <a:pPr lvl="1"/>
            <a:r>
              <a:rPr lang="en-US" dirty="0"/>
              <a:t>To accomplish both reading and writing to the same stream, we used </a:t>
            </a:r>
            <a:r>
              <a:rPr lang="en-US" b="1" dirty="0" err="1">
                <a:latin typeface="Courier New" panose="02070309020205020404" pitchFamily="49" charset="0"/>
                <a:cs typeface="Courier New" panose="02070309020205020404" pitchFamily="49" charset="0"/>
              </a:rPr>
              <a:t>fstream</a:t>
            </a:r>
            <a:endParaRPr lang="en-US" b="1" dirty="0">
              <a:latin typeface="Courier New" panose="02070309020205020404" pitchFamily="49" charset="0"/>
              <a:cs typeface="Courier New" panose="02070309020205020404" pitchFamily="49" charset="0"/>
            </a:endParaRPr>
          </a:p>
          <a:p>
            <a:endParaRPr lang="en-US" dirty="0"/>
          </a:p>
          <a:p>
            <a:r>
              <a:rPr lang="en-US" dirty="0"/>
              <a:t>The code also illustrates how to re-write a record in the file without altering or rewriting the other records</a:t>
            </a:r>
          </a:p>
        </p:txBody>
      </p:sp>
    </p:spTree>
    <p:extLst>
      <p:ext uri="{BB962C8B-B14F-4D97-AF65-F5344CB8AC3E}">
        <p14:creationId xmlns:p14="http://schemas.microsoft.com/office/powerpoint/2010/main" val="1643644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15.5.2 Moving the FPM </a:t>
            </a:r>
            <a:r>
              <a:rPr lang="en-US" dirty="0" smtClean="0"/>
              <a:t>– </a:t>
            </a:r>
            <a:r>
              <a:rPr lang="en-US" dirty="0" err="1" smtClean="0">
                <a:latin typeface="Courier New" panose="02070309020205020404" pitchFamily="49" charset="0"/>
                <a:cs typeface="Courier New" panose="02070309020205020404" pitchFamily="49" charset="0"/>
              </a:rPr>
              <a:t>fstream</a:t>
            </a:r>
            <a:r>
              <a:rPr lang="en-US" dirty="0" smtClean="0"/>
              <a:t> Example Part 1</a:t>
            </a:r>
            <a:endParaRPr lang="en-US" dirty="0"/>
          </a:p>
        </p:txBody>
      </p:sp>
      <p:sp>
        <p:nvSpPr>
          <p:cNvPr id="3" name="Content Placeholder 2"/>
          <p:cNvSpPr>
            <a:spLocks noGrp="1"/>
          </p:cNvSpPr>
          <p:nvPr>
            <p:ph idx="1"/>
          </p:nvPr>
        </p:nvSpPr>
        <p:spPr/>
        <p:txBody>
          <a:bodyPr>
            <a:noAutofit/>
          </a:bodyPr>
          <a:lstStyle/>
          <a:p>
            <a:pPr marL="0" marR="0" indent="0">
              <a:spcBef>
                <a:spcPts val="0"/>
              </a:spcBef>
              <a:spcAft>
                <a:spcPts val="0"/>
              </a:spcAft>
              <a:buNone/>
            </a:pP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void</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LocateAndModifyRecord</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temp;</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Opening the stream for both input and output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2B91AF"/>
                </a:solidFill>
                <a:latin typeface="Courier New" panose="02070309020205020404" pitchFamily="49" charset="0"/>
                <a:ea typeface="Times New Roman" panose="02020603050405020304" pitchFamily="18" charset="0"/>
                <a:cs typeface="Courier New" panose="02070309020205020404" pitchFamily="49" charset="0"/>
              </a:rPr>
              <a:t>fstream</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empFile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binary.bin</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ios</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::in |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ios</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::out | </a:t>
            </a:r>
            <a:endParaRPr lang="en-US" sz="2000" dirty="0" smtClean="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ios</a:t>
            </a:r>
            <a:r>
              <a:rPr lang="en-US" sz="20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::binary | </a:t>
            </a:r>
            <a:r>
              <a:rPr lang="en-US" sz="2000" dirty="0" err="1"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ios</a:t>
            </a:r>
            <a:r>
              <a:rPr lang="en-US" sz="20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::ate );</a:t>
            </a:r>
            <a:endParaRPr lang="en-US" sz="2000" dirty="0" smtClean="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empFile.is_open</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Move FPM to second record from the front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empFile.seekp</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sizeof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 1 );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&lt;&lt;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"\n* Currently at </a:t>
            </a:r>
            <a:r>
              <a:rPr lang="en-US" sz="20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postion</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&lt;&lt;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empFile.tellp</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empFile.read</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reinterpret_cast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*&gt;(&amp;temp),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sizeof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&lt;&lt;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"\n* The name in the second record is: "</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&lt;&lt; temp.name;</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&lt;&lt;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"\n* The age in the second record is: "</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&lt;&lt;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temp.age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spcBef>
                <a:spcPts val="0"/>
              </a:spcBef>
              <a:spcAft>
                <a:spcPts val="0"/>
              </a:spcAft>
              <a:buNone/>
            </a:pPr>
            <a:r>
              <a:rPr lang="en-US" sz="1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1200" dirty="0">
              <a:latin typeface="Courier New" panose="02070309020205020404" pitchFamily="49"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4030106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15.1 Text Files Versus Binary Files – </a:t>
            </a:r>
            <a:r>
              <a:rPr lang="en-US" dirty="0" smtClean="0"/>
              <a:t>Hex Dump</a:t>
            </a:r>
            <a:endParaRPr lang="en-US" dirty="0"/>
          </a:p>
        </p:txBody>
      </p:sp>
      <p:sp>
        <p:nvSpPr>
          <p:cNvPr id="3" name="Content Placeholder 2"/>
          <p:cNvSpPr>
            <a:spLocks noGrp="1"/>
          </p:cNvSpPr>
          <p:nvPr>
            <p:ph idx="1"/>
          </p:nvPr>
        </p:nvSpPr>
        <p:spPr/>
        <p:txBody>
          <a:bodyPr/>
          <a:lstStyle/>
          <a:p>
            <a:r>
              <a:rPr lang="en-US" dirty="0"/>
              <a:t>Program executables or documents created using Microsoft Word or other word processors are examples of binary files</a:t>
            </a:r>
          </a:p>
          <a:p>
            <a:endParaRPr lang="en-US" dirty="0"/>
          </a:p>
          <a:p>
            <a:r>
              <a:rPr lang="en-US" dirty="0"/>
              <a:t>Visual Studio actually shows a hex dump of binary files</a:t>
            </a:r>
          </a:p>
          <a:p>
            <a:endParaRPr lang="en-US" b="1" dirty="0" smtClean="0"/>
          </a:p>
          <a:p>
            <a:r>
              <a:rPr lang="en-US" b="1" dirty="0" smtClean="0"/>
              <a:t>hex dump</a:t>
            </a:r>
          </a:p>
          <a:p>
            <a:pPr lvl="1"/>
            <a:r>
              <a:rPr lang="en-US" dirty="0" smtClean="0"/>
              <a:t>Shows </a:t>
            </a:r>
            <a:r>
              <a:rPr lang="en-US" dirty="0"/>
              <a:t>contents of a binary file in hexadecimal format as well as a translation of those bytes recognizable as ASCII or Unicode </a:t>
            </a:r>
            <a:r>
              <a:rPr lang="en-US" dirty="0" smtClean="0"/>
              <a:t>characters</a:t>
            </a:r>
            <a:endParaRPr lang="en-US" dirty="0"/>
          </a:p>
        </p:txBody>
      </p:sp>
    </p:spTree>
    <p:extLst>
      <p:ext uri="{BB962C8B-B14F-4D97-AF65-F5344CB8AC3E}">
        <p14:creationId xmlns:p14="http://schemas.microsoft.com/office/powerpoint/2010/main" val="3056971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15.5.2 Moving the FPM – </a:t>
            </a:r>
            <a:r>
              <a:rPr lang="en-US" dirty="0" err="1">
                <a:latin typeface="Courier New" panose="02070309020205020404" pitchFamily="49" charset="0"/>
                <a:cs typeface="Courier New" panose="02070309020205020404" pitchFamily="49" charset="0"/>
              </a:rPr>
              <a:t>fstream</a:t>
            </a:r>
            <a:r>
              <a:rPr lang="en-US" dirty="0"/>
              <a:t> Example Part </a:t>
            </a:r>
            <a:r>
              <a:rPr lang="en-US" dirty="0" smtClean="0"/>
              <a:t>2</a:t>
            </a:r>
            <a:endParaRPr lang="en-US" dirty="0"/>
          </a:p>
        </p:txBody>
      </p:sp>
      <p:sp>
        <p:nvSpPr>
          <p:cNvPr id="3" name="Content Placeholder 2"/>
          <p:cNvSpPr>
            <a:spLocks noGrp="1"/>
          </p:cNvSpPr>
          <p:nvPr>
            <p:ph idx="1"/>
          </p:nvPr>
        </p:nvSpPr>
        <p:spPr/>
        <p:txBody>
          <a:bodyPr/>
          <a:lstStyle/>
          <a:p>
            <a:pPr marL="0" lvl="0" indent="0">
              <a:spcBef>
                <a:spcPts val="0"/>
              </a:spcBef>
              <a:spcAft>
                <a:spcPts val="0"/>
              </a:spcAft>
              <a:buNone/>
            </a:pPr>
            <a:r>
              <a:rPr lang="en-US" sz="1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12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smtClean="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Move FPM 0 bytes from beginning of the stream</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empFile.seekg</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( 0,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ios</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::beg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strcpy</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temp.name,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"Jamie"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temp.age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41;</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Write updated data into current (first) position</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empFile.write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reinterpret_cast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*&gt;(&amp;temp),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sizeof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empFile.close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else</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cout &lt;&lt;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"File not opened"</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&lt;&lt; endl;</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4800" dirty="0"/>
          </a:p>
        </p:txBody>
      </p:sp>
    </p:spTree>
    <p:extLst>
      <p:ext uri="{BB962C8B-B14F-4D97-AF65-F5344CB8AC3E}">
        <p14:creationId xmlns:p14="http://schemas.microsoft.com/office/powerpoint/2010/main" val="59993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15.6.1 C The Differences – File Modes</a:t>
            </a:r>
            <a:endParaRPr lang="en-US" dirty="0"/>
          </a:p>
        </p:txBody>
      </p:sp>
      <p:sp>
        <p:nvSpPr>
          <p:cNvPr id="4" name="Content Placeholder 3"/>
          <p:cNvSpPr>
            <a:spLocks noGrp="1"/>
          </p:cNvSpPr>
          <p:nvPr>
            <p:ph sz="half" idx="13"/>
          </p:nvPr>
        </p:nvSpPr>
        <p:spPr/>
        <p:txBody>
          <a:bodyPr/>
          <a:lstStyle/>
          <a:p>
            <a:r>
              <a:rPr lang="en-US" dirty="0"/>
              <a:t>Second parameter to </a:t>
            </a:r>
            <a:r>
              <a:rPr lang="en-US" b="1" dirty="0" err="1">
                <a:latin typeface="Courier New" panose="02070309020205020404" pitchFamily="49" charset="0"/>
                <a:cs typeface="Courier New" panose="02070309020205020404" pitchFamily="49" charset="0"/>
              </a:rPr>
              <a:t>fopen</a:t>
            </a:r>
            <a:r>
              <a:rPr lang="en-US" dirty="0"/>
              <a:t> is a cString representing the file mode</a:t>
            </a:r>
          </a:p>
          <a:p>
            <a:r>
              <a:rPr lang="en-US" dirty="0"/>
              <a:t>Only modes discussed so far were </a:t>
            </a:r>
            <a:r>
              <a:rPr lang="en-US" b="1" dirty="0">
                <a:latin typeface="Courier New" panose="02070309020205020404" pitchFamily="49" charset="0"/>
                <a:cs typeface="Courier New" panose="02070309020205020404" pitchFamily="49" charset="0"/>
              </a:rPr>
              <a:t>r</a:t>
            </a:r>
            <a:r>
              <a:rPr lang="en-US" dirty="0"/>
              <a:t>, </a:t>
            </a:r>
            <a:r>
              <a:rPr lang="en-US" b="1" dirty="0">
                <a:latin typeface="Courier New" panose="02070309020205020404" pitchFamily="49" charset="0"/>
                <a:cs typeface="Courier New" panose="02070309020205020404" pitchFamily="49" charset="0"/>
              </a:rPr>
              <a:t>w</a:t>
            </a:r>
            <a:r>
              <a:rPr lang="en-US" dirty="0"/>
              <a:t>, and </a:t>
            </a:r>
            <a:r>
              <a:rPr lang="en-US" b="1" dirty="0">
                <a:latin typeface="Courier New" panose="02070309020205020404" pitchFamily="49" charset="0"/>
                <a:cs typeface="Courier New" panose="02070309020205020404" pitchFamily="49" charset="0"/>
              </a:rPr>
              <a:t>a</a:t>
            </a:r>
            <a:r>
              <a:rPr lang="en-US" dirty="0"/>
              <a:t> (read, write and append) </a:t>
            </a:r>
          </a:p>
          <a:p>
            <a:r>
              <a:rPr lang="en-US" dirty="0"/>
              <a:t>Below are some additional </a:t>
            </a:r>
            <a:r>
              <a:rPr lang="en-US" dirty="0" smtClean="0"/>
              <a:t>modes</a:t>
            </a:r>
            <a:endParaRPr lang="en-US" dirty="0"/>
          </a:p>
        </p:txBody>
      </p:sp>
      <p:graphicFrame>
        <p:nvGraphicFramePr>
          <p:cNvPr id="6" name="Content Placeholder 5"/>
          <p:cNvGraphicFramePr>
            <a:graphicFrameLocks noGrp="1"/>
          </p:cNvGraphicFramePr>
          <p:nvPr>
            <p:ph sz="half" idx="14"/>
            <p:extLst>
              <p:ext uri="{D42A27DB-BD31-4B8C-83A1-F6EECF244321}">
                <p14:modId xmlns:p14="http://schemas.microsoft.com/office/powerpoint/2010/main" val="1950688715"/>
              </p:ext>
            </p:extLst>
          </p:nvPr>
        </p:nvGraphicFramePr>
        <p:xfrm>
          <a:off x="84039" y="3855646"/>
          <a:ext cx="12036425" cy="2133600"/>
        </p:xfrm>
        <a:graphic>
          <a:graphicData uri="http://schemas.openxmlformats.org/drawingml/2006/table">
            <a:tbl>
              <a:tblPr firstRow="1" firstCol="1" lastRow="1" lastCol="1" bandRow="1" bandCol="1"/>
              <a:tblGrid>
                <a:gridCol w="1102537">
                  <a:extLst>
                    <a:ext uri="{9D8B030D-6E8A-4147-A177-3AD203B41FA5}">
                      <a16:colId xmlns:a16="http://schemas.microsoft.com/office/drawing/2014/main" val="1118551311"/>
                    </a:ext>
                  </a:extLst>
                </a:gridCol>
                <a:gridCol w="10933888">
                  <a:extLst>
                    <a:ext uri="{9D8B030D-6E8A-4147-A177-3AD203B41FA5}">
                      <a16:colId xmlns:a16="http://schemas.microsoft.com/office/drawing/2014/main" val="1794033625"/>
                    </a:ext>
                  </a:extLst>
                </a:gridCol>
              </a:tblGrid>
              <a:tr h="0">
                <a:tc>
                  <a:txBody>
                    <a:bodyPr/>
                    <a:lstStyle/>
                    <a:p>
                      <a:pPr marL="0" marR="0" algn="ctr">
                        <a:spcBef>
                          <a:spcPts val="0"/>
                        </a:spcBef>
                        <a:spcAft>
                          <a:spcPts val="0"/>
                        </a:spcAft>
                      </a:pPr>
                      <a:r>
                        <a:rPr lang="en-US" sz="2800" b="1" dirty="0">
                          <a:solidFill>
                            <a:srgbClr val="FFFFFF"/>
                          </a:solidFill>
                          <a:effectLst/>
                          <a:latin typeface="Times New Roman" panose="02020603050405020304" pitchFamily="18" charset="0"/>
                          <a:ea typeface="Times New Roman" panose="02020603050405020304" pitchFamily="18" charset="0"/>
                        </a:rPr>
                        <a:t>Mode</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tc>
                  <a:txBody>
                    <a:bodyPr/>
                    <a:lstStyle/>
                    <a:p>
                      <a:pPr marL="0" marR="0" algn="ctr">
                        <a:spcBef>
                          <a:spcPts val="0"/>
                        </a:spcBef>
                        <a:spcAft>
                          <a:spcPts val="0"/>
                        </a:spcAft>
                      </a:pPr>
                      <a:r>
                        <a:rPr lang="en-US" sz="2800" b="1">
                          <a:solidFill>
                            <a:srgbClr val="FFFFFF"/>
                          </a:solidFill>
                          <a:effectLst/>
                          <a:latin typeface="Times New Roman" panose="02020603050405020304" pitchFamily="18" charset="0"/>
                          <a:ea typeface="Times New Roman" panose="02020603050405020304" pitchFamily="18" charset="0"/>
                        </a:rPr>
                        <a:t>Explanation</a:t>
                      </a:r>
                      <a:endParaRPr lang="en-US" sz="2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3983556126"/>
                  </a:ext>
                </a:extLst>
              </a:tr>
              <a:tr h="0">
                <a:tc>
                  <a:txBody>
                    <a:bodyPr/>
                    <a:lstStyle/>
                    <a:p>
                      <a:pPr marL="0" marR="0" algn="ctr">
                        <a:spcBef>
                          <a:spcPts val="0"/>
                        </a:spcBef>
                        <a:spcAft>
                          <a:spcPts val="0"/>
                        </a:spcAft>
                      </a:pPr>
                      <a:r>
                        <a:rPr lang="en-US" sz="2000" dirty="0">
                          <a:effectLst/>
                          <a:latin typeface="Courier New" panose="02070309020205020404" pitchFamily="49" charset="0"/>
                          <a:ea typeface="Times New Roman" panose="02020603050405020304" pitchFamily="18" charset="0"/>
                        </a:rPr>
                        <a:t>r+</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Read and write. File must exist.</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3393262011"/>
                  </a:ext>
                </a:extLst>
              </a:tr>
              <a:tr h="0">
                <a:tc>
                  <a:txBody>
                    <a:bodyPr/>
                    <a:lstStyle/>
                    <a:p>
                      <a:pPr marL="0" marR="0" algn="ctr">
                        <a:spcBef>
                          <a:spcPts val="0"/>
                        </a:spcBef>
                        <a:spcAft>
                          <a:spcPts val="0"/>
                        </a:spcAft>
                      </a:pPr>
                      <a:r>
                        <a:rPr lang="en-US" sz="2000" dirty="0">
                          <a:effectLst/>
                          <a:latin typeface="Courier New" panose="02070309020205020404" pitchFamily="49" charset="0"/>
                          <a:ea typeface="Times New Roman" panose="02020603050405020304" pitchFamily="18" charset="0"/>
                        </a:rPr>
                        <a:t>w+</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Read and write. Will create file if possible. Existing data is destroyed.</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840947536"/>
                  </a:ext>
                </a:extLst>
              </a:tr>
              <a:tr h="0">
                <a:tc>
                  <a:txBody>
                    <a:bodyPr/>
                    <a:lstStyle/>
                    <a:p>
                      <a:pPr marL="0" marR="0" algn="ctr">
                        <a:spcBef>
                          <a:spcPts val="0"/>
                        </a:spcBef>
                        <a:spcAft>
                          <a:spcPts val="0"/>
                        </a:spcAft>
                      </a:pPr>
                      <a:r>
                        <a:rPr lang="en-US" sz="2000" dirty="0">
                          <a:effectLst/>
                          <a:latin typeface="Courier New" panose="02070309020205020404" pitchFamily="49" charset="0"/>
                          <a:ea typeface="Times New Roman" panose="02020603050405020304" pitchFamily="18" charset="0"/>
                        </a:rPr>
                        <a:t>a+</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Read and append. Will create file if possible. Existing data is retained. All writing will be done at the end of the file.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041743908"/>
                  </a:ext>
                </a:extLst>
              </a:tr>
            </a:tbl>
          </a:graphicData>
        </a:graphic>
      </p:graphicFrame>
    </p:spTree>
    <p:extLst>
      <p:ext uri="{BB962C8B-B14F-4D97-AF65-F5344CB8AC3E}">
        <p14:creationId xmlns:p14="http://schemas.microsoft.com/office/powerpoint/2010/main" val="2024027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15.6.1 C The Differences </a:t>
            </a:r>
            <a:r>
              <a:rPr lang="en-US" dirty="0" smtClean="0">
                <a:solidFill>
                  <a:srgbClr val="0070C0"/>
                </a:solidFill>
              </a:rPr>
              <a:t>– File Modes Example</a:t>
            </a:r>
            <a:endParaRPr lang="en-US" dirty="0"/>
          </a:p>
        </p:txBody>
      </p:sp>
      <p:sp>
        <p:nvSpPr>
          <p:cNvPr id="3" name="Content Placeholder 2"/>
          <p:cNvSpPr>
            <a:spLocks noGrp="1"/>
          </p:cNvSpPr>
          <p:nvPr>
            <p:ph idx="1"/>
          </p:nvPr>
        </p:nvSpPr>
        <p:spPr>
          <a:xfrm>
            <a:off x="83975" y="1229306"/>
            <a:ext cx="12036489" cy="4985757"/>
          </a:xfrm>
        </p:spPr>
        <p:txBody>
          <a:bodyPr/>
          <a:lstStyle/>
          <a:p>
            <a:r>
              <a:rPr lang="en-US" dirty="0"/>
              <a:t>In addition to the random access modes listed on previous page, code below shows a “</a:t>
            </a:r>
            <a:r>
              <a:rPr lang="en-US" b="1" dirty="0">
                <a:latin typeface="Courier New" panose="02070309020205020404" pitchFamily="49" charset="0"/>
                <a:cs typeface="Courier New" panose="02070309020205020404" pitchFamily="49" charset="0"/>
              </a:rPr>
              <a:t>b</a:t>
            </a:r>
            <a:r>
              <a:rPr lang="en-US" dirty="0"/>
              <a:t>” can be appended to any C file mode cString to allow access to binary </a:t>
            </a:r>
            <a:r>
              <a:rPr lang="en-US" dirty="0" smtClean="0"/>
              <a:t>files</a:t>
            </a:r>
          </a:p>
          <a:p>
            <a:endParaRPr lang="en-US" dirty="0" smtClean="0"/>
          </a:p>
          <a:p>
            <a:pPr marL="457200" lvl="1" indent="0">
              <a:lnSpc>
                <a:spcPct val="100000"/>
              </a:lnSpc>
              <a:spcBef>
                <a:spcPts val="0"/>
              </a:spcBef>
              <a:spcAft>
                <a:spcPts val="0"/>
              </a:spcAft>
              <a:buNone/>
            </a:pPr>
            <a:r>
              <a:rPr lang="en-US" sz="28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FILE</a:t>
            </a:r>
            <a:r>
              <a:rPr lang="en-US" sz="2800" dirty="0">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input;</a:t>
            </a:r>
          </a:p>
          <a:p>
            <a:pPr marL="457200" lvl="1" indent="0">
              <a:lnSpc>
                <a:spcPct val="100000"/>
              </a:lnSpc>
              <a:spcBef>
                <a:spcPts val="0"/>
              </a:spcBef>
              <a:spcAft>
                <a:spcPts val="0"/>
              </a:spcAft>
              <a:buNone/>
            </a:pPr>
            <a:r>
              <a:rPr lang="en-US" sz="28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FILE</a:t>
            </a:r>
            <a:r>
              <a:rPr lang="en-US" sz="2800" dirty="0">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fout</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p>
          <a:p>
            <a:pPr marL="457200" lvl="1" indent="0">
              <a:lnSpc>
                <a:spcPct val="100000"/>
              </a:lnSpc>
              <a:spcBef>
                <a:spcPts val="0"/>
              </a:spcBef>
              <a:spcAft>
                <a:spcPts val="0"/>
              </a:spcAft>
              <a:buNone/>
            </a:pPr>
            <a:r>
              <a:rPr lang="en-US" sz="28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FILE</a:t>
            </a:r>
            <a:r>
              <a:rPr lang="en-US" sz="2800" dirty="0">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data</a:t>
            </a:r>
            <a:r>
              <a:rPr lang="en-US" sz="28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p>
          <a:p>
            <a:pPr marL="457200" lvl="1" indent="0">
              <a:lnSpc>
                <a:spcPct val="100000"/>
              </a:lnSpc>
              <a:spcBef>
                <a:spcPts val="0"/>
              </a:spcBef>
              <a:spcAft>
                <a:spcPts val="0"/>
              </a:spcAft>
              <a:buNone/>
            </a:pPr>
            <a:endPar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endParaRPr>
          </a:p>
          <a:p>
            <a:pPr marL="457200" lvl="1" indent="0">
              <a:lnSpc>
                <a:spcPct val="100000"/>
              </a:lnSpc>
              <a:spcBef>
                <a:spcPts val="0"/>
              </a:spcBef>
              <a:spcAft>
                <a:spcPts val="0"/>
              </a:spcAft>
              <a:buNone/>
            </a:pP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input = </a:t>
            </a:r>
            <a:r>
              <a:rPr lang="en-US" sz="28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fopen</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800" dirty="0" err="1" smtClean="0">
                <a:solidFill>
                  <a:srgbClr val="A31515"/>
                </a:solidFill>
                <a:latin typeface="Courier New" panose="02070309020205020404" pitchFamily="49" charset="0"/>
                <a:ea typeface="Times New Roman" panose="02020603050405020304" pitchFamily="18" charset="0"/>
                <a:cs typeface="Courier New" panose="02070309020205020404" pitchFamily="49" charset="0"/>
              </a:rPr>
              <a:t>filename.bin</a:t>
            </a:r>
            <a:r>
              <a:rPr lang="en-US" sz="2800" dirty="0" smtClean="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8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r>
              <a:rPr lang="en-US" sz="2800" dirty="0" smtClean="0">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8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rb</a:t>
            </a:r>
            <a:r>
              <a:rPr lang="en-US" sz="28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p>
          <a:p>
            <a:pPr marL="457200" lvl="1" indent="0">
              <a:lnSpc>
                <a:spcPct val="100000"/>
              </a:lnSpc>
              <a:spcBef>
                <a:spcPts val="0"/>
              </a:spcBef>
              <a:spcAft>
                <a:spcPts val="0"/>
              </a:spcAft>
              <a:buNone/>
            </a:pPr>
            <a:r>
              <a:rPr lang="en-US" sz="28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fout</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 </a:t>
            </a:r>
            <a:r>
              <a:rPr lang="en-US" sz="28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fopen</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 </a:t>
            </a:r>
            <a:r>
              <a:rPr lang="en-US" sz="28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800" dirty="0" err="1" smtClean="0">
                <a:solidFill>
                  <a:srgbClr val="A31515"/>
                </a:solidFill>
                <a:latin typeface="Courier New" panose="02070309020205020404" pitchFamily="49" charset="0"/>
                <a:ea typeface="Times New Roman" panose="02020603050405020304" pitchFamily="18" charset="0"/>
                <a:cs typeface="Courier New" panose="02070309020205020404" pitchFamily="49" charset="0"/>
              </a:rPr>
              <a:t>filename.bin</a:t>
            </a:r>
            <a:r>
              <a:rPr lang="en-US" sz="2800" dirty="0" smtClean="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8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r>
              <a:rPr lang="en-US" sz="2800" dirty="0" smtClean="0">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8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w+b</a:t>
            </a:r>
            <a:r>
              <a:rPr lang="en-US" sz="28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800" dirty="0">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p>
          <a:p>
            <a:pPr marL="457200" lvl="1" indent="0">
              <a:lnSpc>
                <a:spcPct val="100000"/>
              </a:lnSpc>
              <a:spcBef>
                <a:spcPts val="0"/>
              </a:spcBef>
              <a:spcAft>
                <a:spcPts val="0"/>
              </a:spcAft>
              <a:buNone/>
            </a:pP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data = </a:t>
            </a:r>
            <a:r>
              <a:rPr lang="en-US" sz="28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fopen</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2800" dirty="0">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"c:\\</a:t>
            </a:r>
            <a:r>
              <a:rPr lang="en-US" sz="2800" dirty="0" smtClean="0">
                <a:solidFill>
                  <a:srgbClr val="A31515"/>
                </a:solidFill>
                <a:latin typeface="Courier New" panose="02070309020205020404" pitchFamily="49" charset="0"/>
                <a:ea typeface="Times New Roman" panose="02020603050405020304" pitchFamily="18" charset="0"/>
                <a:cs typeface="Courier New" panose="02070309020205020404" pitchFamily="49" charset="0"/>
              </a:rPr>
              <a:t>data.bin"</a:t>
            </a:r>
            <a:r>
              <a:rPr lang="en-US" sz="28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r>
              <a:rPr lang="en-US" sz="2800" dirty="0" smtClean="0">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"ab"</a:t>
            </a:r>
            <a:r>
              <a:rPr lang="en-US" sz="2800" dirty="0">
                <a:latin typeface="Courier New" panose="02070309020205020404" pitchFamily="49" charset="0"/>
                <a:ea typeface="Times New Roman" panose="02020603050405020304" pitchFamily="18" charset="0"/>
                <a:cs typeface="Courier New" panose="02070309020205020404" pitchFamily="49" charset="0"/>
              </a:rPr>
              <a:t> </a:t>
            </a:r>
            <a:r>
              <a:rPr lang="en-US" sz="28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endParaRPr lang="en-US" sz="2800" dirty="0">
              <a:solidFill>
                <a:schemeClr val="tx1"/>
              </a:solidFill>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28642505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15.6.2 </a:t>
            </a:r>
            <a:r>
              <a:rPr lang="en-US" dirty="0">
                <a:solidFill>
                  <a:srgbClr val="0070C0"/>
                </a:solidFill>
              </a:rPr>
              <a:t>C The Differences </a:t>
            </a:r>
            <a:r>
              <a:rPr lang="en-US" dirty="0" smtClean="0">
                <a:solidFill>
                  <a:srgbClr val="0070C0"/>
                </a:solidFill>
              </a:rPr>
              <a:t>– </a:t>
            </a:r>
            <a:r>
              <a:rPr lang="en-US" dirty="0" err="1" smtClean="0">
                <a:solidFill>
                  <a:srgbClr val="0070C0"/>
                </a:solidFill>
                <a:latin typeface="Courier New" panose="02070309020205020404" pitchFamily="49" charset="0"/>
                <a:cs typeface="Courier New" panose="02070309020205020404" pitchFamily="49" charset="0"/>
              </a:rPr>
              <a:t>fread</a:t>
            </a:r>
            <a:r>
              <a:rPr lang="en-US" dirty="0" smtClean="0">
                <a:solidFill>
                  <a:srgbClr val="0070C0"/>
                </a:solidFill>
              </a:rPr>
              <a:t> and </a:t>
            </a:r>
            <a:r>
              <a:rPr lang="en-US" dirty="0" err="1" smtClean="0">
                <a:solidFill>
                  <a:srgbClr val="0070C0"/>
                </a:solidFill>
                <a:latin typeface="Courier New" panose="02070309020205020404" pitchFamily="49" charset="0"/>
                <a:cs typeface="Courier New" panose="02070309020205020404" pitchFamily="49" charset="0"/>
              </a:rPr>
              <a:t>fwrite</a:t>
            </a:r>
            <a:endParaRPr lang="en-US"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normAutofit fontScale="85000" lnSpcReduction="20000"/>
          </a:bodyPr>
          <a:lstStyle/>
          <a:p>
            <a:r>
              <a:rPr lang="en-US" dirty="0"/>
              <a:t>Functions </a:t>
            </a:r>
            <a:r>
              <a:rPr lang="en-US" b="1" dirty="0" err="1">
                <a:latin typeface="Courier New" panose="02070309020205020404" pitchFamily="49" charset="0"/>
                <a:cs typeface="Courier New" panose="02070309020205020404" pitchFamily="49" charset="0"/>
              </a:rPr>
              <a:t>fread</a:t>
            </a:r>
            <a:r>
              <a:rPr lang="en-US" dirty="0"/>
              <a:t> and </a:t>
            </a:r>
            <a:r>
              <a:rPr lang="en-US" b="1" dirty="0" err="1">
                <a:latin typeface="Courier New" panose="02070309020205020404" pitchFamily="49" charset="0"/>
                <a:cs typeface="Courier New" panose="02070309020205020404" pitchFamily="49" charset="0"/>
              </a:rPr>
              <a:t>fwrite</a:t>
            </a:r>
            <a:r>
              <a:rPr lang="en-US" dirty="0"/>
              <a:t> are C counterparts to </a:t>
            </a:r>
            <a:r>
              <a:rPr lang="en-US" b="1" dirty="0">
                <a:latin typeface="Courier New" panose="02070309020205020404" pitchFamily="49" charset="0"/>
                <a:cs typeface="Courier New" panose="02070309020205020404" pitchFamily="49" charset="0"/>
              </a:rPr>
              <a:t>read</a:t>
            </a:r>
            <a:r>
              <a:rPr lang="en-US" dirty="0"/>
              <a:t> and </a:t>
            </a:r>
            <a:r>
              <a:rPr lang="en-US" b="1" dirty="0" smtClean="0">
                <a:latin typeface="Courier New" panose="02070309020205020404" pitchFamily="49" charset="0"/>
                <a:cs typeface="Courier New" panose="02070309020205020404" pitchFamily="49" charset="0"/>
              </a:rPr>
              <a:t>write</a:t>
            </a:r>
          </a:p>
          <a:p>
            <a:endParaRPr lang="en-US" b="1" dirty="0" smtClean="0">
              <a:latin typeface="Courier New" panose="02070309020205020404" pitchFamily="49" charset="0"/>
              <a:cs typeface="Courier New" panose="02070309020205020404" pitchFamily="49" charset="0"/>
            </a:endParaRPr>
          </a:p>
          <a:p>
            <a:pPr marR="0" indent="0">
              <a:spcBef>
                <a:spcPts val="0"/>
              </a:spcBef>
              <a:spcAft>
                <a:spcPts val="0"/>
              </a:spcAft>
              <a:buNone/>
            </a:pPr>
            <a:r>
              <a:rPr lang="en-US" sz="2000" dirty="0" err="1">
                <a:solidFill>
                  <a:srgbClr val="2B91AF"/>
                </a:solidFill>
                <a:latin typeface="Courier New" panose="02070309020205020404" pitchFamily="49" charset="0"/>
                <a:ea typeface="Times New Roman" panose="02020603050405020304" pitchFamily="18" charset="0"/>
                <a:cs typeface="Courier New" panose="02070309020205020404" pitchFamily="49" charset="0"/>
              </a:rPr>
              <a:t>size_t</a:t>
            </a:r>
            <a:r>
              <a:rPr lang="en-US" sz="2000" dirty="0">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fread</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const void</a:t>
            </a:r>
            <a:r>
              <a:rPr lang="en-US" sz="2000" dirty="0">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buffer,</a:t>
            </a:r>
            <a:r>
              <a:rPr lang="en-US" sz="2000" dirty="0">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2B91AF"/>
                </a:solidFill>
                <a:latin typeface="Courier New" panose="02070309020205020404" pitchFamily="49" charset="0"/>
                <a:ea typeface="Times New Roman" panose="02020603050405020304" pitchFamily="18" charset="0"/>
                <a:cs typeface="Courier New" panose="02070309020205020404" pitchFamily="49" charset="0"/>
              </a:rPr>
              <a:t>size_t</a:t>
            </a:r>
            <a:r>
              <a:rPr lang="en-US" sz="2000" dirty="0">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item_size</a:t>
            </a:r>
            <a:r>
              <a:rPr lang="en-US" sz="20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smtClean="0">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smtClean="0">
                <a:solidFill>
                  <a:srgbClr val="2B91AF"/>
                </a:solidFill>
                <a:latin typeface="Courier New" panose="02070309020205020404" pitchFamily="49" charset="0"/>
                <a:ea typeface="Times New Roman" panose="02020603050405020304" pitchFamily="18" charset="0"/>
                <a:cs typeface="Courier New" panose="02070309020205020404" pitchFamily="49" charset="0"/>
              </a:rPr>
              <a:t>size_t</a:t>
            </a:r>
            <a:r>
              <a:rPr lang="en-US" sz="2000" dirty="0" smtClean="0">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num_items</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FILE</a:t>
            </a:r>
            <a:r>
              <a:rPr lang="en-US" sz="2000" dirty="0">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fptr</a:t>
            </a:r>
            <a:r>
              <a:rPr lang="en-US" sz="20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endParaRPr>
          </a:p>
          <a:p>
            <a:pPr marR="0" indent="0">
              <a:spcBef>
                <a:spcPts val="0"/>
              </a:spcBef>
              <a:spcAft>
                <a:spcPts val="0"/>
              </a:spcAft>
              <a:buNone/>
            </a:pPr>
            <a:r>
              <a:rPr lang="en-US" sz="2000" dirty="0" err="1">
                <a:solidFill>
                  <a:srgbClr val="2B91AF"/>
                </a:solidFill>
                <a:latin typeface="Courier New" panose="02070309020205020404" pitchFamily="49" charset="0"/>
                <a:ea typeface="Times New Roman" panose="02020603050405020304" pitchFamily="18" charset="0"/>
                <a:cs typeface="Courier New" panose="02070309020205020404" pitchFamily="49" charset="0"/>
              </a:rPr>
              <a:t>size_t</a:t>
            </a:r>
            <a:r>
              <a:rPr lang="en-US" sz="2000" dirty="0">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fwrite</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const void</a:t>
            </a:r>
            <a:r>
              <a:rPr lang="en-US" sz="2000" dirty="0">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buffer, </a:t>
            </a:r>
            <a:r>
              <a:rPr lang="en-US" sz="2000" dirty="0" err="1">
                <a:solidFill>
                  <a:srgbClr val="2B91AF"/>
                </a:solidFill>
                <a:latin typeface="Courier New" panose="02070309020205020404" pitchFamily="49" charset="0"/>
                <a:ea typeface="Times New Roman" panose="02020603050405020304" pitchFamily="18" charset="0"/>
                <a:cs typeface="Courier New" panose="02070309020205020404" pitchFamily="49" charset="0"/>
              </a:rPr>
              <a:t>size_t</a:t>
            </a:r>
            <a:r>
              <a:rPr lang="en-US" sz="2000" dirty="0">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item_size</a:t>
            </a:r>
            <a:r>
              <a:rPr lang="en-US" sz="20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smtClean="0">
                <a:solidFill>
                  <a:srgbClr val="2B91AF"/>
                </a:solidFill>
                <a:latin typeface="Courier New" panose="02070309020205020404" pitchFamily="49" charset="0"/>
                <a:ea typeface="Times New Roman" panose="02020603050405020304" pitchFamily="18" charset="0"/>
                <a:cs typeface="Courier New" panose="02070309020205020404" pitchFamily="49" charset="0"/>
              </a:rPr>
              <a:t>size_t</a:t>
            </a:r>
            <a:r>
              <a:rPr lang="en-US" sz="2000" dirty="0" smtClean="0">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num_items</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FILE</a:t>
            </a:r>
            <a:r>
              <a:rPr lang="en-US" sz="2000" dirty="0">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fptr</a:t>
            </a:r>
            <a:r>
              <a:rPr lang="en-US" sz="20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b="1" dirty="0" smtClean="0">
              <a:solidFill>
                <a:schemeClr val="tx1"/>
              </a:solidFill>
              <a:latin typeface="Courier New" panose="02070309020205020404" pitchFamily="49" charset="0"/>
              <a:cs typeface="Courier New" panose="02070309020205020404" pitchFamily="49" charset="0"/>
            </a:endParaRPr>
          </a:p>
          <a:p>
            <a:endParaRPr lang="en-US" dirty="0" smtClean="0"/>
          </a:p>
          <a:p>
            <a:r>
              <a:rPr lang="en-US" dirty="0" smtClean="0"/>
              <a:t>Both </a:t>
            </a:r>
            <a:r>
              <a:rPr lang="en-US" dirty="0"/>
              <a:t>functions require an address of the buffer in which the information is stored or will be stored </a:t>
            </a:r>
          </a:p>
          <a:p>
            <a:pPr lvl="1"/>
            <a:r>
              <a:rPr lang="en-US" dirty="0"/>
              <a:t>This address will not need to be type cast because the function accepts a </a:t>
            </a:r>
            <a:r>
              <a:rPr lang="en-US" b="1" dirty="0" smtClean="0">
                <a:latin typeface="Courier New" panose="02070309020205020404" pitchFamily="49" charset="0"/>
                <a:cs typeface="Courier New" panose="02070309020205020404" pitchFamily="49" charset="0"/>
              </a:rPr>
              <a:t>void *</a:t>
            </a:r>
            <a:r>
              <a:rPr lang="en-US" dirty="0" smtClean="0"/>
              <a:t>, a </a:t>
            </a:r>
            <a:r>
              <a:rPr lang="en-US" dirty="0"/>
              <a:t>pointer to </a:t>
            </a:r>
            <a:r>
              <a:rPr lang="en-US" dirty="0" smtClean="0"/>
              <a:t>anything</a:t>
            </a:r>
          </a:p>
          <a:p>
            <a:r>
              <a:rPr lang="en-US" dirty="0"/>
              <a:t>Second </a:t>
            </a:r>
            <a:r>
              <a:rPr lang="en-US" dirty="0" smtClean="0"/>
              <a:t>parameter is the size </a:t>
            </a:r>
            <a:r>
              <a:rPr lang="en-US" dirty="0"/>
              <a:t>of one </a:t>
            </a:r>
            <a:r>
              <a:rPr lang="en-US" dirty="0" smtClean="0"/>
              <a:t>item</a:t>
            </a:r>
            <a:endParaRPr lang="en-US" dirty="0"/>
          </a:p>
          <a:p>
            <a:r>
              <a:rPr lang="en-US" dirty="0"/>
              <a:t>Third </a:t>
            </a:r>
            <a:r>
              <a:rPr lang="en-US" dirty="0" smtClean="0"/>
              <a:t>parameter is the </a:t>
            </a:r>
            <a:r>
              <a:rPr lang="en-US" dirty="0"/>
              <a:t>number of items to be written or </a:t>
            </a:r>
            <a:r>
              <a:rPr lang="en-US" dirty="0" smtClean="0"/>
              <a:t>read</a:t>
            </a:r>
            <a:endParaRPr lang="en-US" dirty="0"/>
          </a:p>
          <a:p>
            <a:r>
              <a:rPr lang="en-US" dirty="0" smtClean="0"/>
              <a:t>Last parameter is the </a:t>
            </a:r>
            <a:r>
              <a:rPr lang="en-US" dirty="0"/>
              <a:t>C file </a:t>
            </a:r>
            <a:r>
              <a:rPr lang="en-US" dirty="0" smtClean="0"/>
              <a:t>pointer</a:t>
            </a:r>
          </a:p>
          <a:p>
            <a:endParaRPr lang="en-US" dirty="0"/>
          </a:p>
          <a:p>
            <a:r>
              <a:rPr lang="en-US" dirty="0"/>
              <a:t>Both functions return the number of items, not bytes, completely read or written</a:t>
            </a:r>
          </a:p>
          <a:p>
            <a:endParaRPr lang="en-US" dirty="0"/>
          </a:p>
          <a:p>
            <a:endParaRPr lang="en-US" dirty="0"/>
          </a:p>
        </p:txBody>
      </p:sp>
    </p:spTree>
    <p:extLst>
      <p:ext uri="{BB962C8B-B14F-4D97-AF65-F5344CB8AC3E}">
        <p14:creationId xmlns:p14="http://schemas.microsoft.com/office/powerpoint/2010/main" val="1560169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15.6.2 C The Differences </a:t>
            </a:r>
            <a:r>
              <a:rPr lang="en-US" dirty="0" smtClean="0">
                <a:solidFill>
                  <a:srgbClr val="0070C0"/>
                </a:solidFill>
              </a:rPr>
              <a:t>– </a:t>
            </a:r>
            <a:r>
              <a:rPr lang="en-US" dirty="0" smtClean="0">
                <a:solidFill>
                  <a:srgbClr val="0070C0"/>
                </a:solidFill>
                <a:latin typeface="Courier New" panose="02070309020205020404" pitchFamily="49" charset="0"/>
                <a:cs typeface="Courier New" panose="02070309020205020404" pitchFamily="49" charset="0"/>
              </a:rPr>
              <a:t>main</a:t>
            </a:r>
            <a:r>
              <a:rPr lang="en-US" dirty="0" smtClean="0">
                <a:solidFill>
                  <a:srgbClr val="0070C0"/>
                </a:solidFill>
              </a:rPr>
              <a:t> Example</a:t>
            </a:r>
            <a:endParaRPr lang="en-US" dirty="0"/>
          </a:p>
        </p:txBody>
      </p:sp>
      <p:sp>
        <p:nvSpPr>
          <p:cNvPr id="3" name="Content Placeholder 2"/>
          <p:cNvSpPr>
            <a:spLocks noGrp="1"/>
          </p:cNvSpPr>
          <p:nvPr>
            <p:ph idx="1"/>
          </p:nvPr>
        </p:nvSpPr>
        <p:spPr/>
        <p:txBody>
          <a:bodyPr>
            <a:normAutofit fontScale="92500" lnSpcReduction="20000"/>
          </a:bodyPr>
          <a:lstStyle/>
          <a:p>
            <a:pPr marL="0" marR="0" indent="0">
              <a:lnSpc>
                <a:spcPct val="110000"/>
              </a:lnSpc>
              <a:spcBef>
                <a:spcPts val="0"/>
              </a:spcBef>
              <a:spcAft>
                <a:spcPts val="0"/>
              </a:spcAft>
              <a:buNone/>
            </a:pPr>
            <a:r>
              <a:rPr lang="en-US" sz="22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typedef</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2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struct</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10000"/>
              </a:lnSpc>
              <a:spcBef>
                <a:spcPts val="0"/>
              </a:spcBef>
              <a:spcAft>
                <a:spcPts val="0"/>
              </a:spcAft>
              <a:buNone/>
            </a:pP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10000"/>
              </a:lnSpc>
              <a:spcBef>
                <a:spcPts val="0"/>
              </a:spcBef>
              <a:spcAft>
                <a:spcPts val="0"/>
              </a:spcAft>
              <a:buNone/>
            </a:pP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2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char</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name[30];</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10000"/>
              </a:lnSpc>
              <a:spcBef>
                <a:spcPts val="0"/>
              </a:spcBef>
              <a:spcAft>
                <a:spcPts val="0"/>
              </a:spcAft>
              <a:buNone/>
            </a:pP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2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short</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2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age;</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10000"/>
              </a:lnSpc>
              <a:spcBef>
                <a:spcPts val="0"/>
              </a:spcBef>
              <a:spcAft>
                <a:spcPts val="0"/>
              </a:spcAft>
              <a:buNone/>
            </a:pP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2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10000"/>
              </a:lnSpc>
              <a:spcBef>
                <a:spcPts val="0"/>
              </a:spcBef>
              <a:spcAft>
                <a:spcPts val="0"/>
              </a:spcAft>
              <a:buNone/>
            </a:pPr>
            <a:r>
              <a:rPr lang="en-US" sz="22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#define </a:t>
            </a:r>
            <a:r>
              <a:rPr lang="en-US" sz="22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NUM_EMPLOYEES</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3</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10000"/>
              </a:lnSpc>
              <a:spcBef>
                <a:spcPts val="0"/>
              </a:spcBef>
              <a:spcAft>
                <a:spcPts val="0"/>
              </a:spcAft>
              <a:buNone/>
            </a:pP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10000"/>
              </a:lnSpc>
              <a:spcBef>
                <a:spcPts val="0"/>
              </a:spcBef>
              <a:spcAft>
                <a:spcPts val="0"/>
              </a:spcAft>
              <a:buNone/>
            </a:pPr>
            <a:r>
              <a:rPr lang="en-US" sz="22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main ( )</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10000"/>
              </a:lnSpc>
              <a:spcBef>
                <a:spcPts val="0"/>
              </a:spcBef>
              <a:spcAft>
                <a:spcPts val="0"/>
              </a:spcAft>
              <a:buNone/>
            </a:pP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10000"/>
              </a:lnSpc>
              <a:spcBef>
                <a:spcPts val="0"/>
              </a:spcBef>
              <a:spcAft>
                <a:spcPts val="0"/>
              </a:spcAft>
              <a:buNone/>
            </a:pP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2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ray[</a:t>
            </a:r>
            <a:r>
              <a:rPr lang="en-US" sz="22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NUM_EMPLOYEES</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10000"/>
              </a:lnSpc>
              <a:spcBef>
                <a:spcPts val="0"/>
              </a:spcBef>
              <a:spcAft>
                <a:spcPts val="0"/>
              </a:spcAft>
              <a:buNone/>
            </a:pP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2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FillArrayFromKeyboard</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ray );</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10000"/>
              </a:lnSpc>
              <a:spcBef>
                <a:spcPts val="0"/>
              </a:spcBef>
              <a:spcAft>
                <a:spcPts val="0"/>
              </a:spcAft>
              <a:buNone/>
            </a:pP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2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WriteToFile</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ray );</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10000"/>
              </a:lnSpc>
              <a:spcBef>
                <a:spcPts val="0"/>
              </a:spcBef>
              <a:spcAft>
                <a:spcPts val="0"/>
              </a:spcAft>
              <a:buNone/>
            </a:pP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2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ReadFromFile</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ray );</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10000"/>
              </a:lnSpc>
              <a:spcBef>
                <a:spcPts val="0"/>
              </a:spcBef>
              <a:spcAft>
                <a:spcPts val="0"/>
              </a:spcAft>
              <a:buNone/>
            </a:pP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2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PrintArray</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ray </a:t>
            </a:r>
            <a:r>
              <a:rPr lang="en-US" sz="22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p>
          <a:p>
            <a:pPr marL="0" marR="0" indent="0">
              <a:lnSpc>
                <a:spcPct val="110000"/>
              </a:lnSpc>
              <a:spcBef>
                <a:spcPts val="0"/>
              </a:spcBef>
              <a:spcAft>
                <a:spcPts val="0"/>
              </a:spcAft>
              <a:buNone/>
            </a:pP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10000"/>
              </a:lnSpc>
              <a:spcBef>
                <a:spcPts val="0"/>
              </a:spcBef>
              <a:spcAft>
                <a:spcPts val="0"/>
              </a:spcAft>
              <a:buNone/>
            </a:pP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2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return</a:t>
            </a: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0;</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10000"/>
              </a:lnSpc>
              <a:spcBef>
                <a:spcPts val="0"/>
              </a:spcBef>
              <a:spcAft>
                <a:spcPts val="0"/>
              </a:spcAft>
              <a:buNone/>
            </a:pPr>
            <a:r>
              <a:rPr lang="en-US" sz="22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200" dirty="0">
              <a:latin typeface="Courier New" panose="02070309020205020404" pitchFamily="49" charset="0"/>
              <a:ea typeface="Times New Roman" panose="02020603050405020304" pitchFamily="18" charset="0"/>
              <a:cs typeface="Courier New" panose="02070309020205020404" pitchFamily="49" charset="0"/>
            </a:endParaRPr>
          </a:p>
          <a:p>
            <a:endParaRPr lang="en-US" dirty="0"/>
          </a:p>
        </p:txBody>
      </p:sp>
    </p:spTree>
    <p:extLst>
      <p:ext uri="{BB962C8B-B14F-4D97-AF65-F5344CB8AC3E}">
        <p14:creationId xmlns:p14="http://schemas.microsoft.com/office/powerpoint/2010/main" val="1497656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15.6.2 C The Differences – </a:t>
            </a:r>
            <a:r>
              <a:rPr lang="en-US" dirty="0" err="1" smtClean="0">
                <a:solidFill>
                  <a:srgbClr val="0070C0"/>
                </a:solidFill>
                <a:latin typeface="Courier New" panose="02070309020205020404" pitchFamily="49" charset="0"/>
                <a:cs typeface="Courier New" panose="02070309020205020404" pitchFamily="49" charset="0"/>
              </a:rPr>
              <a:t>WriteToFile</a:t>
            </a:r>
            <a:r>
              <a:rPr lang="en-US" dirty="0" smtClean="0">
                <a:solidFill>
                  <a:srgbClr val="0070C0"/>
                </a:solidFill>
              </a:rPr>
              <a:t> </a:t>
            </a:r>
            <a:r>
              <a:rPr lang="en-US" dirty="0">
                <a:solidFill>
                  <a:srgbClr val="0070C0"/>
                </a:solidFill>
              </a:rPr>
              <a:t>Example</a:t>
            </a:r>
            <a:endParaRPr lang="en-US" dirty="0"/>
          </a:p>
        </p:txBody>
      </p:sp>
      <p:sp>
        <p:nvSpPr>
          <p:cNvPr id="3" name="Content Placeholder 2"/>
          <p:cNvSpPr>
            <a:spLocks noGrp="1"/>
          </p:cNvSpPr>
          <p:nvPr>
            <p:ph idx="1"/>
          </p:nvPr>
        </p:nvSpPr>
        <p:spPr/>
        <p:txBody>
          <a:bodyPr>
            <a:normAutofit/>
          </a:bodyPr>
          <a:lstStyle/>
          <a:p>
            <a:pPr marL="0" marR="0" indent="0">
              <a:lnSpc>
                <a:spcPct val="100000"/>
              </a:lnSpc>
              <a:spcBef>
                <a:spcPts val="0"/>
              </a:spcBef>
              <a:spcAft>
                <a:spcPts val="0"/>
              </a:spcAft>
              <a:buNone/>
            </a:pP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void</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WriteToFile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ray[]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FILE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fout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fout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fopen</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binary.bin</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wb</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fout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NULL</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fwrite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ray, </a:t>
            </a:r>
            <a:r>
              <a:rPr lang="en-US" sz="20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sizeof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NUM_EMPLOYEES</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fout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fclose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fout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else</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printf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"File not opened\n"</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endParaRPr lang="en-US" dirty="0"/>
          </a:p>
        </p:txBody>
      </p:sp>
    </p:spTree>
    <p:extLst>
      <p:ext uri="{BB962C8B-B14F-4D97-AF65-F5344CB8AC3E}">
        <p14:creationId xmlns:p14="http://schemas.microsoft.com/office/powerpoint/2010/main" val="2711373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rPr>
              <a:t>15.6.2 C The Differences – </a:t>
            </a:r>
            <a:r>
              <a:rPr lang="en-US" dirty="0" err="1" smtClean="0">
                <a:solidFill>
                  <a:srgbClr val="0070C0"/>
                </a:solidFill>
                <a:latin typeface="Courier New" panose="02070309020205020404" pitchFamily="49" charset="0"/>
                <a:cs typeface="Courier New" panose="02070309020205020404" pitchFamily="49" charset="0"/>
              </a:rPr>
              <a:t>ReadFromFile</a:t>
            </a:r>
            <a:r>
              <a:rPr lang="en-US" dirty="0" smtClean="0">
                <a:solidFill>
                  <a:srgbClr val="0070C0"/>
                </a:solidFill>
              </a:rPr>
              <a:t> </a:t>
            </a:r>
            <a:r>
              <a:rPr lang="en-US" dirty="0">
                <a:solidFill>
                  <a:srgbClr val="0070C0"/>
                </a:solidFill>
              </a:rPr>
              <a:t>Example</a:t>
            </a:r>
            <a:endParaRPr lang="en-US" dirty="0"/>
          </a:p>
        </p:txBody>
      </p:sp>
      <p:sp>
        <p:nvSpPr>
          <p:cNvPr id="3" name="Content Placeholder 2"/>
          <p:cNvSpPr>
            <a:spLocks noGrp="1"/>
          </p:cNvSpPr>
          <p:nvPr>
            <p:ph idx="1"/>
          </p:nvPr>
        </p:nvSpPr>
        <p:spPr/>
        <p:txBody>
          <a:bodyPr>
            <a:normAutofit/>
          </a:bodyPr>
          <a:lstStyle/>
          <a:p>
            <a:pPr marL="0" marR="0" indent="0">
              <a:lnSpc>
                <a:spcPct val="100000"/>
              </a:lnSpc>
              <a:spcBef>
                <a:spcPts val="0"/>
              </a:spcBef>
              <a:spcAft>
                <a:spcPts val="0"/>
              </a:spcAft>
              <a:buNone/>
            </a:pP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void</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ReadFromFile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ray[]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2B91AF"/>
                </a:solidFill>
                <a:latin typeface="Courier New" panose="02070309020205020404" pitchFamily="49" charset="0"/>
                <a:ea typeface="Times New Roman" panose="02020603050405020304" pitchFamily="18" charset="0"/>
                <a:cs typeface="Courier New" panose="02070309020205020404" pitchFamily="49" charset="0"/>
              </a:rPr>
              <a:t>size_t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num_items</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0;</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FILE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fin;</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fin =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fopen</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binary.bin</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rb</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fin != </a:t>
            </a:r>
            <a:r>
              <a:rPr lang="en-US" sz="20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NULL</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num_items</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fread</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ray, </a:t>
            </a:r>
            <a:r>
              <a:rPr lang="en-US" sz="20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sizeof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NUM_EMPLOYEES</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fin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fclose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fin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printf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"Number of bytes read is: %d"</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num_items</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else</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printf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"File not opened\n"</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53535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15.6.3 </a:t>
            </a:r>
            <a:r>
              <a:rPr lang="en-US" dirty="0">
                <a:solidFill>
                  <a:srgbClr val="0070C0"/>
                </a:solidFill>
              </a:rPr>
              <a:t>C The Differences </a:t>
            </a:r>
            <a:r>
              <a:rPr lang="en-US" dirty="0" smtClean="0">
                <a:solidFill>
                  <a:srgbClr val="0070C0"/>
                </a:solidFill>
              </a:rPr>
              <a:t>– Random Access Functions</a:t>
            </a:r>
            <a:endParaRPr lang="en-US" dirty="0"/>
          </a:p>
        </p:txBody>
      </p:sp>
      <p:sp>
        <p:nvSpPr>
          <p:cNvPr id="3" name="Content Placeholder 2"/>
          <p:cNvSpPr>
            <a:spLocks noGrp="1"/>
          </p:cNvSpPr>
          <p:nvPr>
            <p:ph idx="1"/>
          </p:nvPr>
        </p:nvSpPr>
        <p:spPr/>
        <p:txBody>
          <a:bodyPr>
            <a:normAutofit lnSpcReduction="10000"/>
          </a:bodyPr>
          <a:lstStyle/>
          <a:p>
            <a:r>
              <a:rPr lang="en-US" dirty="0"/>
              <a:t>Three C functions used to manipulate the FPM within binary </a:t>
            </a:r>
            <a:r>
              <a:rPr lang="en-US" dirty="0" smtClean="0"/>
              <a:t>files</a:t>
            </a:r>
          </a:p>
          <a:p>
            <a:pPr marL="0" indent="0">
              <a:buNone/>
            </a:pPr>
            <a:endParaRPr lang="en-US" sz="2600" dirty="0" smtClean="0">
              <a:solidFill>
                <a:srgbClr val="0000FF"/>
              </a:solidFill>
              <a:latin typeface="Courier New" panose="02070309020205020404" pitchFamily="49" charset="0"/>
              <a:ea typeface="Times New Roman" panose="02020603050405020304" pitchFamily="18" charset="0"/>
              <a:cs typeface="Courier New" panose="02070309020205020404" pitchFamily="49" charset="0"/>
            </a:endParaRPr>
          </a:p>
          <a:p>
            <a:pPr marL="457200" lvl="1" indent="0">
              <a:buNone/>
            </a:pPr>
            <a:r>
              <a:rPr lang="en-US" sz="2600" dirty="0" smtClean="0">
                <a:solidFill>
                  <a:srgbClr val="0000FF"/>
                </a:solidFill>
                <a:latin typeface="Courier New" panose="02070309020205020404" pitchFamily="49" charset="0"/>
                <a:ea typeface="Times New Roman" panose="02020603050405020304" pitchFamily="18" charset="0"/>
                <a:cs typeface="Courier New" panose="02070309020205020404" pitchFamily="49" charset="0"/>
              </a:rPr>
              <a:t>void</a:t>
            </a:r>
            <a:r>
              <a:rPr lang="en-US" sz="2600" dirty="0" smtClean="0">
                <a:latin typeface="Courier New" panose="02070309020205020404" pitchFamily="49" charset="0"/>
                <a:ea typeface="Times New Roman" panose="02020603050405020304" pitchFamily="18" charset="0"/>
                <a:cs typeface="Courier New" panose="02070309020205020404" pitchFamily="49" charset="0"/>
              </a:rPr>
              <a:t> </a:t>
            </a: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rewind( </a:t>
            </a:r>
            <a:r>
              <a:rPr lang="en-US" sz="26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FILE</a:t>
            </a:r>
            <a:r>
              <a:rPr lang="en-US" sz="2600" dirty="0">
                <a:latin typeface="Courier New" panose="02070309020205020404" pitchFamily="49" charset="0"/>
                <a:ea typeface="Times New Roman" panose="02020603050405020304" pitchFamily="18" charset="0"/>
                <a:cs typeface="Courier New" panose="02070309020205020404" pitchFamily="49" charset="0"/>
              </a:rPr>
              <a:t> </a:t>
            </a: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stream </a:t>
            </a:r>
            <a:r>
              <a:rPr lang="en-US" sz="26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p>
          <a:p>
            <a:pPr marL="457200" lvl="1" indent="0">
              <a:buNone/>
            </a:pPr>
            <a:r>
              <a:rPr lang="en-US" sz="2600" dirty="0" smtClean="0">
                <a:solidFill>
                  <a:srgbClr val="0000FF"/>
                </a:solidFill>
                <a:latin typeface="Courier New" panose="02070309020205020404" pitchFamily="49" charset="0"/>
                <a:ea typeface="Times New Roman" panose="02020603050405020304" pitchFamily="18" charset="0"/>
                <a:cs typeface="Courier New" panose="02070309020205020404" pitchFamily="49" charset="0"/>
              </a:rPr>
              <a:t>long</a:t>
            </a:r>
            <a:r>
              <a:rPr lang="en-US" sz="2600" dirty="0" smtClean="0">
                <a:latin typeface="Courier New" panose="02070309020205020404" pitchFamily="49" charset="0"/>
                <a:ea typeface="Times New Roman" panose="02020603050405020304" pitchFamily="18" charset="0"/>
                <a:cs typeface="Courier New" panose="02070309020205020404" pitchFamily="49" charset="0"/>
              </a:rPr>
              <a:t> </a:t>
            </a:r>
            <a:r>
              <a:rPr lang="en-US" sz="26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ftell</a:t>
            </a: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r>
              <a:rPr lang="en-US" sz="2600" dirty="0">
                <a:latin typeface="Courier New" panose="02070309020205020404" pitchFamily="49" charset="0"/>
                <a:ea typeface="Times New Roman" panose="02020603050405020304" pitchFamily="18" charset="0"/>
                <a:cs typeface="Courier New" panose="02070309020205020404" pitchFamily="49" charset="0"/>
              </a:rPr>
              <a:t> </a:t>
            </a:r>
            <a:r>
              <a:rPr lang="en-US" sz="26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FILE </a:t>
            </a: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stream );</a:t>
            </a:r>
          </a:p>
          <a:p>
            <a:pPr marL="457200" lvl="1" indent="0">
              <a:buNone/>
            </a:pPr>
            <a:r>
              <a:rPr lang="en-US" sz="26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600" dirty="0">
                <a:latin typeface="Courier New" panose="02070309020205020404" pitchFamily="49" charset="0"/>
                <a:ea typeface="Times New Roman" panose="02020603050405020304" pitchFamily="18" charset="0"/>
                <a:cs typeface="Courier New" panose="02070309020205020404" pitchFamily="49" charset="0"/>
              </a:rPr>
              <a:t> </a:t>
            </a:r>
            <a:r>
              <a:rPr lang="en-US" sz="26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fseek</a:t>
            </a: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r>
              <a:rPr lang="en-US" sz="2600" dirty="0">
                <a:latin typeface="Courier New" panose="02070309020205020404" pitchFamily="49" charset="0"/>
                <a:ea typeface="Times New Roman" panose="02020603050405020304" pitchFamily="18" charset="0"/>
                <a:cs typeface="Courier New" panose="02070309020205020404" pitchFamily="49" charset="0"/>
              </a:rPr>
              <a:t> </a:t>
            </a:r>
            <a:r>
              <a:rPr lang="en-US" sz="26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FILE </a:t>
            </a: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stream,</a:t>
            </a:r>
            <a:r>
              <a:rPr lang="en-US" sz="2600" dirty="0">
                <a:latin typeface="Courier New" panose="02070309020205020404" pitchFamily="49" charset="0"/>
                <a:ea typeface="Times New Roman" panose="02020603050405020304" pitchFamily="18" charset="0"/>
                <a:cs typeface="Courier New" panose="02070309020205020404" pitchFamily="49" charset="0"/>
              </a:rPr>
              <a:t> </a:t>
            </a:r>
            <a:r>
              <a:rPr lang="en-US" sz="2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long </a:t>
            </a: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offset,</a:t>
            </a:r>
            <a:r>
              <a:rPr lang="en-US" sz="2600" dirty="0">
                <a:latin typeface="Courier New" panose="02070309020205020404" pitchFamily="49" charset="0"/>
                <a:ea typeface="Times New Roman" panose="02020603050405020304" pitchFamily="18" charset="0"/>
                <a:cs typeface="Courier New" panose="02070309020205020404" pitchFamily="49" charset="0"/>
              </a:rPr>
              <a:t> </a:t>
            </a:r>
            <a:r>
              <a:rPr lang="en-US" sz="26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int</a:t>
            </a:r>
            <a:r>
              <a:rPr lang="en-US" sz="26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 </a:t>
            </a:r>
            <a:r>
              <a:rPr lang="en-US" sz="26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origin </a:t>
            </a:r>
            <a:r>
              <a:rPr lang="en-US" sz="2600" dirty="0" smtClean="0">
                <a:solidFill>
                  <a:schemeClr val="tx1"/>
                </a:solidFill>
                <a:latin typeface="Courier New" panose="02070309020205020404" pitchFamily="49" charset="0"/>
                <a:ea typeface="Times New Roman" panose="02020603050405020304" pitchFamily="18" charset="0"/>
                <a:cs typeface="Courier New" panose="02070309020205020404" pitchFamily="49" charset="0"/>
              </a:rPr>
              <a:t>);</a:t>
            </a:r>
            <a:endParaRPr lang="en-US" dirty="0" smtClean="0"/>
          </a:p>
          <a:p>
            <a:endParaRPr lang="en-US" dirty="0" smtClean="0"/>
          </a:p>
          <a:p>
            <a:r>
              <a:rPr lang="en-US" dirty="0"/>
              <a:t>The </a:t>
            </a:r>
            <a:r>
              <a:rPr lang="en-US" b="1" dirty="0">
                <a:latin typeface="Courier New" panose="02070309020205020404" pitchFamily="49" charset="0"/>
                <a:cs typeface="Courier New" panose="02070309020205020404" pitchFamily="49" charset="0"/>
              </a:rPr>
              <a:t>rewind</a:t>
            </a:r>
            <a:r>
              <a:rPr lang="en-US" dirty="0"/>
              <a:t> function moves the FPM back to the beginning of the </a:t>
            </a:r>
            <a:r>
              <a:rPr lang="en-US" dirty="0" smtClean="0"/>
              <a:t>file</a:t>
            </a:r>
            <a:endParaRPr lang="en-US" dirty="0"/>
          </a:p>
          <a:p>
            <a:r>
              <a:rPr lang="en-US" b="1" dirty="0" err="1">
                <a:latin typeface="Courier New" panose="02070309020205020404" pitchFamily="49" charset="0"/>
                <a:cs typeface="Courier New" panose="02070309020205020404" pitchFamily="49" charset="0"/>
              </a:rPr>
              <a:t>ftell</a:t>
            </a:r>
            <a:r>
              <a:rPr lang="en-US" dirty="0"/>
              <a:t> returns number of bytes the FPM is currently from the beginning of the </a:t>
            </a:r>
            <a:r>
              <a:rPr lang="en-US" dirty="0" smtClean="0"/>
              <a:t>file</a:t>
            </a:r>
            <a:endParaRPr lang="en-US" dirty="0"/>
          </a:p>
          <a:p>
            <a:r>
              <a:rPr lang="en-US" b="1" dirty="0" err="1">
                <a:latin typeface="Courier New" panose="02070309020205020404" pitchFamily="49" charset="0"/>
                <a:cs typeface="Courier New" panose="02070309020205020404" pitchFamily="49" charset="0"/>
              </a:rPr>
              <a:t>fseek</a:t>
            </a:r>
            <a:r>
              <a:rPr lang="en-US" dirty="0"/>
              <a:t> repositions the FPM within the file</a:t>
            </a:r>
          </a:p>
          <a:p>
            <a:endParaRPr lang="en-US" dirty="0"/>
          </a:p>
        </p:txBody>
      </p:sp>
    </p:spTree>
    <p:extLst>
      <p:ext uri="{BB962C8B-B14F-4D97-AF65-F5344CB8AC3E}">
        <p14:creationId xmlns:p14="http://schemas.microsoft.com/office/powerpoint/2010/main" val="75953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15.6.3 C The Differences </a:t>
            </a:r>
            <a:r>
              <a:rPr lang="en-US" dirty="0" smtClean="0">
                <a:solidFill>
                  <a:srgbClr val="0070C0"/>
                </a:solidFill>
              </a:rPr>
              <a:t>– Origin Parameter</a:t>
            </a:r>
            <a:endParaRPr lang="en-US" dirty="0"/>
          </a:p>
        </p:txBody>
      </p:sp>
      <p:sp>
        <p:nvSpPr>
          <p:cNvPr id="4" name="Content Placeholder 3"/>
          <p:cNvSpPr>
            <a:spLocks noGrp="1"/>
          </p:cNvSpPr>
          <p:nvPr>
            <p:ph sz="half" idx="13"/>
          </p:nvPr>
        </p:nvSpPr>
        <p:spPr>
          <a:xfrm>
            <a:off x="83975" y="1233745"/>
            <a:ext cx="12036489" cy="1357056"/>
          </a:xfrm>
        </p:spPr>
        <p:txBody>
          <a:bodyPr/>
          <a:lstStyle/>
          <a:p>
            <a:pPr lvl="0"/>
            <a:r>
              <a:rPr lang="en-US" dirty="0"/>
              <a:t>The origin parameter of </a:t>
            </a:r>
            <a:r>
              <a:rPr lang="en-US" b="1" dirty="0" err="1">
                <a:latin typeface="Courier New" panose="02070309020205020404" pitchFamily="49" charset="0"/>
                <a:cs typeface="Courier New" panose="02070309020205020404" pitchFamily="49" charset="0"/>
              </a:rPr>
              <a:t>fseek</a:t>
            </a:r>
            <a:r>
              <a:rPr lang="en-US" dirty="0"/>
              <a:t> can have one of three values as shown </a:t>
            </a:r>
            <a:r>
              <a:rPr lang="en-US" dirty="0" smtClean="0"/>
              <a:t>below</a:t>
            </a:r>
            <a:endParaRPr lang="en-US" dirty="0"/>
          </a:p>
        </p:txBody>
      </p:sp>
      <p:graphicFrame>
        <p:nvGraphicFramePr>
          <p:cNvPr id="6" name="Content Placeholder 5"/>
          <p:cNvGraphicFramePr>
            <a:graphicFrameLocks noGrp="1"/>
          </p:cNvGraphicFramePr>
          <p:nvPr>
            <p:ph sz="half" idx="14"/>
            <p:extLst>
              <p:ext uri="{D42A27DB-BD31-4B8C-83A1-F6EECF244321}">
                <p14:modId xmlns:p14="http://schemas.microsoft.com/office/powerpoint/2010/main" val="3282135586"/>
              </p:ext>
            </p:extLst>
          </p:nvPr>
        </p:nvGraphicFramePr>
        <p:xfrm>
          <a:off x="618359" y="2692559"/>
          <a:ext cx="10967720" cy="2072640"/>
        </p:xfrm>
        <a:graphic>
          <a:graphicData uri="http://schemas.openxmlformats.org/drawingml/2006/table">
            <a:tbl>
              <a:tblPr firstRow="1" firstCol="1" lastRow="1" lastCol="1" bandRow="1" bandCol="1"/>
              <a:tblGrid>
                <a:gridCol w="2105660">
                  <a:extLst>
                    <a:ext uri="{9D8B030D-6E8A-4147-A177-3AD203B41FA5}">
                      <a16:colId xmlns:a16="http://schemas.microsoft.com/office/drawing/2014/main" val="1434675873"/>
                    </a:ext>
                  </a:extLst>
                </a:gridCol>
                <a:gridCol w="8862060">
                  <a:extLst>
                    <a:ext uri="{9D8B030D-6E8A-4147-A177-3AD203B41FA5}">
                      <a16:colId xmlns:a16="http://schemas.microsoft.com/office/drawing/2014/main" val="1493866189"/>
                    </a:ext>
                  </a:extLst>
                </a:gridCol>
              </a:tblGrid>
              <a:tr h="548640">
                <a:tc>
                  <a:txBody>
                    <a:bodyPr/>
                    <a:lstStyle/>
                    <a:p>
                      <a:pPr marL="0" marR="0" algn="ctr">
                        <a:spcBef>
                          <a:spcPts val="0"/>
                        </a:spcBef>
                        <a:spcAft>
                          <a:spcPts val="0"/>
                        </a:spcAft>
                      </a:pPr>
                      <a:r>
                        <a:rPr lang="en-US" sz="3600" b="1" dirty="0">
                          <a:solidFill>
                            <a:srgbClr val="FFFFFF"/>
                          </a:solidFill>
                          <a:effectLst/>
                          <a:latin typeface="Times New Roman" panose="02020603050405020304" pitchFamily="18" charset="0"/>
                          <a:ea typeface="Times New Roman" panose="02020603050405020304" pitchFamily="18" charset="0"/>
                        </a:rPr>
                        <a:t>Identifier</a:t>
                      </a:r>
                      <a:endParaRPr lang="en-US" sz="3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tc>
                  <a:txBody>
                    <a:bodyPr/>
                    <a:lstStyle/>
                    <a:p>
                      <a:pPr marL="0" marR="0" algn="ctr">
                        <a:spcBef>
                          <a:spcPts val="0"/>
                        </a:spcBef>
                        <a:spcAft>
                          <a:spcPts val="0"/>
                        </a:spcAft>
                      </a:pPr>
                      <a:r>
                        <a:rPr lang="en-US" sz="3600" b="1">
                          <a:solidFill>
                            <a:srgbClr val="FFFFFF"/>
                          </a:solidFill>
                          <a:effectLst/>
                          <a:latin typeface="Times New Roman" panose="02020603050405020304" pitchFamily="18" charset="0"/>
                          <a:ea typeface="Times New Roman" panose="02020603050405020304" pitchFamily="18" charset="0"/>
                        </a:rPr>
                        <a:t>Description</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2050723231"/>
                  </a:ext>
                </a:extLst>
              </a:tr>
              <a:tr h="548640">
                <a:tc>
                  <a:txBody>
                    <a:bodyPr/>
                    <a:lstStyle/>
                    <a:p>
                      <a:pPr marL="0" marR="0">
                        <a:spcBef>
                          <a:spcPts val="0"/>
                        </a:spcBef>
                        <a:spcAft>
                          <a:spcPts val="0"/>
                        </a:spcAft>
                      </a:pPr>
                      <a:r>
                        <a:rPr lang="en-US" sz="2400" dirty="0">
                          <a:effectLst/>
                          <a:latin typeface="Courier New" panose="02070309020205020404" pitchFamily="49" charset="0"/>
                          <a:ea typeface="Times New Roman" panose="02020603050405020304" pitchFamily="18" charset="0"/>
                        </a:rPr>
                        <a:t>SEEK_CUR</a:t>
                      </a:r>
                      <a:endParaRPr lang="en-US" sz="3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Position FPM relative to the current position.</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2313070472"/>
                  </a:ext>
                </a:extLst>
              </a:tr>
              <a:tr h="548640">
                <a:tc>
                  <a:txBody>
                    <a:bodyPr/>
                    <a:lstStyle/>
                    <a:p>
                      <a:pPr marL="0" marR="0">
                        <a:spcBef>
                          <a:spcPts val="0"/>
                        </a:spcBef>
                        <a:spcAft>
                          <a:spcPts val="0"/>
                        </a:spcAft>
                      </a:pPr>
                      <a:r>
                        <a:rPr lang="en-US" sz="2400">
                          <a:effectLst/>
                          <a:latin typeface="Courier New" panose="02070309020205020404" pitchFamily="49" charset="0"/>
                          <a:ea typeface="Times New Roman" panose="02020603050405020304" pitchFamily="18" charset="0"/>
                        </a:rPr>
                        <a:t>SEEK_END</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Position FPM relative to the end of the file.</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665689877"/>
                  </a:ext>
                </a:extLst>
              </a:tr>
              <a:tr h="0">
                <a:tc>
                  <a:txBody>
                    <a:bodyPr/>
                    <a:lstStyle/>
                    <a:p>
                      <a:pPr marL="0" marR="0">
                        <a:spcBef>
                          <a:spcPts val="0"/>
                        </a:spcBef>
                        <a:spcAft>
                          <a:spcPts val="0"/>
                        </a:spcAft>
                      </a:pPr>
                      <a:r>
                        <a:rPr lang="en-US" sz="2400">
                          <a:effectLst/>
                          <a:latin typeface="Courier New" panose="02070309020205020404" pitchFamily="49" charset="0"/>
                          <a:ea typeface="Times New Roman" panose="02020603050405020304" pitchFamily="18" charset="0"/>
                        </a:rPr>
                        <a:t>SEEK_SET</a:t>
                      </a:r>
                      <a:endParaRPr lang="en-US"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Position FPM relative to the beginning the file.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561965633"/>
                  </a:ext>
                </a:extLst>
              </a:tr>
            </a:tbl>
          </a:graphicData>
        </a:graphic>
      </p:graphicFrame>
    </p:spTree>
    <p:extLst>
      <p:ext uri="{BB962C8B-B14F-4D97-AF65-F5344CB8AC3E}">
        <p14:creationId xmlns:p14="http://schemas.microsoft.com/office/powerpoint/2010/main" val="1648846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15.6.3 C The Differences </a:t>
            </a:r>
            <a:r>
              <a:rPr lang="en-US" dirty="0" smtClean="0">
                <a:solidFill>
                  <a:srgbClr val="0070C0"/>
                </a:solidFill>
              </a:rPr>
              <a:t>– Example Part 1</a:t>
            </a:r>
            <a:endParaRPr lang="en-US" dirty="0"/>
          </a:p>
        </p:txBody>
      </p:sp>
      <p:sp>
        <p:nvSpPr>
          <p:cNvPr id="3" name="Content Placeholder 2"/>
          <p:cNvSpPr>
            <a:spLocks noGrp="1"/>
          </p:cNvSpPr>
          <p:nvPr>
            <p:ph idx="1"/>
          </p:nvPr>
        </p:nvSpPr>
        <p:spPr/>
        <p:txBody>
          <a:bodyPr>
            <a:noAutofit/>
          </a:bodyPr>
          <a:lstStyle/>
          <a:p>
            <a:pPr marL="0" lvl="0" indent="0">
              <a:lnSpc>
                <a:spcPct val="100000"/>
              </a:lnSpc>
              <a:spcBef>
                <a:spcPts val="0"/>
              </a:spcBef>
              <a:spcAft>
                <a:spcPts val="0"/>
              </a:spcAft>
              <a:buNone/>
            </a:pP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void</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LocateAndModifyRecord</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temp;</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Opening the stream for both input and output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FILE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empFile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fopen</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binary.bin</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r+b</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if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empFile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NULL </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Move to the beginning of the file</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rewind (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empFile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Move FPM to second record from the front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fseek</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empFile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sizeof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 </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SEEK_SET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printf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"\n* Currently at </a:t>
            </a:r>
            <a:r>
              <a:rPr lang="en-US" sz="20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postion</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ld</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ftell</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empFile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fread</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&amp;temp, </a:t>
            </a:r>
            <a:r>
              <a:rPr lang="en-US" sz="20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sizeof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 </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1,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empFile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printf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"\n* The name in the second record is: %s"</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temp.name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lvl="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printf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"\n* The age in the second record is: %d"</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temp.age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3909868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15.1.1 Advantages and </a:t>
            </a:r>
            <a:r>
              <a:rPr lang="en-US" dirty="0" smtClean="0"/>
              <a:t>Disadvantages </a:t>
            </a:r>
            <a:r>
              <a:rPr lang="en-US" dirty="0"/>
              <a:t>of </a:t>
            </a:r>
            <a:r>
              <a:rPr lang="en-US" dirty="0" smtClean="0"/>
              <a:t>Binary Files</a:t>
            </a:r>
            <a:endParaRPr lang="en-US" dirty="0"/>
          </a:p>
        </p:txBody>
      </p:sp>
      <p:sp>
        <p:nvSpPr>
          <p:cNvPr id="3" name="Content Placeholder 2"/>
          <p:cNvSpPr>
            <a:spLocks noGrp="1"/>
          </p:cNvSpPr>
          <p:nvPr>
            <p:ph idx="1"/>
          </p:nvPr>
        </p:nvSpPr>
        <p:spPr/>
        <p:txBody>
          <a:bodyPr/>
          <a:lstStyle/>
          <a:p>
            <a:r>
              <a:rPr lang="en-US" b="1" dirty="0"/>
              <a:t>Advantages</a:t>
            </a:r>
          </a:p>
          <a:p>
            <a:pPr lvl="1"/>
            <a:r>
              <a:rPr lang="en-US" dirty="0"/>
              <a:t>No need to translate into ASCII characters </a:t>
            </a:r>
          </a:p>
          <a:p>
            <a:pPr lvl="1"/>
            <a:r>
              <a:rPr lang="en-US" dirty="0"/>
              <a:t>Allows special formatting symbols or commands to be placed within the file</a:t>
            </a:r>
          </a:p>
          <a:p>
            <a:endParaRPr lang="en-US" dirty="0" smtClean="0"/>
          </a:p>
          <a:p>
            <a:r>
              <a:rPr lang="en-US" b="1" dirty="0" smtClean="0"/>
              <a:t>Disadvantages</a:t>
            </a:r>
            <a:endParaRPr lang="en-US" b="1" dirty="0"/>
          </a:p>
          <a:p>
            <a:pPr lvl="1"/>
            <a:r>
              <a:rPr lang="en-US" dirty="0"/>
              <a:t>Not directly human readable</a:t>
            </a:r>
          </a:p>
          <a:p>
            <a:pPr lvl="1"/>
            <a:r>
              <a:rPr lang="en-US" dirty="0"/>
              <a:t>Not always portable from one machine to another</a:t>
            </a:r>
          </a:p>
        </p:txBody>
      </p:sp>
    </p:spTree>
    <p:extLst>
      <p:ext uri="{BB962C8B-B14F-4D97-AF65-F5344CB8AC3E}">
        <p14:creationId xmlns:p14="http://schemas.microsoft.com/office/powerpoint/2010/main" val="32004876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15.6.3 C The Differences – Example Part </a:t>
            </a:r>
            <a:r>
              <a:rPr lang="en-US" dirty="0" smtClean="0">
                <a:solidFill>
                  <a:srgbClr val="0070C0"/>
                </a:solidFill>
              </a:rPr>
              <a:t>2</a:t>
            </a:r>
            <a:endParaRPr lang="en-US" dirty="0"/>
          </a:p>
        </p:txBody>
      </p:sp>
      <p:sp>
        <p:nvSpPr>
          <p:cNvPr id="3" name="Content Placeholder 2"/>
          <p:cNvSpPr>
            <a:spLocks noGrp="1"/>
          </p:cNvSpPr>
          <p:nvPr>
            <p:ph idx="1"/>
          </p:nvPr>
        </p:nvSpPr>
        <p:spPr/>
        <p:txBody>
          <a:bodyPr>
            <a:noAutofit/>
          </a:bodyPr>
          <a:lstStyle/>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smtClean="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Move FPM 0 bytes from beginning of the stream</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fseek</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empFile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0, </a:t>
            </a:r>
            <a:r>
              <a:rPr lang="en-US" sz="2000" dirty="0">
                <a:solidFill>
                  <a:srgbClr val="6F008A"/>
                </a:solidFill>
                <a:latin typeface="Courier New" panose="02070309020205020404" pitchFamily="49" charset="0"/>
                <a:ea typeface="Times New Roman" panose="02020603050405020304" pitchFamily="18" charset="0"/>
                <a:cs typeface="Courier New" panose="02070309020205020404" pitchFamily="49" charset="0"/>
              </a:rPr>
              <a:t>SEEK_SET</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strcpy</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temp.name,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"Jamie"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temp.age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41;</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8000"/>
                </a:solidFill>
                <a:latin typeface="Courier New" panose="02070309020205020404" pitchFamily="49" charset="0"/>
                <a:ea typeface="Times New Roman" panose="02020603050405020304" pitchFamily="18" charset="0"/>
                <a:cs typeface="Courier New" panose="02070309020205020404" pitchFamily="49" charset="0"/>
              </a:rPr>
              <a:t>// Write updated data into current (first) position</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fwrite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&amp;temp, </a:t>
            </a:r>
            <a:r>
              <a:rPr lang="en-US" sz="2000" dirty="0" err="1">
                <a:solidFill>
                  <a:srgbClr val="0000FF"/>
                </a:solidFill>
                <a:latin typeface="Courier New" panose="02070309020205020404" pitchFamily="49" charset="0"/>
                <a:ea typeface="Times New Roman" panose="02020603050405020304" pitchFamily="18" charset="0"/>
                <a:cs typeface="Courier New" panose="02070309020205020404" pitchFamily="49" charset="0"/>
              </a:rPr>
              <a:t>sizeof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EMP </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1,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empFile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fclose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empFile</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a:solidFill>
                  <a:srgbClr val="0000FF"/>
                </a:solidFill>
                <a:latin typeface="Courier New" panose="02070309020205020404" pitchFamily="49" charset="0"/>
                <a:ea typeface="Times New Roman" panose="02020603050405020304" pitchFamily="18" charset="0"/>
                <a:cs typeface="Courier New" panose="02070309020205020404" pitchFamily="49" charset="0"/>
              </a:rPr>
              <a:t>else</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marR="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000" dirty="0" err="1">
                <a:solidFill>
                  <a:srgbClr val="000000"/>
                </a:solidFill>
                <a:latin typeface="Courier New" panose="02070309020205020404" pitchFamily="49" charset="0"/>
                <a:ea typeface="Times New Roman" panose="02020603050405020304" pitchFamily="18" charset="0"/>
                <a:cs typeface="Courier New" panose="02070309020205020404" pitchFamily="49" charset="0"/>
              </a:rPr>
              <a:t>printf</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"File not opened"</a:t>
            </a: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endParaRPr lang="en-US" sz="2000" dirty="0">
              <a:latin typeface="Courier New" panose="02070309020205020404" pitchFamily="49" charset="0"/>
              <a:ea typeface="Times New Roman" panose="02020603050405020304" pitchFamily="18" charset="0"/>
              <a:cs typeface="Courier New" panose="02070309020205020404" pitchFamily="49" charset="0"/>
            </a:endParaRPr>
          </a:p>
          <a:p>
            <a:pPr marL="0" indent="0">
              <a:lnSpc>
                <a:spcPct val="100000"/>
              </a:lnSpc>
              <a:spcBef>
                <a:spcPts val="0"/>
              </a:spcBef>
              <a:spcAft>
                <a:spcPts val="0"/>
              </a:spcAft>
              <a:buNone/>
            </a:pPr>
            <a:r>
              <a:rPr lang="en-US" sz="20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05295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15.2 Opening and </a:t>
            </a:r>
            <a:r>
              <a:rPr lang="en-US" dirty="0" smtClean="0"/>
              <a:t>Closing Binary Files – Syntax</a:t>
            </a:r>
            <a:endParaRPr lang="en-US" dirty="0"/>
          </a:p>
        </p:txBody>
      </p:sp>
      <p:sp>
        <p:nvSpPr>
          <p:cNvPr id="3" name="Content Placeholder 2"/>
          <p:cNvSpPr>
            <a:spLocks noGrp="1"/>
          </p:cNvSpPr>
          <p:nvPr>
            <p:ph idx="1"/>
          </p:nvPr>
        </p:nvSpPr>
        <p:spPr/>
        <p:txBody>
          <a:bodyPr/>
          <a:lstStyle/>
          <a:p>
            <a:r>
              <a:rPr lang="en-US" dirty="0"/>
              <a:t>Opening is similar </a:t>
            </a:r>
            <a:r>
              <a:rPr lang="en-US" dirty="0" smtClean="0"/>
              <a:t>as </a:t>
            </a:r>
            <a:r>
              <a:rPr lang="en-US" dirty="0"/>
              <a:t>text </a:t>
            </a:r>
            <a:r>
              <a:rPr lang="en-US" dirty="0" smtClean="0"/>
              <a:t>files</a:t>
            </a:r>
          </a:p>
          <a:p>
            <a:endParaRPr lang="en-US" dirty="0"/>
          </a:p>
          <a:p>
            <a:pPr marL="457200" lvl="1" indent="0">
              <a:buNone/>
            </a:pPr>
            <a:r>
              <a:rPr lang="en-US" sz="2800" dirty="0">
                <a:solidFill>
                  <a:schemeClr val="tx1"/>
                </a:solidFill>
                <a:latin typeface="Courier New" panose="02070309020205020404" pitchFamily="49" charset="0"/>
                <a:cs typeface="Courier New" panose="02070309020205020404" pitchFamily="49" charset="0"/>
              </a:rPr>
              <a:t>ifstream </a:t>
            </a:r>
            <a:r>
              <a:rPr lang="en-US" sz="2800" dirty="0" err="1">
                <a:solidFill>
                  <a:schemeClr val="tx1"/>
                </a:solidFill>
                <a:latin typeface="Courier New" panose="02070309020205020404" pitchFamily="49" charset="0"/>
                <a:cs typeface="Courier New" panose="02070309020205020404" pitchFamily="49" charset="0"/>
              </a:rPr>
              <a:t>inFile</a:t>
            </a:r>
            <a:r>
              <a:rPr lang="en-US" sz="2800" dirty="0">
                <a:solidFill>
                  <a:schemeClr val="tx1"/>
                </a:solidFill>
                <a:latin typeface="Courier New" panose="02070309020205020404" pitchFamily="49" charset="0"/>
                <a:cs typeface="Courier New" panose="02070309020205020404" pitchFamily="49" charset="0"/>
              </a:rPr>
              <a:t> ( filename, mode </a:t>
            </a:r>
            <a:r>
              <a:rPr lang="en-US" sz="2800" dirty="0" smtClean="0">
                <a:solidFill>
                  <a:schemeClr val="tx1"/>
                </a:solidFill>
                <a:latin typeface="Courier New" panose="02070309020205020404" pitchFamily="49" charset="0"/>
                <a:cs typeface="Courier New" panose="02070309020205020404" pitchFamily="49" charset="0"/>
              </a:rPr>
              <a:t>);</a:t>
            </a:r>
            <a:endParaRPr lang="en-US" dirty="0"/>
          </a:p>
          <a:p>
            <a:pPr marL="0" indent="0">
              <a:buNone/>
            </a:pPr>
            <a:r>
              <a:rPr lang="en-US" dirty="0" smtClean="0"/>
              <a:t>		-- </a:t>
            </a:r>
            <a:r>
              <a:rPr lang="en-US" dirty="0"/>
              <a:t>OR </a:t>
            </a:r>
            <a:r>
              <a:rPr lang="en-US" dirty="0" smtClean="0"/>
              <a:t>--</a:t>
            </a:r>
            <a:endParaRPr lang="en-US" dirty="0"/>
          </a:p>
          <a:p>
            <a:pPr marL="457200" lvl="1" indent="0">
              <a:buNone/>
            </a:pPr>
            <a:r>
              <a:rPr lang="en-US" sz="2800" dirty="0" smtClean="0">
                <a:solidFill>
                  <a:schemeClr val="tx1"/>
                </a:solidFill>
                <a:latin typeface="Courier New" panose="02070309020205020404" pitchFamily="49" charset="0"/>
                <a:cs typeface="Courier New" panose="02070309020205020404" pitchFamily="49" charset="0"/>
              </a:rPr>
              <a:t>ofstream </a:t>
            </a:r>
            <a:r>
              <a:rPr lang="en-US" sz="2800" dirty="0" err="1">
                <a:solidFill>
                  <a:schemeClr val="tx1"/>
                </a:solidFill>
                <a:latin typeface="Courier New" panose="02070309020205020404" pitchFamily="49" charset="0"/>
                <a:cs typeface="Courier New" panose="02070309020205020404" pitchFamily="49" charset="0"/>
              </a:rPr>
              <a:t>outFile</a:t>
            </a:r>
            <a:r>
              <a:rPr lang="en-US" sz="2800" dirty="0">
                <a:solidFill>
                  <a:schemeClr val="tx1"/>
                </a:solidFill>
                <a:latin typeface="Courier New" panose="02070309020205020404" pitchFamily="49" charset="0"/>
                <a:cs typeface="Courier New" panose="02070309020205020404" pitchFamily="49" charset="0"/>
              </a:rPr>
              <a:t>;</a:t>
            </a:r>
          </a:p>
          <a:p>
            <a:pPr marL="457200" lvl="1" indent="0">
              <a:buNone/>
            </a:pPr>
            <a:r>
              <a:rPr lang="en-US" sz="2800" dirty="0" err="1" smtClean="0">
                <a:solidFill>
                  <a:schemeClr val="tx1"/>
                </a:solidFill>
                <a:latin typeface="Courier New" panose="02070309020205020404" pitchFamily="49" charset="0"/>
                <a:cs typeface="Courier New" panose="02070309020205020404" pitchFamily="49" charset="0"/>
              </a:rPr>
              <a:t>outFile.open</a:t>
            </a:r>
            <a:r>
              <a:rPr lang="en-US" sz="2800" dirty="0" smtClean="0">
                <a:solidFill>
                  <a:schemeClr val="tx1"/>
                </a:solidFill>
                <a:latin typeface="Courier New" panose="02070309020205020404" pitchFamily="49" charset="0"/>
                <a:cs typeface="Courier New" panose="02070309020205020404" pitchFamily="49" charset="0"/>
              </a:rPr>
              <a:t> </a:t>
            </a:r>
            <a:r>
              <a:rPr lang="en-US" sz="2800" dirty="0">
                <a:solidFill>
                  <a:schemeClr val="tx1"/>
                </a:solidFill>
                <a:latin typeface="Courier New" panose="02070309020205020404" pitchFamily="49" charset="0"/>
                <a:cs typeface="Courier New" panose="02070309020205020404" pitchFamily="49" charset="0"/>
              </a:rPr>
              <a:t>( filename, mode );</a:t>
            </a:r>
          </a:p>
          <a:p>
            <a:endParaRPr lang="en-US" dirty="0"/>
          </a:p>
        </p:txBody>
      </p:sp>
    </p:spTree>
    <p:extLst>
      <p:ext uri="{BB962C8B-B14F-4D97-AF65-F5344CB8AC3E}">
        <p14:creationId xmlns:p14="http://schemas.microsoft.com/office/powerpoint/2010/main" val="2925543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15.2 Opening and Closing Binary Files </a:t>
            </a:r>
            <a:r>
              <a:rPr lang="en-US" dirty="0" smtClean="0"/>
              <a:t>– Modes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2608490"/>
              </p:ext>
            </p:extLst>
          </p:nvPr>
        </p:nvGraphicFramePr>
        <p:xfrm>
          <a:off x="84039" y="1680427"/>
          <a:ext cx="12036425" cy="3352800"/>
        </p:xfrm>
        <a:graphic>
          <a:graphicData uri="http://schemas.openxmlformats.org/drawingml/2006/table">
            <a:tbl>
              <a:tblPr firstRow="1" firstCol="1" lastRow="1" lastCol="1" bandRow="1" bandCol="1"/>
              <a:tblGrid>
                <a:gridCol w="2099153">
                  <a:extLst>
                    <a:ext uri="{9D8B030D-6E8A-4147-A177-3AD203B41FA5}">
                      <a16:colId xmlns:a16="http://schemas.microsoft.com/office/drawing/2014/main" val="2220097630"/>
                    </a:ext>
                  </a:extLst>
                </a:gridCol>
                <a:gridCol w="9937272">
                  <a:extLst>
                    <a:ext uri="{9D8B030D-6E8A-4147-A177-3AD203B41FA5}">
                      <a16:colId xmlns:a16="http://schemas.microsoft.com/office/drawing/2014/main" val="2112680446"/>
                    </a:ext>
                  </a:extLst>
                </a:gridCol>
              </a:tblGrid>
              <a:tr h="172085">
                <a:tc>
                  <a:txBody>
                    <a:bodyPr/>
                    <a:lstStyle/>
                    <a:p>
                      <a:pPr marL="0" marR="0" algn="ctr">
                        <a:spcBef>
                          <a:spcPts val="0"/>
                        </a:spcBef>
                        <a:spcAft>
                          <a:spcPts val="0"/>
                        </a:spcAft>
                      </a:pPr>
                      <a:r>
                        <a:rPr lang="en-US" sz="2800" b="1" dirty="0">
                          <a:solidFill>
                            <a:srgbClr val="FFFFFF"/>
                          </a:solidFill>
                          <a:effectLst/>
                          <a:latin typeface="Times New Roman" panose="02020603050405020304" pitchFamily="18" charset="0"/>
                          <a:ea typeface="Times New Roman" panose="02020603050405020304" pitchFamily="18" charset="0"/>
                        </a:rPr>
                        <a:t>Mode</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tc>
                  <a:txBody>
                    <a:bodyPr/>
                    <a:lstStyle/>
                    <a:p>
                      <a:pPr marL="0" marR="0" algn="ctr">
                        <a:spcBef>
                          <a:spcPts val="0"/>
                        </a:spcBef>
                        <a:spcAft>
                          <a:spcPts val="0"/>
                        </a:spcAft>
                      </a:pPr>
                      <a:r>
                        <a:rPr lang="en-US" sz="2800" b="1" dirty="0">
                          <a:solidFill>
                            <a:srgbClr val="FFFFFF"/>
                          </a:solidFill>
                          <a:effectLst/>
                          <a:latin typeface="Times New Roman" panose="02020603050405020304" pitchFamily="18" charset="0"/>
                          <a:ea typeface="Times New Roman" panose="02020603050405020304" pitchFamily="18" charset="0"/>
                        </a:rPr>
                        <a:t>Description</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2479313788"/>
                  </a:ext>
                </a:extLst>
              </a:tr>
              <a:tr h="172085">
                <a:tc>
                  <a:txBody>
                    <a:bodyPr/>
                    <a:lstStyle/>
                    <a:p>
                      <a:pPr marL="0" marR="0">
                        <a:spcBef>
                          <a:spcPts val="0"/>
                        </a:spcBef>
                        <a:spcAft>
                          <a:spcPts val="0"/>
                        </a:spcAft>
                      </a:pPr>
                      <a:r>
                        <a:rPr lang="en-US" sz="2000" dirty="0">
                          <a:effectLst/>
                          <a:latin typeface="Courier New" panose="02070309020205020404" pitchFamily="49" charset="0"/>
                          <a:ea typeface="Times New Roman" panose="02020603050405020304" pitchFamily="18" charset="0"/>
                        </a:rPr>
                        <a:t>ios::in</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Open file for input.</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2275059805"/>
                  </a:ext>
                </a:extLst>
              </a:tr>
              <a:tr h="164465">
                <a:tc>
                  <a:txBody>
                    <a:bodyPr/>
                    <a:lstStyle/>
                    <a:p>
                      <a:pPr marL="0" marR="0">
                        <a:spcBef>
                          <a:spcPts val="0"/>
                        </a:spcBef>
                        <a:spcAft>
                          <a:spcPts val="0"/>
                        </a:spcAft>
                      </a:pPr>
                      <a:r>
                        <a:rPr lang="en-US" sz="2000" dirty="0">
                          <a:effectLst/>
                          <a:latin typeface="Courier New" panose="02070309020205020404" pitchFamily="49" charset="0"/>
                          <a:ea typeface="Times New Roman" panose="02020603050405020304" pitchFamily="18" charset="0"/>
                        </a:rPr>
                        <a:t>ios::out</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Open file for output.</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815159927"/>
                  </a:ext>
                </a:extLst>
              </a:tr>
              <a:tr h="172085">
                <a:tc>
                  <a:txBody>
                    <a:bodyPr/>
                    <a:lstStyle/>
                    <a:p>
                      <a:pPr marL="0" marR="0">
                        <a:spcBef>
                          <a:spcPts val="0"/>
                        </a:spcBef>
                        <a:spcAft>
                          <a:spcPts val="0"/>
                        </a:spcAft>
                      </a:pPr>
                      <a:r>
                        <a:rPr lang="en-US" sz="2000" dirty="0">
                          <a:effectLst/>
                          <a:latin typeface="Courier New" panose="02070309020205020404" pitchFamily="49" charset="0"/>
                          <a:ea typeface="Times New Roman" panose="02020603050405020304" pitchFamily="18" charset="0"/>
                        </a:rPr>
                        <a:t>ios::app</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Open file for output. All new output is added at the end of the file.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2145270678"/>
                  </a:ext>
                </a:extLst>
              </a:tr>
              <a:tr h="172085">
                <a:tc>
                  <a:txBody>
                    <a:bodyPr/>
                    <a:lstStyle/>
                    <a:p>
                      <a:pPr marL="0" marR="0">
                        <a:spcBef>
                          <a:spcPts val="0"/>
                        </a:spcBef>
                        <a:spcAft>
                          <a:spcPts val="0"/>
                        </a:spcAft>
                      </a:pPr>
                      <a:r>
                        <a:rPr lang="en-US" sz="2000" dirty="0">
                          <a:effectLst/>
                          <a:latin typeface="Courier New" panose="02070309020205020404" pitchFamily="49" charset="0"/>
                          <a:ea typeface="Times New Roman" panose="02020603050405020304" pitchFamily="18" charset="0"/>
                        </a:rPr>
                        <a:t>ios::ate</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Open file with the file pointer initially set at the end of the file. Data can be written anywhere within the file.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239478283"/>
                  </a:ext>
                </a:extLst>
              </a:tr>
              <a:tr h="172085">
                <a:tc>
                  <a:txBody>
                    <a:bodyPr/>
                    <a:lstStyle/>
                    <a:p>
                      <a:pPr marL="0" marR="0">
                        <a:spcBef>
                          <a:spcPts val="0"/>
                        </a:spcBef>
                        <a:spcAft>
                          <a:spcPts val="0"/>
                        </a:spcAft>
                      </a:pPr>
                      <a:r>
                        <a:rPr lang="en-US" sz="2000" dirty="0">
                          <a:effectLst/>
                          <a:latin typeface="Courier New" panose="02070309020205020404" pitchFamily="49" charset="0"/>
                          <a:ea typeface="Times New Roman" panose="02020603050405020304" pitchFamily="18" charset="0"/>
                        </a:rPr>
                        <a:t>ios::binary</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Open file in binary mode (the default mode is text).</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4218859169"/>
                  </a:ext>
                </a:extLst>
              </a:tr>
              <a:tr h="172085">
                <a:tc>
                  <a:txBody>
                    <a:bodyPr/>
                    <a:lstStyle/>
                    <a:p>
                      <a:pPr marL="0" marR="0">
                        <a:spcBef>
                          <a:spcPts val="0"/>
                        </a:spcBef>
                        <a:spcAft>
                          <a:spcPts val="0"/>
                        </a:spcAft>
                      </a:pPr>
                      <a:r>
                        <a:rPr lang="en-US" sz="2000" dirty="0">
                          <a:effectLst/>
                          <a:latin typeface="Courier New" panose="02070309020205020404" pitchFamily="49" charset="0"/>
                          <a:ea typeface="Times New Roman" panose="02020603050405020304" pitchFamily="18" charset="0"/>
                        </a:rPr>
                        <a:t>ios::</a:t>
                      </a:r>
                      <a:r>
                        <a:rPr lang="en-US" sz="2000" dirty="0" err="1">
                          <a:effectLst/>
                          <a:latin typeface="Courier New" panose="02070309020205020404" pitchFamily="49" charset="0"/>
                          <a:ea typeface="Times New Roman" panose="02020603050405020304" pitchFamily="18" charset="0"/>
                        </a:rPr>
                        <a:t>trunc</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Open file for output. If already exists, it is replaced by the new file. If using ios::out this is the default unless you specify ios::app, ios::ate, or ios::in.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4032748638"/>
                  </a:ext>
                </a:extLst>
              </a:tr>
            </a:tbl>
          </a:graphicData>
        </a:graphic>
      </p:graphicFrame>
    </p:spTree>
    <p:extLst>
      <p:ext uri="{BB962C8B-B14F-4D97-AF65-F5344CB8AC3E}">
        <p14:creationId xmlns:p14="http://schemas.microsoft.com/office/powerpoint/2010/main" val="2399838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15.2 Opening and Closing Binary Files – </a:t>
            </a:r>
            <a:r>
              <a:rPr lang="en-US" dirty="0" smtClean="0"/>
              <a:t>Examples</a:t>
            </a:r>
            <a:endParaRPr lang="en-US" dirty="0"/>
          </a:p>
        </p:txBody>
      </p:sp>
      <p:sp>
        <p:nvSpPr>
          <p:cNvPr id="3" name="Content Placeholder 2"/>
          <p:cNvSpPr>
            <a:spLocks noGrp="1"/>
          </p:cNvSpPr>
          <p:nvPr>
            <p:ph idx="1"/>
          </p:nvPr>
        </p:nvSpPr>
        <p:spPr/>
        <p:txBody>
          <a:bodyPr>
            <a:normAutofit lnSpcReduction="10000"/>
          </a:bodyPr>
          <a:lstStyle/>
          <a:p>
            <a:r>
              <a:rPr lang="en-US" dirty="0"/>
              <a:t>When working with binary </a:t>
            </a:r>
            <a:r>
              <a:rPr lang="en-US" dirty="0" smtClean="0"/>
              <a:t>streams, include </a:t>
            </a:r>
            <a:r>
              <a:rPr lang="en-US" dirty="0"/>
              <a:t>the second </a:t>
            </a:r>
            <a:r>
              <a:rPr lang="en-US" dirty="0" smtClean="0"/>
              <a:t>parameter </a:t>
            </a:r>
            <a:r>
              <a:rPr lang="en-US" b="1" dirty="0" smtClean="0">
                <a:latin typeface="Courier New" panose="02070309020205020404" pitchFamily="49" charset="0"/>
                <a:cs typeface="Courier New" panose="02070309020205020404" pitchFamily="49" charset="0"/>
              </a:rPr>
              <a:t>ios</a:t>
            </a:r>
            <a:r>
              <a:rPr lang="en-US" b="1" dirty="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binary</a:t>
            </a:r>
            <a:endParaRPr lang="en-US" b="1" dirty="0">
              <a:latin typeface="Courier New" panose="02070309020205020404" pitchFamily="49" charset="0"/>
              <a:cs typeface="Courier New" panose="02070309020205020404" pitchFamily="49" charset="0"/>
            </a:endParaRPr>
          </a:p>
          <a:p>
            <a:endParaRPr lang="en-US" dirty="0" smtClean="0"/>
          </a:p>
          <a:p>
            <a:pPr marL="457200" lvl="1" indent="0">
              <a:spcBef>
                <a:spcPts val="0"/>
              </a:spcBef>
              <a:spcAft>
                <a:spcPts val="0"/>
              </a:spcAft>
              <a:buNone/>
            </a:pP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ifstream</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input (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filename.bin</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ios::binary );</a:t>
            </a:r>
          </a:p>
          <a:p>
            <a:pPr marL="457200" lvl="1" indent="0">
              <a:spcBef>
                <a:spcPts val="0"/>
              </a:spcBef>
              <a:spcAft>
                <a:spcPts val="0"/>
              </a:spcAft>
              <a:buNone/>
            </a:pPr>
            <a:r>
              <a:rPr lang="en-US" sz="2000" dirty="0">
                <a:latin typeface="Courier New" panose="02070309020205020404" pitchFamily="49" charset="0"/>
                <a:ea typeface="Times New Roman" panose="02020603050405020304" pitchFamily="18" charset="0"/>
                <a:cs typeface="Courier New" panose="02070309020205020404" pitchFamily="49" charset="0"/>
              </a:rPr>
              <a:t> </a:t>
            </a:r>
          </a:p>
          <a:p>
            <a:pPr marL="457200" lvl="1" indent="0">
              <a:spcBef>
                <a:spcPts val="0"/>
              </a:spcBef>
              <a:spcAft>
                <a:spcPts val="0"/>
              </a:spcAft>
              <a:buNone/>
            </a:pP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ofstream</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fout;</a:t>
            </a:r>
          </a:p>
          <a:p>
            <a:pPr marL="457200" lvl="1" indent="0">
              <a:spcBef>
                <a:spcPts val="0"/>
              </a:spcBef>
              <a:spcAft>
                <a:spcPts val="0"/>
              </a:spcAft>
              <a:buNone/>
            </a:pPr>
            <a:r>
              <a:rPr lang="en-US" sz="2000" dirty="0" err="1">
                <a:solidFill>
                  <a:schemeClr val="tx1"/>
                </a:solidFill>
                <a:latin typeface="Courier New" panose="02070309020205020404" pitchFamily="49" charset="0"/>
                <a:ea typeface="Times New Roman" panose="02020603050405020304" pitchFamily="18" charset="0"/>
                <a:cs typeface="Courier New" panose="02070309020205020404" pitchFamily="49" charset="0"/>
              </a:rPr>
              <a:t>fout.open</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err="1">
                <a:solidFill>
                  <a:srgbClr val="A31515"/>
                </a:solidFill>
                <a:latin typeface="Courier New" panose="02070309020205020404" pitchFamily="49" charset="0"/>
                <a:ea typeface="Times New Roman" panose="02020603050405020304" pitchFamily="18" charset="0"/>
                <a:cs typeface="Courier New" panose="02070309020205020404" pitchFamily="49" charset="0"/>
              </a:rPr>
              <a:t>filename.bin</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ios::out | ios::binary );</a:t>
            </a:r>
          </a:p>
          <a:p>
            <a:pPr marL="457200" lvl="1" indent="0">
              <a:spcBef>
                <a:spcPts val="0"/>
              </a:spcBef>
              <a:spcAft>
                <a:spcPts val="0"/>
              </a:spcAft>
              <a:buNone/>
            </a:pPr>
            <a:r>
              <a:rPr lang="en-US" sz="2000" dirty="0">
                <a:latin typeface="Courier New" panose="02070309020205020404" pitchFamily="49" charset="0"/>
                <a:ea typeface="Times New Roman" panose="02020603050405020304" pitchFamily="18" charset="0"/>
                <a:cs typeface="Courier New" panose="02070309020205020404" pitchFamily="49" charset="0"/>
              </a:rPr>
              <a:t> </a:t>
            </a:r>
          </a:p>
          <a:p>
            <a:pPr marL="457200" lvl="1" indent="0">
              <a:buNone/>
            </a:pPr>
            <a:r>
              <a:rPr lang="en-US" sz="20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ofstream</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data ( </a:t>
            </a:r>
            <a:r>
              <a:rPr lang="en-US" sz="2000" dirty="0">
                <a:solidFill>
                  <a:srgbClr val="A31515"/>
                </a:solidFill>
                <a:latin typeface="Courier New" panose="02070309020205020404" pitchFamily="49" charset="0"/>
                <a:ea typeface="Times New Roman" panose="02020603050405020304" pitchFamily="18" charset="0"/>
                <a:cs typeface="Courier New" panose="02070309020205020404" pitchFamily="49" charset="0"/>
              </a:rPr>
              <a:t>"c:\\data.bin"</a:t>
            </a:r>
            <a:r>
              <a:rPr lang="en-US" sz="2000" dirty="0">
                <a:solidFill>
                  <a:schemeClr val="tx1"/>
                </a:solidFill>
                <a:latin typeface="Courier New" panose="02070309020205020404" pitchFamily="49" charset="0"/>
                <a:ea typeface="Times New Roman" panose="02020603050405020304" pitchFamily="18" charset="0"/>
                <a:cs typeface="Courier New" panose="02070309020205020404" pitchFamily="49" charset="0"/>
              </a:rPr>
              <a:t>, ios::out | ios::app | ios::binary );</a:t>
            </a:r>
            <a:endParaRPr lang="en-US" sz="2000" dirty="0">
              <a:solidFill>
                <a:schemeClr val="tx1"/>
              </a:solidFill>
              <a:latin typeface="Courier New" panose="02070309020205020404" pitchFamily="49" charset="0"/>
              <a:cs typeface="Courier New" panose="02070309020205020404" pitchFamily="49" charset="0"/>
            </a:endParaRPr>
          </a:p>
          <a:p>
            <a:endParaRPr lang="en-US" dirty="0" smtClean="0"/>
          </a:p>
          <a:p>
            <a:r>
              <a:rPr lang="en-US" dirty="0" smtClean="0"/>
              <a:t>Multiple </a:t>
            </a:r>
            <a:r>
              <a:rPr lang="en-US" dirty="0"/>
              <a:t>file mode flags can be combined using the bitwise OR operator </a:t>
            </a:r>
            <a:r>
              <a:rPr lang="en-US" dirty="0" smtClean="0"/>
              <a:t>(</a:t>
            </a:r>
            <a:r>
              <a:rPr lang="en-US" b="1" dirty="0" smtClean="0">
                <a:latin typeface="Courier New" panose="02070309020205020404" pitchFamily="49" charset="0"/>
                <a:cs typeface="Courier New" panose="02070309020205020404" pitchFamily="49" charset="0"/>
              </a:rPr>
              <a:t>|</a:t>
            </a:r>
            <a:r>
              <a:rPr lang="en-US" dirty="0" smtClean="0"/>
              <a:t>)</a:t>
            </a:r>
          </a:p>
          <a:p>
            <a:pPr lvl="1"/>
            <a:r>
              <a:rPr lang="en-US" dirty="0" smtClean="0"/>
              <a:t>The binary file in the third example is opened in append mode</a:t>
            </a:r>
          </a:p>
          <a:p>
            <a:endParaRPr lang="en-US" dirty="0"/>
          </a:p>
        </p:txBody>
      </p:sp>
    </p:spTree>
    <p:extLst>
      <p:ext uri="{BB962C8B-B14F-4D97-AF65-F5344CB8AC3E}">
        <p14:creationId xmlns:p14="http://schemas.microsoft.com/office/powerpoint/2010/main" val="4000214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15.2 Opening and Closing Binary Files </a:t>
            </a:r>
            <a:r>
              <a:rPr lang="en-US" dirty="0" smtClean="0"/>
              <a:t>– Refresher </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latin typeface="Courier New" panose="02070309020205020404" pitchFamily="49" charset="0"/>
                <a:cs typeface="Courier New" panose="02070309020205020404" pitchFamily="49" charset="0"/>
              </a:rPr>
              <a:t>clear</a:t>
            </a:r>
            <a:r>
              <a:rPr lang="en-US" dirty="0"/>
              <a:t> method clears, or resets, the I/O state flags for the stream </a:t>
            </a:r>
            <a:endParaRPr lang="en-US" dirty="0" smtClean="0"/>
          </a:p>
          <a:p>
            <a:pPr lvl="1"/>
            <a:r>
              <a:rPr lang="en-US" dirty="0" smtClean="0"/>
              <a:t>When </a:t>
            </a:r>
            <a:r>
              <a:rPr lang="en-US" b="1" dirty="0"/>
              <a:t>end of a file</a:t>
            </a:r>
            <a:r>
              <a:rPr lang="en-US" dirty="0"/>
              <a:t> (</a:t>
            </a:r>
            <a:r>
              <a:rPr lang="en-US" b="1" dirty="0"/>
              <a:t>EOF</a:t>
            </a:r>
            <a:r>
              <a:rPr lang="en-US" dirty="0"/>
              <a:t>) is reached a stream state flag of </a:t>
            </a:r>
            <a:r>
              <a:rPr lang="en-US" dirty="0" err="1"/>
              <a:t>eofbit</a:t>
            </a:r>
            <a:r>
              <a:rPr lang="en-US" dirty="0"/>
              <a:t> is </a:t>
            </a:r>
            <a:r>
              <a:rPr lang="en-US" dirty="0" smtClean="0"/>
              <a:t>set</a:t>
            </a:r>
          </a:p>
          <a:p>
            <a:pPr lvl="1"/>
            <a:r>
              <a:rPr lang="en-US" dirty="0" smtClean="0"/>
              <a:t>Attempt </a:t>
            </a:r>
            <a:r>
              <a:rPr lang="en-US" dirty="0"/>
              <a:t>to reuse a stream object </a:t>
            </a:r>
            <a:r>
              <a:rPr lang="en-US" dirty="0" smtClean="0"/>
              <a:t>requires </a:t>
            </a:r>
            <a:r>
              <a:rPr lang="en-US" dirty="0"/>
              <a:t>clearing this </a:t>
            </a:r>
            <a:r>
              <a:rPr lang="en-US" dirty="0" smtClean="0"/>
              <a:t>flag</a:t>
            </a:r>
          </a:p>
          <a:p>
            <a:endParaRPr lang="en-US" dirty="0"/>
          </a:p>
          <a:p>
            <a:r>
              <a:rPr lang="en-US" dirty="0"/>
              <a:t>Once done with input and output activities </a:t>
            </a:r>
            <a:r>
              <a:rPr lang="en-US" b="1" dirty="0">
                <a:solidFill>
                  <a:srgbClr val="FF0000"/>
                </a:solidFill>
              </a:rPr>
              <a:t>always close the file</a:t>
            </a:r>
            <a:r>
              <a:rPr lang="en-US" dirty="0"/>
              <a:t/>
            </a:r>
            <a:br>
              <a:rPr lang="en-US" dirty="0"/>
            </a:br>
            <a:endParaRPr lang="en-US" dirty="0"/>
          </a:p>
          <a:p>
            <a:r>
              <a:rPr lang="en-US" dirty="0" smtClean="0"/>
              <a:t>Syntax same as used when closing text files</a:t>
            </a:r>
            <a:r>
              <a:rPr lang="en-US" dirty="0"/>
              <a:t/>
            </a:r>
            <a:br>
              <a:rPr lang="en-US" dirty="0"/>
            </a:br>
            <a:endParaRPr lang="en-US" dirty="0"/>
          </a:p>
          <a:p>
            <a:r>
              <a:rPr lang="en-US" b="1" dirty="0"/>
              <a:t>Style note</a:t>
            </a:r>
          </a:p>
          <a:p>
            <a:pPr lvl="1"/>
            <a:r>
              <a:rPr lang="en-US" dirty="0"/>
              <a:t>Common when naming files to use extension of </a:t>
            </a:r>
            <a:r>
              <a:rPr lang="en-US" dirty="0" smtClean="0"/>
              <a:t>.bin </a:t>
            </a:r>
            <a:r>
              <a:rPr lang="en-US" dirty="0"/>
              <a:t>as illustrated in our examples</a:t>
            </a:r>
          </a:p>
        </p:txBody>
      </p:sp>
    </p:spTree>
    <p:extLst>
      <p:ext uri="{BB962C8B-B14F-4D97-AF65-F5344CB8AC3E}">
        <p14:creationId xmlns:p14="http://schemas.microsoft.com/office/powerpoint/2010/main" val="3770036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15.3 </a:t>
            </a:r>
            <a:r>
              <a:rPr lang="en-US" dirty="0"/>
              <a:t>Binary File </a:t>
            </a:r>
            <a:r>
              <a:rPr lang="en-US" dirty="0" smtClean="0"/>
              <a:t>I/O – Syntax</a:t>
            </a:r>
            <a:endParaRPr lang="en-US" dirty="0"/>
          </a:p>
        </p:txBody>
      </p:sp>
      <p:sp>
        <p:nvSpPr>
          <p:cNvPr id="3" name="Content Placeholder 2"/>
          <p:cNvSpPr>
            <a:spLocks noGrp="1"/>
          </p:cNvSpPr>
          <p:nvPr>
            <p:ph idx="1"/>
          </p:nvPr>
        </p:nvSpPr>
        <p:spPr>
          <a:xfrm>
            <a:off x="83975" y="1191206"/>
            <a:ext cx="12036489" cy="5285794"/>
          </a:xfrm>
        </p:spPr>
        <p:txBody>
          <a:bodyPr>
            <a:normAutofit fontScale="77500" lnSpcReduction="20000"/>
          </a:bodyPr>
          <a:lstStyle/>
          <a:p>
            <a:r>
              <a:rPr lang="en-US" b="1" dirty="0" smtClean="0"/>
              <a:t>Reading</a:t>
            </a:r>
          </a:p>
          <a:p>
            <a:pPr lvl="1"/>
            <a:r>
              <a:rPr lang="en-US" dirty="0"/>
              <a:t>A</a:t>
            </a:r>
            <a:r>
              <a:rPr lang="en-US" dirty="0" smtClean="0"/>
              <a:t>ccomplished </a:t>
            </a:r>
            <a:r>
              <a:rPr lang="en-US" dirty="0"/>
              <a:t>using an </a:t>
            </a:r>
            <a:r>
              <a:rPr lang="en-US" b="1" dirty="0">
                <a:latin typeface="Courier New" panose="02070309020205020404" pitchFamily="49" charset="0"/>
                <a:cs typeface="Courier New" panose="02070309020205020404" pitchFamily="49" charset="0"/>
              </a:rPr>
              <a:t>ifstream</a:t>
            </a:r>
            <a:r>
              <a:rPr lang="en-US" dirty="0"/>
              <a:t> </a:t>
            </a:r>
            <a:r>
              <a:rPr lang="en-US" dirty="0" smtClean="0"/>
              <a:t>object</a:t>
            </a:r>
          </a:p>
          <a:p>
            <a:pPr marL="457200" lvl="1" indent="0">
              <a:buNone/>
            </a:pPr>
            <a:r>
              <a:rPr lang="en-US" sz="2800" dirty="0" err="1" smtClean="0">
                <a:solidFill>
                  <a:schemeClr val="tx1"/>
                </a:solidFill>
                <a:latin typeface="Courier New" panose="02070309020205020404" pitchFamily="49" charset="0"/>
                <a:ea typeface="Times New Roman" panose="02020603050405020304" pitchFamily="18" charset="0"/>
              </a:rPr>
              <a:t>stream.read</a:t>
            </a:r>
            <a:r>
              <a:rPr lang="en-US" sz="2800" dirty="0" smtClean="0">
                <a:solidFill>
                  <a:schemeClr val="tx1"/>
                </a:solidFill>
                <a:latin typeface="Courier New" panose="02070309020205020404" pitchFamily="49" charset="0"/>
                <a:ea typeface="Times New Roman" panose="02020603050405020304" pitchFamily="18" charset="0"/>
              </a:rPr>
              <a:t> ( </a:t>
            </a:r>
            <a:r>
              <a:rPr lang="en-US" sz="2800" dirty="0">
                <a:solidFill>
                  <a:srgbClr val="0000FF"/>
                </a:solidFill>
                <a:latin typeface="Courier New" panose="02070309020205020404" pitchFamily="49" charset="0"/>
                <a:ea typeface="Times New Roman" panose="02020603050405020304" pitchFamily="18" charset="0"/>
              </a:rPr>
              <a:t>char</a:t>
            </a:r>
            <a:r>
              <a:rPr lang="en-US" sz="2800" dirty="0">
                <a:solidFill>
                  <a:schemeClr val="tx1"/>
                </a:solidFill>
                <a:latin typeface="Courier New" panose="02070309020205020404" pitchFamily="49" charset="0"/>
                <a:ea typeface="Times New Roman" panose="02020603050405020304" pitchFamily="18" charset="0"/>
              </a:rPr>
              <a:t> * buffer, </a:t>
            </a:r>
            <a:r>
              <a:rPr lang="en-US" sz="28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streamsize</a:t>
            </a:r>
            <a:r>
              <a:rPr lang="en-US" sz="2800" dirty="0" smtClean="0">
                <a:solidFill>
                  <a:schemeClr val="tx1"/>
                </a:solidFill>
                <a:latin typeface="Courier New" panose="02070309020205020404" pitchFamily="49" charset="0"/>
                <a:ea typeface="Times New Roman" panose="02020603050405020304" pitchFamily="18" charset="0"/>
              </a:rPr>
              <a:t> </a:t>
            </a:r>
            <a:r>
              <a:rPr lang="en-US" sz="2800" dirty="0">
                <a:solidFill>
                  <a:schemeClr val="tx1"/>
                </a:solidFill>
                <a:latin typeface="Courier New" panose="02070309020205020404" pitchFamily="49" charset="0"/>
                <a:ea typeface="Times New Roman" panose="02020603050405020304" pitchFamily="18" charset="0"/>
              </a:rPr>
              <a:t>size </a:t>
            </a:r>
            <a:r>
              <a:rPr lang="en-US" sz="2800" dirty="0" smtClean="0">
                <a:solidFill>
                  <a:schemeClr val="tx1"/>
                </a:solidFill>
                <a:latin typeface="Courier New" panose="02070309020205020404" pitchFamily="49" charset="0"/>
                <a:ea typeface="Times New Roman" panose="02020603050405020304" pitchFamily="18" charset="0"/>
              </a:rPr>
              <a:t>);</a:t>
            </a:r>
            <a:endParaRPr lang="en-US" dirty="0" smtClean="0"/>
          </a:p>
          <a:p>
            <a:r>
              <a:rPr lang="en-US" b="1" dirty="0" smtClean="0"/>
              <a:t>Writing</a:t>
            </a:r>
          </a:p>
          <a:p>
            <a:pPr lvl="1"/>
            <a:r>
              <a:rPr lang="en-US" dirty="0"/>
              <a:t>Accomplished using an </a:t>
            </a:r>
            <a:r>
              <a:rPr lang="en-US" b="1" dirty="0" smtClean="0">
                <a:latin typeface="Courier New" panose="02070309020205020404" pitchFamily="49" charset="0"/>
                <a:cs typeface="Courier New" panose="02070309020205020404" pitchFamily="49" charset="0"/>
              </a:rPr>
              <a:t>ofstream</a:t>
            </a:r>
            <a:r>
              <a:rPr lang="en-US" dirty="0" smtClean="0"/>
              <a:t> </a:t>
            </a:r>
            <a:r>
              <a:rPr lang="en-US" dirty="0"/>
              <a:t>object</a:t>
            </a:r>
          </a:p>
          <a:p>
            <a:pPr marL="457200" lvl="1" indent="0">
              <a:buNone/>
            </a:pPr>
            <a:r>
              <a:rPr lang="en-US" sz="2800" dirty="0" err="1" smtClean="0">
                <a:solidFill>
                  <a:schemeClr val="tx1"/>
                </a:solidFill>
                <a:latin typeface="Courier New" panose="02070309020205020404" pitchFamily="49" charset="0"/>
                <a:ea typeface="Times New Roman" panose="02020603050405020304" pitchFamily="18" charset="0"/>
              </a:rPr>
              <a:t>stream.write</a:t>
            </a:r>
            <a:r>
              <a:rPr lang="en-US" sz="2800" dirty="0" smtClean="0">
                <a:solidFill>
                  <a:schemeClr val="tx1"/>
                </a:solidFill>
                <a:latin typeface="Courier New" panose="02070309020205020404" pitchFamily="49" charset="0"/>
                <a:ea typeface="Times New Roman" panose="02020603050405020304" pitchFamily="18" charset="0"/>
              </a:rPr>
              <a:t> </a:t>
            </a:r>
            <a:r>
              <a:rPr lang="en-US" sz="2800" dirty="0">
                <a:solidFill>
                  <a:schemeClr val="tx1"/>
                </a:solidFill>
                <a:latin typeface="Courier New" panose="02070309020205020404" pitchFamily="49" charset="0"/>
                <a:ea typeface="Times New Roman" panose="02020603050405020304" pitchFamily="18" charset="0"/>
              </a:rPr>
              <a:t>( </a:t>
            </a:r>
            <a:r>
              <a:rPr lang="en-US" sz="2800" dirty="0">
                <a:solidFill>
                  <a:srgbClr val="0000FF"/>
                </a:solidFill>
                <a:latin typeface="Courier New" panose="02070309020205020404" pitchFamily="49" charset="0"/>
                <a:ea typeface="Times New Roman" panose="02020603050405020304" pitchFamily="18" charset="0"/>
              </a:rPr>
              <a:t>char</a:t>
            </a:r>
            <a:r>
              <a:rPr lang="en-US" sz="2800" dirty="0">
                <a:solidFill>
                  <a:schemeClr val="tx1"/>
                </a:solidFill>
                <a:latin typeface="Courier New" panose="02070309020205020404" pitchFamily="49" charset="0"/>
                <a:ea typeface="Times New Roman" panose="02020603050405020304" pitchFamily="18" charset="0"/>
              </a:rPr>
              <a:t> * buffer, </a:t>
            </a:r>
            <a:r>
              <a:rPr lang="en-US" sz="2800" dirty="0">
                <a:solidFill>
                  <a:srgbClr val="2B91AF"/>
                </a:solidFill>
                <a:latin typeface="Courier New" panose="02070309020205020404" pitchFamily="49" charset="0"/>
                <a:ea typeface="Times New Roman" panose="02020603050405020304" pitchFamily="18" charset="0"/>
                <a:cs typeface="Courier New" panose="02070309020205020404" pitchFamily="49" charset="0"/>
              </a:rPr>
              <a:t>streamsize</a:t>
            </a:r>
            <a:r>
              <a:rPr lang="en-US" sz="2800" dirty="0">
                <a:solidFill>
                  <a:schemeClr val="tx1"/>
                </a:solidFill>
                <a:latin typeface="Courier New" panose="02070309020205020404" pitchFamily="49" charset="0"/>
                <a:ea typeface="Times New Roman" panose="02020603050405020304" pitchFamily="18" charset="0"/>
              </a:rPr>
              <a:t> size </a:t>
            </a:r>
            <a:r>
              <a:rPr lang="en-US" sz="2800" dirty="0" smtClean="0">
                <a:solidFill>
                  <a:schemeClr val="tx1"/>
                </a:solidFill>
                <a:latin typeface="Courier New" panose="02070309020205020404" pitchFamily="49" charset="0"/>
                <a:ea typeface="Times New Roman" panose="02020603050405020304" pitchFamily="18" charset="0"/>
              </a:rPr>
              <a:t>);</a:t>
            </a:r>
          </a:p>
          <a:p>
            <a:r>
              <a:rPr lang="en-US" b="1" dirty="0"/>
              <a:t>First </a:t>
            </a:r>
            <a:r>
              <a:rPr lang="en-US" b="1" dirty="0" smtClean="0"/>
              <a:t>parameter</a:t>
            </a:r>
          </a:p>
          <a:p>
            <a:pPr lvl="1"/>
            <a:r>
              <a:rPr lang="en-US" dirty="0" smtClean="0"/>
              <a:t>Information </a:t>
            </a:r>
            <a:r>
              <a:rPr lang="en-US" dirty="0"/>
              <a:t>to be written, or buffer to store the information </a:t>
            </a:r>
          </a:p>
          <a:p>
            <a:pPr lvl="1"/>
            <a:r>
              <a:rPr lang="en-US" dirty="0"/>
              <a:t>Must be cast to a </a:t>
            </a:r>
            <a:r>
              <a:rPr lang="en-US" b="1" dirty="0">
                <a:latin typeface="Courier New" panose="02070309020205020404" pitchFamily="49" charset="0"/>
                <a:cs typeface="Courier New" panose="02070309020205020404" pitchFamily="49" charset="0"/>
              </a:rPr>
              <a:t>char *</a:t>
            </a:r>
            <a:r>
              <a:rPr lang="en-US" dirty="0"/>
              <a:t> (i.e., a character </a:t>
            </a:r>
            <a:r>
              <a:rPr lang="en-US" dirty="0" smtClean="0"/>
              <a:t>pointer)</a:t>
            </a:r>
          </a:p>
          <a:p>
            <a:pPr lvl="2"/>
            <a:r>
              <a:rPr lang="en-US" dirty="0" smtClean="0"/>
              <a:t>Requires </a:t>
            </a:r>
            <a:r>
              <a:rPr lang="en-US" dirty="0"/>
              <a:t>an address of a block of memory where every element is one byte long</a:t>
            </a:r>
          </a:p>
          <a:p>
            <a:r>
              <a:rPr lang="en-US" b="1" dirty="0"/>
              <a:t>Second </a:t>
            </a:r>
            <a:r>
              <a:rPr lang="en-US" b="1" dirty="0" smtClean="0"/>
              <a:t>parameter</a:t>
            </a:r>
          </a:p>
          <a:p>
            <a:pPr lvl="1"/>
            <a:r>
              <a:rPr lang="en-US" dirty="0" smtClean="0"/>
              <a:t>Number </a:t>
            </a:r>
            <a:r>
              <a:rPr lang="en-US" dirty="0"/>
              <a:t>of bytes to be read or written</a:t>
            </a:r>
          </a:p>
          <a:p>
            <a:pPr lvl="1"/>
            <a:r>
              <a:rPr lang="en-US" dirty="0"/>
              <a:t>If EOF marker is encountered before extracting the number of bytes </a:t>
            </a:r>
            <a:r>
              <a:rPr lang="en-US" dirty="0" smtClean="0"/>
              <a:t>specified, the </a:t>
            </a:r>
            <a:r>
              <a:rPr lang="en-US" b="1" dirty="0">
                <a:latin typeface="Courier New" panose="02070309020205020404" pitchFamily="49" charset="0"/>
                <a:cs typeface="Courier New" panose="02070309020205020404" pitchFamily="49" charset="0"/>
              </a:rPr>
              <a:t>read</a:t>
            </a:r>
            <a:r>
              <a:rPr lang="en-US" dirty="0"/>
              <a:t> method will stop </a:t>
            </a:r>
            <a:endParaRPr lang="en-US" dirty="0" smtClean="0"/>
          </a:p>
          <a:p>
            <a:pPr lvl="1"/>
            <a:r>
              <a:rPr lang="en-US" dirty="0" smtClean="0"/>
              <a:t>The </a:t>
            </a:r>
            <a:r>
              <a:rPr lang="en-US" b="1" dirty="0">
                <a:latin typeface="Courier New" panose="02070309020205020404" pitchFamily="49" charset="0"/>
                <a:cs typeface="Courier New" panose="02070309020205020404" pitchFamily="49" charset="0"/>
              </a:rPr>
              <a:t>gcount</a:t>
            </a:r>
            <a:r>
              <a:rPr lang="en-US" dirty="0"/>
              <a:t> member function </a:t>
            </a:r>
            <a:r>
              <a:rPr lang="en-US" dirty="0" smtClean="0"/>
              <a:t>is used </a:t>
            </a:r>
            <a:r>
              <a:rPr lang="en-US" dirty="0"/>
              <a:t>to retrieve the number of bytes read during the last </a:t>
            </a:r>
            <a:r>
              <a:rPr lang="en-US" b="1" dirty="0">
                <a:latin typeface="Courier New" panose="02070309020205020404" pitchFamily="49" charset="0"/>
                <a:cs typeface="Courier New" panose="02070309020205020404" pitchFamily="49" charset="0"/>
              </a:rPr>
              <a:t>read</a:t>
            </a:r>
            <a:r>
              <a:rPr lang="en-US" dirty="0"/>
              <a:t> </a:t>
            </a:r>
            <a:endParaRPr lang="en-US" dirty="0" smtClean="0"/>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542854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C++ Learn By Doing 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3AF7351-02A5-404D-A94C-3322180F8ACA}" vid="{46B47C52-33EB-4DA0-8742-54F0EDD6ABC9}"/>
    </a:ext>
  </a:extLst>
</a:theme>
</file>

<file path=ppt/theme/theme2.xml><?xml version="1.0" encoding="utf-8"?>
<a:theme xmlns:a="http://schemas.openxmlformats.org/drawingml/2006/main" name="C++ Learn By Doing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3AF7351-02A5-404D-A94C-3322180F8ACA}" vid="{AEC7D5BB-0486-484E-99ED-7334E9CD1C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 Learn By Doing</Template>
  <TotalTime>194</TotalTime>
  <Words>2709</Words>
  <Application>Microsoft Office PowerPoint</Application>
  <PresentationFormat>Widescreen</PresentationFormat>
  <Paragraphs>461</Paragraphs>
  <Slides>40</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Calibri</vt:lpstr>
      <vt:lpstr>Calibri Light</vt:lpstr>
      <vt:lpstr>Courier New</vt:lpstr>
      <vt:lpstr>Times New Roman</vt:lpstr>
      <vt:lpstr>C++ Learn By Doing Title Slide</vt:lpstr>
      <vt:lpstr>C++ Learn By Doing Slides</vt:lpstr>
      <vt:lpstr>Chapter 15  Binary and Random Access Files</vt:lpstr>
      <vt:lpstr>15.1 Text Files Versus Binary Files – Comparison</vt:lpstr>
      <vt:lpstr>15.1 Text Files Versus Binary Files – Hex Dump</vt:lpstr>
      <vt:lpstr>15.1.1 Advantages and Disadvantages of Binary Files</vt:lpstr>
      <vt:lpstr>15.2 Opening and Closing Binary Files – Syntax</vt:lpstr>
      <vt:lpstr>15.2 Opening and Closing Binary Files – Modes</vt:lpstr>
      <vt:lpstr>15.2 Opening and Closing Binary Files – Examples</vt:lpstr>
      <vt:lpstr>15.2 Opening and Closing Binary Files – Refresher </vt:lpstr>
      <vt:lpstr>15.3 Binary File I/O – Syntax</vt:lpstr>
      <vt:lpstr>15.3 Binary File I/O – main Example</vt:lpstr>
      <vt:lpstr>15.3 Binary File I/O – WriteToFile Example</vt:lpstr>
      <vt:lpstr>15.3 Binary File I/O – ReadFromFile Example</vt:lpstr>
      <vt:lpstr>15.3 Binary File I/O – Explanation </vt:lpstr>
      <vt:lpstr>15.4 Record Serialization and Deserialization – Definition</vt:lpstr>
      <vt:lpstr>15.4 Record Serialization and Deserialization – Process</vt:lpstr>
      <vt:lpstr>15.4.1 Serialization – Step 1</vt:lpstr>
      <vt:lpstr>15.4.1 Serialization – Step 2</vt:lpstr>
      <vt:lpstr>15.4.1 Serialization – Step 3</vt:lpstr>
      <vt:lpstr>15.4.1 Serialization – Step 4</vt:lpstr>
      <vt:lpstr>15.4.1 Serialization – Step 5</vt:lpstr>
      <vt:lpstr>15.4.2 Deserialization</vt:lpstr>
      <vt:lpstr>15.4.3 Putting it all Together</vt:lpstr>
      <vt:lpstr>15.5 Sequential Files vs. Random Access Files</vt:lpstr>
      <vt:lpstr>15.5.1 Determining Current FPM Location</vt:lpstr>
      <vt:lpstr>15.5.2 Moving the FPM – seekg and seekp</vt:lpstr>
      <vt:lpstr>15.5.2 Moving the FPM – Seek Function Parameters</vt:lpstr>
      <vt:lpstr>15.5.2 Moving the FPM – seekg Example and Explanation</vt:lpstr>
      <vt:lpstr>15.5.2 Moving the FPM – Opening a File in Mixed Mode</vt:lpstr>
      <vt:lpstr>15.5.2 Moving the FPM – fstream Example Part 1</vt:lpstr>
      <vt:lpstr>15.5.2 Moving the FPM – fstream Example Part 2</vt:lpstr>
      <vt:lpstr>15.6.1 C The Differences – File Modes</vt:lpstr>
      <vt:lpstr>15.6.1 C The Differences – File Modes Example</vt:lpstr>
      <vt:lpstr>15.6.2 C The Differences – fread and fwrite</vt:lpstr>
      <vt:lpstr>15.6.2 C The Differences – main Example</vt:lpstr>
      <vt:lpstr>15.6.2 C The Differences – WriteToFile Example</vt:lpstr>
      <vt:lpstr>15.6.2 C The Differences – ReadFromFile Example</vt:lpstr>
      <vt:lpstr>15.6.3 C The Differences – Random Access Functions</vt:lpstr>
      <vt:lpstr>15.6.3 C The Differences – Origin Parameter</vt:lpstr>
      <vt:lpstr>15.6.3 C The Differences – Example Part 1</vt:lpstr>
      <vt:lpstr>15.6.3 C The Differences – Example Part 2</vt:lpstr>
    </vt:vector>
  </TitlesOfParts>
  <Company>Oregon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Binary and Random Access Files</dc:title>
  <dc:creator>Troy Scevers</dc:creator>
  <cp:lastModifiedBy>Todd Breedlove</cp:lastModifiedBy>
  <cp:revision>41</cp:revision>
  <dcterms:created xsi:type="dcterms:W3CDTF">2019-08-09T01:45:35Z</dcterms:created>
  <dcterms:modified xsi:type="dcterms:W3CDTF">2019-08-09T05:10:00Z</dcterms:modified>
</cp:coreProperties>
</file>