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57" r:id="rId4"/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9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5" autoAdjust="0"/>
    <p:restoredTop sz="87442" autoAdjust="0"/>
  </p:normalViewPr>
  <p:slideViewPr>
    <p:cSldViewPr snapToGrid="0">
      <p:cViewPr varScale="1">
        <p:scale>
          <a:sx n="101" d="100"/>
          <a:sy n="101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D55EF-1C8B-4CD6-8E9B-C7C0457FAE14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3C426-E33F-4884-9E04-A7216B1CF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“has-a” relationship refers to containment. A “is-a” relationship refers to inheritance.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C426-E33F-4884-9E04-A7216B1CF3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93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&lt;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cstring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header file to access predefined cString functions. The &lt;string&gt; header file is only used to access the string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C426-E33F-4884-9E04-A7216B1CF3A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94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C426-E33F-4884-9E04-A7216B1CF3A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Object-Oriented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16.2.3 Producer Versus Consumer – </a:t>
            </a:r>
            <a:r>
              <a:rPr lang="en-US" dirty="0" smtClean="0"/>
              <a:t>Responsibilities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6" y="1182893"/>
            <a:ext cx="12036489" cy="49857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programmer has different responsibilities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Example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producer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might recognize that the divisor parameter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r>
              <a:rPr lang="en-US" dirty="0"/>
              <a:t> method is an error if it is zero</a:t>
            </a:r>
            <a:endParaRPr lang="en-US" dirty="0" smtClean="0"/>
          </a:p>
          <a:p>
            <a:pPr lvl="1"/>
            <a:r>
              <a:rPr lang="en-US" dirty="0"/>
              <a:t>The producer </a:t>
            </a:r>
            <a:r>
              <a:rPr lang="en-US" dirty="0" smtClean="0"/>
              <a:t>would </a:t>
            </a:r>
            <a:r>
              <a:rPr lang="en-US" dirty="0"/>
              <a:t>not know how the consumer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would want to recover from the error</a:t>
            </a:r>
          </a:p>
          <a:p>
            <a:endParaRPr lang="en-US" b="1" dirty="0" smtClean="0"/>
          </a:p>
          <a:p>
            <a:r>
              <a:rPr lang="en-US" b="1" dirty="0" smtClean="0"/>
              <a:t>Common </a:t>
            </a:r>
            <a:r>
              <a:rPr lang="en-US" b="1" dirty="0"/>
              <a:t>set of responsibilities</a:t>
            </a:r>
            <a:endParaRPr lang="en-US" b="1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producer is responsible for </a:t>
            </a:r>
            <a:r>
              <a:rPr lang="en-US" b="1" dirty="0"/>
              <a:t>recognizing</a:t>
            </a:r>
            <a:r>
              <a:rPr lang="en-US" dirty="0"/>
              <a:t> error situations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consumer is responsible for </a:t>
            </a:r>
            <a:r>
              <a:rPr lang="en-US" b="1" dirty="0"/>
              <a:t>handling</a:t>
            </a:r>
            <a:r>
              <a:rPr lang="en-US" dirty="0"/>
              <a:t> or </a:t>
            </a:r>
            <a:r>
              <a:rPr lang="en-US" b="1" dirty="0"/>
              <a:t>recovering</a:t>
            </a:r>
            <a:r>
              <a:rPr lang="en-US" dirty="0"/>
              <a:t> from the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16.2.3 Producer Versus Consumer – </a:t>
            </a:r>
            <a:r>
              <a:rPr lang="en-US" dirty="0" smtClean="0"/>
              <a:t>Flexible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producer must provide enough functionality for the consumer to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appropriately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Example</a:t>
            </a:r>
          </a:p>
          <a:p>
            <a:pPr lvl="1"/>
            <a:r>
              <a:rPr lang="en-US" dirty="0" smtClean="0"/>
              <a:t>Assume </a:t>
            </a:r>
            <a:r>
              <a:rPr lang="en-US" dirty="0"/>
              <a:t>a </a:t>
            </a:r>
            <a:r>
              <a:rPr lang="en-US" dirty="0" smtClean="0"/>
              <a:t>colleague, Calvin, </a:t>
            </a:r>
            <a:r>
              <a:rPr lang="en-US" dirty="0"/>
              <a:t>wrote a well-behaved, feature rich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Card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One of your projects,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BlackJack</a:t>
            </a:r>
            <a:r>
              <a:rPr lang="en-US" dirty="0"/>
              <a:t>, could use </a:t>
            </a:r>
            <a:r>
              <a:rPr lang="en-US" dirty="0" smtClean="0"/>
              <a:t>Calvin’s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Card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to implement your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Deck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Calvin is the producer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Card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and you are the </a:t>
            </a:r>
            <a:r>
              <a:rPr lang="en-US" dirty="0" smtClean="0"/>
              <a:t>consumer</a:t>
            </a:r>
          </a:p>
          <a:p>
            <a:pPr lvl="1"/>
            <a:r>
              <a:rPr lang="en-US" dirty="0" smtClean="0"/>
              <a:t>This is only possible because Calvin made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interfaces as simple and flexible as </a:t>
            </a:r>
            <a:r>
              <a:rPr lang="en-US" b="1" dirty="0" smtClean="0">
                <a:solidFill>
                  <a:srgbClr val="FF0000"/>
                </a:solidFill>
              </a:rPr>
              <a:t>possible</a:t>
            </a:r>
          </a:p>
          <a:p>
            <a:endParaRPr lang="en-US" dirty="0" smtClean="0"/>
          </a:p>
          <a:p>
            <a:r>
              <a:rPr lang="en-US" dirty="0" smtClean="0"/>
              <a:t>Where this relationship gets confusing is </a:t>
            </a:r>
            <a:r>
              <a:rPr lang="en-US" dirty="0"/>
              <a:t>that you are a producer as </a:t>
            </a:r>
            <a:r>
              <a:rPr lang="en-US" dirty="0" smtClean="0"/>
              <a:t>well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are producing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Deck</a:t>
            </a:r>
            <a:r>
              <a:rPr lang="en-US" dirty="0"/>
              <a:t> that could be used by other programmers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16.2.4 </a:t>
            </a:r>
            <a:r>
              <a:rPr lang="en-US" dirty="0" smtClean="0"/>
              <a:t>Inheritance – Description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9255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Crucial aspect of C</a:t>
            </a:r>
            <a:r>
              <a:rPr lang="en-US" dirty="0" smtClean="0"/>
              <a:t>++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Ability </a:t>
            </a:r>
            <a:r>
              <a:rPr lang="en-US" dirty="0"/>
              <a:t>to take existing class and extend its functionality to form another </a:t>
            </a:r>
            <a:r>
              <a:rPr lang="en-US" dirty="0" smtClean="0"/>
              <a:t>class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new child class </a:t>
            </a:r>
            <a:r>
              <a:rPr lang="en-US" dirty="0"/>
              <a:t>has access to all the parents functionality and facilitates code </a:t>
            </a:r>
            <a:r>
              <a:rPr lang="en-US" dirty="0" smtClean="0"/>
              <a:t>reuse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add new attributes and </a:t>
            </a:r>
            <a:r>
              <a:rPr lang="en-US" dirty="0" smtClean="0"/>
              <a:t>methods</a:t>
            </a:r>
          </a:p>
          <a:p>
            <a:endParaRPr lang="en-US" dirty="0" smtClean="0"/>
          </a:p>
          <a:p>
            <a:r>
              <a:rPr lang="en-US" dirty="0" smtClean="0"/>
              <a:t>A base </a:t>
            </a:r>
            <a:r>
              <a:rPr lang="en-US" dirty="0"/>
              <a:t>class </a:t>
            </a:r>
            <a:r>
              <a:rPr lang="en-US" dirty="0" smtClean="0"/>
              <a:t>would contain features </a:t>
            </a:r>
            <a:r>
              <a:rPr lang="en-US" dirty="0"/>
              <a:t>and attributes </a:t>
            </a:r>
            <a:r>
              <a:rPr lang="en-US" dirty="0" smtClean="0"/>
              <a:t>common for all types of automobiles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4"/>
          </p:nvPr>
        </p:nvPicPr>
        <p:blipFill>
          <a:blip r:embed="rId2"/>
          <a:stretch>
            <a:fillRect/>
          </a:stretch>
        </p:blipFill>
        <p:spPr>
          <a:xfrm>
            <a:off x="2499916" y="4159250"/>
            <a:ext cx="7204605" cy="23891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330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16.2.4 Inheritance – </a:t>
            </a:r>
            <a:r>
              <a:rPr lang="en-US" dirty="0" smtClean="0"/>
              <a:t>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Multiple </a:t>
            </a:r>
            <a:r>
              <a:rPr lang="en-US" b="1" dirty="0" smtClean="0"/>
              <a:t>Inheritance</a:t>
            </a:r>
          </a:p>
          <a:p>
            <a:pPr lvl="1"/>
            <a:r>
              <a:rPr lang="en-US" dirty="0" smtClean="0"/>
              <a:t>Inheriting </a:t>
            </a:r>
            <a:r>
              <a:rPr lang="en-US" dirty="0"/>
              <a:t>from more than one parent class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cause implementation problems if two parents ultimately are derived from the </a:t>
            </a:r>
            <a:r>
              <a:rPr lang="en-US" b="1" dirty="0"/>
              <a:t>same base </a:t>
            </a:r>
            <a:r>
              <a:rPr lang="en-US" b="1" dirty="0" smtClean="0"/>
              <a:t>class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called </a:t>
            </a:r>
            <a:r>
              <a:rPr lang="en-US" b="1" dirty="0"/>
              <a:t>diamond inheritance</a:t>
            </a:r>
            <a:r>
              <a:rPr lang="en-US" dirty="0"/>
              <a:t> because of the shape of the class </a:t>
            </a:r>
            <a:r>
              <a:rPr lang="en-US" dirty="0" smtClean="0"/>
              <a:t>diagram</a:t>
            </a:r>
          </a:p>
          <a:p>
            <a:endParaRPr lang="en-US" dirty="0" smtClean="0"/>
          </a:p>
          <a:p>
            <a:r>
              <a:rPr lang="en-US" b="1" dirty="0" smtClean="0"/>
              <a:t>This will cause </a:t>
            </a:r>
            <a:r>
              <a:rPr lang="en-US" b="1" dirty="0"/>
              <a:t>a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16.2.4 Inheritance – </a:t>
            </a:r>
            <a:r>
              <a:rPr lang="en-US" dirty="0" smtClean="0"/>
              <a:t>Diamond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583" y="1233488"/>
            <a:ext cx="4553534" cy="2443162"/>
          </a:xfrm>
          <a:ln w="19050">
            <a:solidFill>
              <a:schemeClr val="tx1"/>
            </a:solidFill>
          </a:ln>
        </p:spPr>
      </p:pic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Hybrid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Pickup</a:t>
            </a:r>
            <a:r>
              <a:rPr lang="en-US" dirty="0"/>
              <a:t> would be comprised of the attributes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Automobile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HybridPickup</a:t>
            </a:r>
            <a:r>
              <a:rPr lang="en-US" dirty="0"/>
              <a:t> contains multiple copies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Automobile</a:t>
            </a:r>
            <a:r>
              <a:rPr lang="en-US" dirty="0"/>
              <a:t> attributes, </a:t>
            </a:r>
            <a:r>
              <a:rPr lang="en-US" dirty="0" smtClean="0"/>
              <a:t>causing </a:t>
            </a:r>
            <a:r>
              <a:rPr lang="en-US" dirty="0"/>
              <a:t>a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Solution will depend </a:t>
            </a:r>
            <a:r>
              <a:rPr lang="en-US" dirty="0"/>
              <a:t>upon the </a:t>
            </a:r>
            <a:r>
              <a:rPr lang="en-US" dirty="0" smtClean="0"/>
              <a:t>language being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16.2.4 Inheritance – </a:t>
            </a:r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Two relationships in OOP that are crucial in describing the interaction of classes</a:t>
            </a:r>
          </a:p>
          <a:p>
            <a:endParaRPr lang="en-US" b="1" dirty="0" smtClean="0"/>
          </a:p>
          <a:p>
            <a:r>
              <a:rPr lang="en-US" b="1" dirty="0" smtClean="0"/>
              <a:t>Specialization</a:t>
            </a:r>
            <a:endParaRPr lang="en-US" b="1" dirty="0"/>
          </a:p>
          <a:p>
            <a:pPr lvl="1"/>
            <a:r>
              <a:rPr lang="en-US" dirty="0"/>
              <a:t>Sometimes referred to as an </a:t>
            </a:r>
            <a:r>
              <a:rPr lang="en-US" b="1" dirty="0"/>
              <a:t>is-a relationship</a:t>
            </a:r>
          </a:p>
          <a:p>
            <a:pPr lvl="1"/>
            <a:r>
              <a:rPr lang="en-US" dirty="0"/>
              <a:t>A Pickup “is-a” </a:t>
            </a:r>
            <a:r>
              <a:rPr lang="en-US" dirty="0" smtClean="0"/>
              <a:t>Automobile</a:t>
            </a:r>
          </a:p>
          <a:p>
            <a:pPr lvl="1"/>
            <a:r>
              <a:rPr lang="en-US" dirty="0" smtClean="0"/>
              <a:t>A Duck </a:t>
            </a:r>
            <a:r>
              <a:rPr lang="en-US" dirty="0"/>
              <a:t>“is-a” </a:t>
            </a:r>
            <a:r>
              <a:rPr lang="en-US" dirty="0" smtClean="0"/>
              <a:t>bird</a:t>
            </a:r>
          </a:p>
          <a:p>
            <a:pPr lvl="1"/>
            <a:r>
              <a:rPr lang="en-US" dirty="0" smtClean="0"/>
              <a:t>A Student </a:t>
            </a:r>
            <a:r>
              <a:rPr lang="en-US" dirty="0"/>
              <a:t>“is-a” </a:t>
            </a:r>
            <a:r>
              <a:rPr lang="en-US" dirty="0" smtClean="0"/>
              <a:t>Person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Containment</a:t>
            </a:r>
            <a:r>
              <a:rPr lang="en-US" b="1" dirty="0"/>
              <a:t>, aggregation, or composition</a:t>
            </a:r>
          </a:p>
          <a:p>
            <a:pPr lvl="1"/>
            <a:r>
              <a:rPr lang="en-US" dirty="0"/>
              <a:t>Often referred to as </a:t>
            </a:r>
            <a:r>
              <a:rPr lang="en-US" b="1" dirty="0"/>
              <a:t>has-a relationship</a:t>
            </a:r>
          </a:p>
          <a:p>
            <a:pPr lvl="1"/>
            <a:r>
              <a:rPr lang="en-US" dirty="0"/>
              <a:t>Automobile “has-a” Engine 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Automobile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contains an instance </a:t>
            </a:r>
            <a:r>
              <a:rPr lang="en-US" dirty="0" smtClean="0"/>
              <a:t>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16.2.5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Polymorphism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of similar </a:t>
            </a:r>
            <a:r>
              <a:rPr lang="en-US" dirty="0" smtClean="0"/>
              <a:t>objects (implies inheritance) </a:t>
            </a:r>
            <a:r>
              <a:rPr lang="en-US" dirty="0"/>
              <a:t>to respond differently to the same message</a:t>
            </a:r>
          </a:p>
          <a:p>
            <a:endParaRPr lang="en-US" dirty="0" smtClean="0"/>
          </a:p>
          <a:p>
            <a:r>
              <a:rPr lang="en-US" dirty="0" smtClean="0"/>
              <a:t>Sending </a:t>
            </a:r>
            <a:r>
              <a:rPr lang="en-US" dirty="0"/>
              <a:t>the same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/>
              <a:t> message 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Pickup</a:t>
            </a:r>
            <a:r>
              <a:rPr lang="en-US" dirty="0"/>
              <a:t> 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Hybrid</a:t>
            </a:r>
            <a:endParaRPr lang="en-US" dirty="0"/>
          </a:p>
          <a:p>
            <a:pPr lvl="1"/>
            <a:r>
              <a:rPr lang="en-US" dirty="0" smtClean="0"/>
              <a:t>Starts </a:t>
            </a:r>
            <a:r>
              <a:rPr lang="en-US" dirty="0"/>
              <a:t>either vehicle even though the process is different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With polymorphism </a:t>
            </a:r>
            <a:r>
              <a:rPr lang="en-US" dirty="0" smtClean="0"/>
              <a:t>we don’t </a:t>
            </a:r>
            <a:r>
              <a:rPr lang="en-US" dirty="0"/>
              <a:t>need to know what type of object we are dealing </a:t>
            </a:r>
            <a:r>
              <a:rPr lang="en-US" dirty="0" smtClean="0"/>
              <a:t>with, the correct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 smtClean="0"/>
              <a:t> will be called</a:t>
            </a:r>
          </a:p>
        </p:txBody>
      </p:sp>
    </p:spTree>
    <p:extLst>
      <p:ext uri="{BB962C8B-B14F-4D97-AF65-F5344CB8AC3E}">
        <p14:creationId xmlns:p14="http://schemas.microsoft.com/office/powerpoint/2010/main" val="16338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16.3.1 Models </a:t>
            </a:r>
            <a:r>
              <a:rPr lang="en-US" dirty="0" smtClean="0"/>
              <a:t>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OOP makes it easy to represent or model our world</a:t>
            </a:r>
          </a:p>
          <a:p>
            <a:pPr lvl="1"/>
            <a:r>
              <a:rPr lang="en-US" dirty="0"/>
              <a:t>Many things around us can be thought of as an object</a:t>
            </a:r>
          </a:p>
          <a:p>
            <a:pPr lvl="2"/>
            <a:r>
              <a:rPr lang="en-US" b="1" dirty="0"/>
              <a:t>Coffee </a:t>
            </a:r>
            <a:r>
              <a:rPr lang="en-US" b="1" dirty="0" smtClean="0"/>
              <a:t>cup</a:t>
            </a:r>
            <a:endParaRPr lang="en-US" dirty="0"/>
          </a:p>
          <a:p>
            <a:pPr lvl="3"/>
            <a:r>
              <a:rPr lang="en-US" dirty="0"/>
              <a:t>Has attributes that determine its size, shape, color and </a:t>
            </a:r>
            <a:r>
              <a:rPr lang="en-US" dirty="0" smtClean="0"/>
              <a:t>contents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Includes </a:t>
            </a:r>
            <a:r>
              <a:rPr lang="en-US" dirty="0"/>
              <a:t>useful methods for manipulating the object,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Sip</a:t>
            </a:r>
            <a:r>
              <a:rPr lang="en-US" dirty="0"/>
              <a:t>,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Guzzle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Ability </a:t>
            </a:r>
            <a:r>
              <a:rPr lang="en-US" dirty="0"/>
              <a:t>to model the world is an important advantage of </a:t>
            </a:r>
            <a:r>
              <a:rPr lang="en-US" dirty="0" smtClean="0"/>
              <a:t>OOP, especially </a:t>
            </a:r>
            <a:r>
              <a:rPr lang="en-US" dirty="0"/>
              <a:t>in industries like gaming or simulation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16.3.2 </a:t>
            </a:r>
            <a:r>
              <a:rPr lang="en-US" dirty="0" smtClean="0"/>
              <a:t>Self Contained – Well Designed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Well designed objects manipulate the data or state of an object by passing messages through the object’s </a:t>
            </a:r>
            <a:r>
              <a:rPr lang="en-US" dirty="0" smtClean="0"/>
              <a:t>interface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Objects </a:t>
            </a:r>
            <a:r>
              <a:rPr lang="en-US" dirty="0"/>
              <a:t>must stand on their </a:t>
            </a:r>
            <a:r>
              <a:rPr lang="en-US" dirty="0" smtClean="0"/>
              <a:t>own, be self-contained</a:t>
            </a:r>
            <a:endParaRPr lang="en-US" dirty="0"/>
          </a:p>
          <a:p>
            <a:pPr lvl="1"/>
            <a:r>
              <a:rPr lang="en-US" dirty="0"/>
              <a:t>State of the object’s variables should be known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Methods </a:t>
            </a:r>
            <a:r>
              <a:rPr lang="en-US" dirty="0"/>
              <a:t>that manipulate or alter data </a:t>
            </a:r>
            <a:r>
              <a:rPr lang="en-US" dirty="0" smtClean="0"/>
              <a:t>members (</a:t>
            </a:r>
            <a:r>
              <a:rPr lang="en-US" b="1" dirty="0" err="1"/>
              <a:t>mutators</a:t>
            </a:r>
            <a:r>
              <a:rPr lang="en-US" dirty="0"/>
              <a:t>), insure data stored is </a:t>
            </a:r>
            <a:r>
              <a:rPr lang="en-US" dirty="0" smtClean="0"/>
              <a:t>valid</a:t>
            </a:r>
          </a:p>
          <a:p>
            <a:pPr lvl="2"/>
            <a:r>
              <a:rPr lang="en-US" b="1" dirty="0" smtClean="0"/>
              <a:t>Example</a:t>
            </a:r>
            <a:endParaRPr lang="en-US" dirty="0" smtClean="0"/>
          </a:p>
          <a:p>
            <a:pPr lvl="3"/>
            <a:r>
              <a:rPr lang="en-US" dirty="0" smtClean="0"/>
              <a:t>The </a:t>
            </a:r>
            <a:r>
              <a:rPr lang="en-US" dirty="0"/>
              <a:t>size attribute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en-US" dirty="0"/>
              <a:t> example should never be </a:t>
            </a:r>
            <a:r>
              <a:rPr lang="en-US" dirty="0" smtClean="0"/>
              <a:t>negative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err="1" smtClean="0"/>
              <a:t>Mutators</a:t>
            </a:r>
            <a:endParaRPr lang="en-US" b="1" dirty="0" smtClean="0"/>
          </a:p>
          <a:p>
            <a:pPr lvl="2"/>
            <a:r>
              <a:rPr lang="en-US" dirty="0" smtClean="0"/>
              <a:t>Methods that change the data members of 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16.3.2 Self Contained – </a:t>
            </a:r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Initialization of variables guarantees the object is originally set to a known </a:t>
            </a:r>
            <a:r>
              <a:rPr lang="en-US" dirty="0" smtClean="0"/>
              <a:t>state</a:t>
            </a:r>
          </a:p>
          <a:p>
            <a:pPr lvl="1"/>
            <a:r>
              <a:rPr lang="en-US" b="1" dirty="0" smtClean="0"/>
              <a:t>Always prefer initialization to assignment (PITA)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the producer’s responsibility to always ensure the state of the data is valid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Controlling </a:t>
            </a:r>
            <a:r>
              <a:rPr lang="en-US" dirty="0"/>
              <a:t>an </a:t>
            </a:r>
            <a:r>
              <a:rPr lang="en-US" dirty="0" smtClean="0"/>
              <a:t>object through </a:t>
            </a:r>
            <a:r>
              <a:rPr lang="en-US" dirty="0"/>
              <a:t>its interface guarantees it behaves in a safe manner and has a valid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Number of cylinders in 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en-US" dirty="0" smtClean="0"/>
              <a:t> cannot be negative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Only allowing the consumer to access data members through a mutator ensures this valid state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 </a:t>
            </a:r>
            <a:r>
              <a:rPr lang="en-US" dirty="0" smtClean="0"/>
              <a:t>far, the </a:t>
            </a:r>
            <a:r>
              <a:rPr lang="en-US" dirty="0"/>
              <a:t>text has focused on procedural programming </a:t>
            </a:r>
          </a:p>
          <a:p>
            <a:endParaRPr lang="en-US" dirty="0" smtClean="0"/>
          </a:p>
          <a:p>
            <a:r>
              <a:rPr lang="en-US" b="1" dirty="0" smtClean="0"/>
              <a:t>Why</a:t>
            </a:r>
            <a:r>
              <a:rPr lang="en-US" b="1" dirty="0"/>
              <a:t>?</a:t>
            </a:r>
          </a:p>
          <a:p>
            <a:pPr lvl="1"/>
            <a:r>
              <a:rPr lang="en-US" dirty="0"/>
              <a:t>Skills used in procedural programming are extremely important in object-oriented programming (OOP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To present skills like problem solving, algorithm development, and the </a:t>
            </a:r>
            <a:r>
              <a:rPr lang="en-US" dirty="0" smtClean="0"/>
              <a:t>fundamental </a:t>
            </a:r>
            <a:r>
              <a:rPr lang="en-US" dirty="0"/>
              <a:t>programming concepts common to most </a:t>
            </a:r>
            <a:r>
              <a:rPr lang="en-US" dirty="0" smtClean="0"/>
              <a:t>languages</a:t>
            </a:r>
          </a:p>
          <a:p>
            <a:endParaRPr lang="en-US" dirty="0" smtClean="0"/>
          </a:p>
          <a:p>
            <a:r>
              <a:rPr lang="en-US" b="1" dirty="0" smtClean="0"/>
              <a:t>Programming paradigm</a:t>
            </a:r>
          </a:p>
          <a:p>
            <a:pPr lvl="1"/>
            <a:r>
              <a:rPr lang="en-US" dirty="0" smtClean="0"/>
              <a:t>Method </a:t>
            </a:r>
            <a:r>
              <a:rPr lang="en-US" dirty="0"/>
              <a:t>or approach used to conceptualize how to solve a problem or design a </a:t>
            </a:r>
            <a:r>
              <a:rPr lang="en-US" dirty="0" smtClean="0"/>
              <a:t>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Text has focused </a:t>
            </a:r>
            <a:r>
              <a:rPr lang="en-US" dirty="0"/>
              <a:t>on how C++ is, in many ways, a “better C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</a:t>
            </a:r>
            <a:r>
              <a:rPr lang="en-US" dirty="0"/>
              <a:t>, briefly introduce some powerful concepts including classes and inheritance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16.3.3 Code </a:t>
            </a:r>
            <a:r>
              <a:rPr lang="en-US" dirty="0" smtClean="0"/>
              <a:t>Reuse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possible to reuse objects in other applications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developed for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Automobile</a:t>
            </a:r>
            <a:r>
              <a:rPr lang="en-US" dirty="0"/>
              <a:t> could be used by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those boats that contain an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r>
              <a:rPr lang="en-US" dirty="0"/>
              <a:t>To reuse </a:t>
            </a:r>
            <a:r>
              <a:rPr lang="en-US" dirty="0" smtClean="0"/>
              <a:t>classes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and implement classes with reusability in </a:t>
            </a:r>
            <a:r>
              <a:rPr lang="en-US" dirty="0" smtClean="0"/>
              <a:t>mind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 a producer, create a simple and flexible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16.3.3 Code Reuse – </a:t>
            </a:r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Generic </a:t>
            </a:r>
            <a:r>
              <a:rPr lang="en-US" b="1" dirty="0" smtClean="0"/>
              <a:t>programming</a:t>
            </a:r>
            <a:endParaRPr lang="en-US" dirty="0" smtClean="0"/>
          </a:p>
          <a:p>
            <a:pPr lvl="1"/>
            <a:r>
              <a:rPr lang="en-US" dirty="0"/>
              <a:t>Allows programmer to specify a class contains data members whose type changes to meet a variety of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In C++ templates are used to implement generic programming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example, we could create </a:t>
            </a:r>
            <a:r>
              <a:rPr lang="en-US" dirty="0"/>
              <a:t>a </a:t>
            </a:r>
            <a:r>
              <a:rPr lang="en-US" dirty="0" smtClean="0"/>
              <a:t>container </a:t>
            </a:r>
            <a:r>
              <a:rPr lang="en-US" dirty="0"/>
              <a:t>of information called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DynamicArray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Create </a:t>
            </a:r>
            <a:r>
              <a:rPr lang="en-US" dirty="0"/>
              <a:t>the container so it can contain any form of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Integers, Automobiles, or Pickups</a:t>
            </a:r>
            <a:endParaRPr lang="en-US" dirty="0"/>
          </a:p>
          <a:p>
            <a:pPr lvl="1"/>
            <a:r>
              <a:rPr lang="en-US" dirty="0"/>
              <a:t>No need to change container to handle different data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16.3.4 OOP </a:t>
            </a:r>
            <a:r>
              <a:rPr lang="en-US" dirty="0" smtClean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 layer of abstraction often makes program executables developed using OO methodologies </a:t>
            </a:r>
            <a:r>
              <a:rPr lang="en-US" dirty="0" smtClean="0"/>
              <a:t>bigger</a:t>
            </a:r>
          </a:p>
          <a:p>
            <a:endParaRPr lang="en-US" dirty="0"/>
          </a:p>
          <a:p>
            <a:r>
              <a:rPr lang="en-US" dirty="0"/>
              <a:t>Environments with limited resources may find overhead of OOP prohibitive (i.e., embedded systems) </a:t>
            </a:r>
          </a:p>
          <a:p>
            <a:endParaRPr lang="en-US" dirty="0" smtClean="0"/>
          </a:p>
          <a:p>
            <a:r>
              <a:rPr lang="en-US" dirty="0" smtClean="0"/>
              <a:t>By understanding what’s happening under the hood with C++, we can minimize the overhead costs of our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16.4 String </a:t>
            </a:r>
            <a:r>
              <a:rPr lang="en-US" dirty="0" smtClean="0"/>
              <a:t>Class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Predefined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includes many of the components of OOP just </a:t>
            </a:r>
            <a:r>
              <a:rPr lang="en-US" dirty="0" smtClean="0"/>
              <a:t>discussed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Acts </a:t>
            </a:r>
            <a:r>
              <a:rPr lang="en-US" dirty="0"/>
              <a:t>as a wrapper around a dynamic cString</a:t>
            </a:r>
          </a:p>
          <a:p>
            <a:endParaRPr lang="en-US" b="1" dirty="0" smtClean="0"/>
          </a:p>
          <a:p>
            <a:r>
              <a:rPr lang="en-US" b="1" dirty="0" smtClean="0"/>
              <a:t>Wrapper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mplies </a:t>
            </a:r>
            <a:r>
              <a:rPr lang="en-US" dirty="0"/>
              <a:t>the cString is encapsulated within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Access </a:t>
            </a:r>
            <a:r>
              <a:rPr lang="en-US" dirty="0"/>
              <a:t>the cString through its interface provided by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Include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dirty="0"/>
              <a:t> header file and follow namespace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16.4.1 Instantiation and </a:t>
            </a:r>
            <a:r>
              <a:rPr lang="en-US" dirty="0" smtClean="0"/>
              <a:t>Initialization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Instantiated the same as any primitive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Instantiation is an OOP term that means variable declaration</a:t>
            </a:r>
            <a:endParaRPr lang="en-US" dirty="0"/>
          </a:p>
          <a:p>
            <a:endParaRPr lang="en-US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&lt;string&gt;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Allow access to the string class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std::</a:t>
            </a:r>
            <a:r>
              <a:rPr lang="en-US" sz="24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Follow namespace rules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full_name;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"Tim"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"Wheeler"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aka{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"Wimpy"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};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students[25];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16.4.1 Instantiation and Initialization – </a:t>
            </a:r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Encapsulated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is a cString data member</a:t>
            </a:r>
          </a:p>
          <a:p>
            <a:pPr lvl="1"/>
            <a:r>
              <a:rPr lang="en-US" dirty="0"/>
              <a:t>Dynamically allocated and assigned a value during the instantiation </a:t>
            </a:r>
            <a:r>
              <a:rPr lang="en-US" dirty="0" smtClean="0"/>
              <a:t>process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not initialized,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insures its data member is initialized to an empty </a:t>
            </a:r>
            <a:r>
              <a:rPr lang="en-US" dirty="0" smtClean="0"/>
              <a:t>string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Printing </a:t>
            </a:r>
            <a:r>
              <a:rPr lang="en-US" dirty="0"/>
              <a:t>a non-initialized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displays </a:t>
            </a:r>
            <a:r>
              <a:rPr lang="en-US" dirty="0" smtClean="0"/>
              <a:t>nothing, rather </a:t>
            </a:r>
            <a:r>
              <a:rPr lang="en-US" dirty="0"/>
              <a:t>than the undetermined results displayed from a non-initialized cString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16.4.2 Reading and </a:t>
            </a:r>
            <a:r>
              <a:rPr lang="en-US" dirty="0" smtClean="0"/>
              <a:t>Writing Strings –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6"/>
            <a:ext cx="12036489" cy="523816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Includes functionality to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with its </a:t>
            </a:r>
            <a:r>
              <a:rPr lang="en-US" dirty="0" smtClean="0"/>
              <a:t>objects</a:t>
            </a:r>
          </a:p>
          <a:p>
            <a:endParaRPr lang="en-US" dirty="0" smtClean="0"/>
          </a:p>
          <a:p>
            <a:r>
              <a:rPr lang="en-US" dirty="0" smtClean="0"/>
              <a:t>Accomplished </a:t>
            </a:r>
            <a:r>
              <a:rPr lang="en-US" dirty="0"/>
              <a:t>by overloading the insertion and extraction operators to work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</a:p>
          <a:p>
            <a:endParaRPr lang="en-US" b="1" dirty="0" smtClean="0"/>
          </a:p>
          <a:p>
            <a:r>
              <a:rPr lang="en-US" b="1" dirty="0" smtClean="0"/>
              <a:t>Overloading</a:t>
            </a:r>
          </a:p>
          <a:p>
            <a:pPr lvl="1"/>
            <a:r>
              <a:rPr lang="en-US" dirty="0" smtClean="0"/>
              <a:t>Process </a:t>
            </a:r>
            <a:r>
              <a:rPr lang="en-US" dirty="0"/>
              <a:t>of providing alternate definition for a function or an </a:t>
            </a:r>
            <a:r>
              <a:rPr lang="en-US" dirty="0" smtClean="0"/>
              <a:t>operator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2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your first name: "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 &gt;&gt; </a:t>
            </a:r>
            <a:r>
              <a:rPr lang="en-US" sz="2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fname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your last name: "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 &gt;&gt; </a:t>
            </a:r>
            <a:r>
              <a:rPr lang="en-US" sz="2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"Hello "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fname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"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"!"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16.4.2 Reading and Writing Strings –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6"/>
            <a:ext cx="12036489" cy="52286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Can not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.getline</a:t>
            </a:r>
            <a:r>
              <a:rPr lang="en-US" dirty="0"/>
              <a:t> member function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</a:p>
          <a:p>
            <a:endParaRPr lang="en-US" dirty="0" smtClean="0"/>
          </a:p>
          <a:p>
            <a:r>
              <a:rPr lang="en-US" dirty="0" smtClean="0"/>
              <a:t>Instead</a:t>
            </a:r>
            <a:r>
              <a:rPr lang="en-US" dirty="0"/>
              <a:t>,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non-member </a:t>
            </a:r>
            <a:r>
              <a:rPr lang="en-US" dirty="0" smtClean="0"/>
              <a:t>function</a:t>
            </a:r>
          </a:p>
          <a:p>
            <a:endParaRPr lang="en-US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your full name: 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cin.ignore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cin.rdbuf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)-&gt;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in_avail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getline ( cin, full_name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"Hello 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full_name &lt;&lt; endl;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There is no need to flush the buffer or clear the error flags after the call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</a:p>
          <a:p>
            <a:pPr lvl="1"/>
            <a:r>
              <a:rPr lang="en-US" dirty="0" smtClean="0"/>
              <a:t>Those statements were needed in case the user entered too many characters at the keyboard</a:t>
            </a:r>
          </a:p>
          <a:p>
            <a:pPr lvl="1"/>
            <a:r>
              <a:rPr lang="en-US" dirty="0" smtClean="0"/>
              <a:t>This version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/>
              <a:t> does not have a maximum number of characters to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16.4.3 Other </a:t>
            </a:r>
            <a:r>
              <a:rPr lang="en-US" dirty="0" smtClean="0"/>
              <a:t>String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5"/>
            <a:ext cx="12036489" cy="51429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  <a:r>
              <a:rPr lang="en-US" dirty="0" smtClean="0"/>
              <a:t> </a:t>
            </a:r>
            <a:r>
              <a:rPr lang="en-US" dirty="0"/>
              <a:t>don’t use cString functions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/>
              <a:t> 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dirty="0"/>
              <a:t> to manipulate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full_name 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full_name +=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full_name ==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"Tim Wheeler"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"Let's go fishing!"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"There are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full_name.length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characters in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full_name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r>
              <a:rPr lang="en-US" dirty="0"/>
              <a:t>Assignment operator can be used instead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/>
              <a:t> operators replace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/>
              <a:t> </a:t>
            </a:r>
            <a:r>
              <a:rPr lang="en-US" dirty="0" smtClean="0"/>
              <a:t>is not </a:t>
            </a:r>
            <a:r>
              <a:rPr lang="en-US" dirty="0"/>
              <a:t>necessary because comparison operators can be used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lot of other functions available</a:t>
            </a:r>
          </a:p>
          <a:p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way to manipulate data stored is through the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5025" y="1710720"/>
            <a:ext cx="5976839" cy="101566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Let's go fishing!</a:t>
            </a:r>
          </a:p>
          <a:p>
            <a:r>
              <a:rPr lang="en-US" sz="2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There are 11 characters in Tim Wheeler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6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16.5 UML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U</a:t>
            </a:r>
            <a:r>
              <a:rPr lang="en-US" b="1" dirty="0"/>
              <a:t>nified </a:t>
            </a:r>
            <a:r>
              <a:rPr lang="en-US" b="1" u="sng" dirty="0"/>
              <a:t>M</a:t>
            </a:r>
            <a:r>
              <a:rPr lang="en-US" b="1" dirty="0"/>
              <a:t>odeling </a:t>
            </a:r>
            <a:r>
              <a:rPr lang="en-US" b="1" u="sng" dirty="0"/>
              <a:t>L</a:t>
            </a:r>
            <a:r>
              <a:rPr lang="en-US" b="1" dirty="0"/>
              <a:t>anguage (</a:t>
            </a:r>
            <a:r>
              <a:rPr lang="en-US" b="1" dirty="0" smtClean="0"/>
              <a:t>UML)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/>
              <a:t>standardized symbols for developing, documenting, and modeling a software system or application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Language </a:t>
            </a:r>
            <a:r>
              <a:rPr lang="en-US" dirty="0"/>
              <a:t>independent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16.1 </a:t>
            </a:r>
            <a:r>
              <a:rPr lang="en-US" altLang="en-US" dirty="0"/>
              <a:t>History of OO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6"/>
            <a:ext cx="12036489" cy="520959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Most early languages were </a:t>
            </a:r>
            <a:r>
              <a:rPr lang="en-US" dirty="0" smtClean="0"/>
              <a:t>procedural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1990’s, </a:t>
            </a:r>
            <a:r>
              <a:rPr lang="en-US" b="1" dirty="0" smtClean="0"/>
              <a:t>object-oriented </a:t>
            </a:r>
            <a:r>
              <a:rPr lang="en-US" b="1" dirty="0"/>
              <a:t>(OO</a:t>
            </a:r>
            <a:r>
              <a:rPr lang="en-US" b="1" dirty="0" smtClean="0"/>
              <a:t>)</a:t>
            </a:r>
            <a:r>
              <a:rPr lang="en-US" dirty="0" smtClean="0"/>
              <a:t> programming </a:t>
            </a:r>
            <a:r>
              <a:rPr lang="en-US" dirty="0"/>
              <a:t>becomes </a:t>
            </a:r>
            <a:r>
              <a:rPr lang="en-US" dirty="0" smtClean="0"/>
              <a:t>predominate paradigm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/>
              <a:t>OO </a:t>
            </a:r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Smalltalk</a:t>
            </a:r>
          </a:p>
          <a:p>
            <a:pPr lvl="1"/>
            <a:r>
              <a:rPr lang="en-US" dirty="0" err="1" smtClean="0"/>
              <a:t>Simula</a:t>
            </a:r>
            <a:r>
              <a:rPr lang="en-US" dirty="0" smtClean="0"/>
              <a:t> 67</a:t>
            </a:r>
          </a:p>
          <a:p>
            <a:pPr lvl="1"/>
            <a:r>
              <a:rPr lang="en-US" dirty="0" smtClean="0"/>
              <a:t>Ada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++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++, developed by Bjarne Stroustrup of Bell labs, becomes heavily </a:t>
            </a:r>
            <a:r>
              <a:rPr lang="en-US" dirty="0" smtClean="0"/>
              <a:t>adopted</a:t>
            </a:r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popular languages today are object-oriented</a:t>
            </a:r>
          </a:p>
          <a:p>
            <a:pPr lvl="1"/>
            <a:r>
              <a:rPr lang="en-US" dirty="0"/>
              <a:t>C# (pronounced C Sharp)</a:t>
            </a:r>
          </a:p>
          <a:p>
            <a:pPr lvl="1"/>
            <a:r>
              <a:rPr lang="en-US" dirty="0"/>
              <a:t>Java</a:t>
            </a:r>
          </a:p>
          <a:p>
            <a:pPr lvl="1"/>
            <a:r>
              <a:rPr lang="en-US" dirty="0"/>
              <a:t>VB.NET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16.5.1 UML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in mid 1990’s by Grady </a:t>
            </a:r>
            <a:r>
              <a:rPr lang="en-US" dirty="0" err="1"/>
              <a:t>Booch</a:t>
            </a:r>
            <a:r>
              <a:rPr lang="en-US" dirty="0"/>
              <a:t> and Jim </a:t>
            </a:r>
            <a:r>
              <a:rPr lang="en-US" dirty="0" err="1"/>
              <a:t>Rumbaugh</a:t>
            </a:r>
            <a:r>
              <a:rPr lang="en-US" dirty="0"/>
              <a:t> and continues to </a:t>
            </a:r>
            <a:r>
              <a:rPr lang="en-US" dirty="0" smtClean="0"/>
              <a:t>evolve</a:t>
            </a:r>
          </a:p>
          <a:p>
            <a:endParaRPr lang="en-US" dirty="0"/>
          </a:p>
          <a:p>
            <a:r>
              <a:rPr lang="en-US" b="1" dirty="0" smtClean="0"/>
              <a:t>Diagrams </a:t>
            </a:r>
            <a:r>
              <a:rPr lang="en-US" b="1" dirty="0"/>
              <a:t>for </a:t>
            </a:r>
            <a:r>
              <a:rPr lang="en-US" b="1" dirty="0" smtClean="0"/>
              <a:t>modeling</a:t>
            </a:r>
            <a:endParaRPr lang="en-US" dirty="0"/>
          </a:p>
          <a:p>
            <a:pPr lvl="1"/>
            <a:r>
              <a:rPr lang="en-US" dirty="0"/>
              <a:t>Use Cases</a:t>
            </a:r>
          </a:p>
          <a:p>
            <a:pPr lvl="1"/>
            <a:r>
              <a:rPr lang="en-US" dirty="0"/>
              <a:t>Class Diagrams (our focus)</a:t>
            </a:r>
          </a:p>
          <a:p>
            <a:pPr lvl="1"/>
            <a:r>
              <a:rPr lang="en-US" dirty="0"/>
              <a:t>Sequence Diagrams</a:t>
            </a:r>
          </a:p>
          <a:p>
            <a:pPr lvl="1"/>
            <a:r>
              <a:rPr lang="en-US" dirty="0"/>
              <a:t>State </a:t>
            </a:r>
            <a:r>
              <a:rPr lang="en-US" dirty="0" smtClean="0"/>
              <a:t>Diagrams</a:t>
            </a:r>
          </a:p>
          <a:p>
            <a:pPr lvl="1"/>
            <a:r>
              <a:rPr lang="en-US" dirty="0" smtClean="0"/>
              <a:t>And many more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16.5.2 Class </a:t>
            </a:r>
            <a:r>
              <a:rPr lang="en-US" dirty="0" smtClean="0"/>
              <a:t>Diagrams – Description and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Illustrates classes and their relationships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b="1" dirty="0"/>
              <a:t>Symbols used</a:t>
            </a:r>
          </a:p>
          <a:p>
            <a:pPr lvl="1"/>
            <a:r>
              <a:rPr lang="en-US" dirty="0"/>
              <a:t>Box that includes </a:t>
            </a:r>
            <a:r>
              <a:rPr lang="en-US" b="1" dirty="0"/>
              <a:t>name of the class</a:t>
            </a:r>
            <a:r>
              <a:rPr lang="en-US" dirty="0"/>
              <a:t> in the top section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Below the name an optional compartment containing the </a:t>
            </a:r>
            <a:r>
              <a:rPr lang="en-US" b="1" dirty="0"/>
              <a:t>attributes of the class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Final section contains the </a:t>
            </a:r>
            <a:r>
              <a:rPr lang="en-US" b="1" dirty="0"/>
              <a:t>class's operations</a:t>
            </a:r>
            <a:r>
              <a:rPr lang="en-US" dirty="0"/>
              <a:t> or </a:t>
            </a:r>
            <a:r>
              <a:rPr lang="en-US" b="1" dirty="0"/>
              <a:t>methods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6102219" y="2885143"/>
            <a:ext cx="5907088" cy="289746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05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16.5.2 Class Diagrams </a:t>
            </a:r>
            <a:r>
              <a:rPr lang="en-US" dirty="0" smtClean="0"/>
              <a:t>– Importance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class diagrams not always an easy </a:t>
            </a:r>
            <a:r>
              <a:rPr lang="en-US" dirty="0" smtClean="0"/>
              <a:t>task</a:t>
            </a:r>
          </a:p>
          <a:p>
            <a:endParaRPr lang="en-US" dirty="0"/>
          </a:p>
          <a:p>
            <a:r>
              <a:rPr lang="en-US" dirty="0"/>
              <a:t>Allows the developer and the users to quickly see the major characteristics associated with a class</a:t>
            </a:r>
          </a:p>
          <a:p>
            <a:endParaRPr lang="en-US" dirty="0"/>
          </a:p>
          <a:p>
            <a:r>
              <a:rPr lang="en-US" dirty="0"/>
              <a:t>UML continues to gain widespread acceptance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16.7 C The Differences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chapter presented OOP from a broad </a:t>
            </a:r>
            <a:r>
              <a:rPr lang="en-US" dirty="0" smtClean="0"/>
              <a:t>perspective, without </a:t>
            </a:r>
            <a:r>
              <a:rPr lang="en-US" dirty="0"/>
              <a:t>any references to a specific language</a:t>
            </a:r>
            <a:br>
              <a:rPr lang="en-US" dirty="0"/>
            </a:br>
            <a:endParaRPr lang="en-US" dirty="0"/>
          </a:p>
          <a:p>
            <a:r>
              <a:rPr lang="en-US" dirty="0"/>
              <a:t>C++ includes a number of extensions over </a:t>
            </a:r>
            <a:r>
              <a:rPr lang="en-US" dirty="0" smtClean="0"/>
              <a:t>C </a:t>
            </a:r>
            <a:r>
              <a:rPr lang="en-US" dirty="0"/>
              <a:t>making it much easier and faster to write OO programs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doing OOP, C++ would usually be your first choice over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16.2.1 Encapsulation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Aspects associated with OOP </a:t>
            </a:r>
            <a:r>
              <a:rPr lang="en-US" dirty="0" smtClean="0"/>
              <a:t>languages</a:t>
            </a:r>
          </a:p>
          <a:p>
            <a:endParaRPr lang="en-US" dirty="0" smtClean="0"/>
          </a:p>
          <a:p>
            <a:r>
              <a:rPr lang="en-US" b="1" dirty="0" smtClean="0"/>
              <a:t>Encapsulation </a:t>
            </a:r>
            <a:endParaRPr lang="en-US" b="1" dirty="0"/>
          </a:p>
          <a:p>
            <a:pPr lvl="1"/>
            <a:r>
              <a:rPr lang="en-US" dirty="0"/>
              <a:t>Ability to enclose the data that describes the object and the functions that manipulate the data, into one </a:t>
            </a:r>
            <a:r>
              <a:rPr lang="en-US" dirty="0" smtClean="0"/>
              <a:t>container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encapsulated components are called </a:t>
            </a:r>
            <a:r>
              <a:rPr lang="en-US" b="1" dirty="0" smtClean="0"/>
              <a:t>classes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07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16.2.1 Encapsulation –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6"/>
            <a:ext cx="12036489" cy="515140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Object</a:t>
            </a:r>
          </a:p>
          <a:p>
            <a:pPr lvl="1"/>
            <a:r>
              <a:rPr lang="en-US" dirty="0"/>
              <a:t>Center of the OOP paradigm</a:t>
            </a:r>
          </a:p>
          <a:p>
            <a:pPr lvl="1"/>
            <a:r>
              <a:rPr lang="en-US" dirty="0"/>
              <a:t>Usually nouns</a:t>
            </a:r>
          </a:p>
          <a:p>
            <a:pPr lvl="1"/>
            <a:r>
              <a:rPr lang="en-US" dirty="0"/>
              <a:t>Example of UDTs</a:t>
            </a:r>
          </a:p>
          <a:p>
            <a:pPr lvl="1"/>
            <a:r>
              <a:rPr lang="en-US" b="1" dirty="0"/>
              <a:t>Characterized </a:t>
            </a:r>
            <a:r>
              <a:rPr lang="en-US" b="1" dirty="0" smtClean="0"/>
              <a:t>by</a:t>
            </a:r>
            <a:endParaRPr lang="en-US" b="1" dirty="0"/>
          </a:p>
          <a:p>
            <a:pPr lvl="2"/>
            <a:r>
              <a:rPr lang="en-US" i="1" dirty="0" smtClean="0"/>
              <a:t>Attributes </a:t>
            </a:r>
            <a:r>
              <a:rPr lang="en-US" i="1" dirty="0"/>
              <a:t>or </a:t>
            </a:r>
            <a:r>
              <a:rPr lang="en-US" i="1" dirty="0" smtClean="0"/>
              <a:t>properties</a:t>
            </a:r>
          </a:p>
          <a:p>
            <a:pPr lvl="3"/>
            <a:r>
              <a:rPr lang="en-US" dirty="0" smtClean="0"/>
              <a:t>Data </a:t>
            </a:r>
            <a:r>
              <a:rPr lang="en-US" dirty="0"/>
              <a:t>members that make the individual object unique</a:t>
            </a:r>
          </a:p>
          <a:p>
            <a:pPr lvl="3"/>
            <a:r>
              <a:rPr lang="en-US" dirty="0" smtClean="0"/>
              <a:t>Assuming a data type </a:t>
            </a:r>
            <a:r>
              <a:rPr lang="en-US" dirty="0"/>
              <a:t>of  </a:t>
            </a:r>
            <a:r>
              <a:rPr lang="en-US" dirty="0" smtClean="0"/>
              <a:t>Dog</a:t>
            </a:r>
          </a:p>
          <a:p>
            <a:pPr lvl="4"/>
            <a:r>
              <a:rPr lang="en-US" dirty="0"/>
              <a:t>A</a:t>
            </a:r>
            <a:r>
              <a:rPr lang="en-US" dirty="0" smtClean="0"/>
              <a:t>ttributes </a:t>
            </a:r>
            <a:r>
              <a:rPr lang="en-US" dirty="0"/>
              <a:t>include </a:t>
            </a:r>
            <a:r>
              <a:rPr lang="en-US" dirty="0" smtClean="0"/>
              <a:t>name, breed</a:t>
            </a:r>
            <a:r>
              <a:rPr lang="en-US" dirty="0"/>
              <a:t>, and </a:t>
            </a:r>
            <a:r>
              <a:rPr lang="en-US" dirty="0" smtClean="0"/>
              <a:t>gender</a:t>
            </a:r>
          </a:p>
          <a:p>
            <a:pPr lvl="2"/>
            <a:r>
              <a:rPr lang="en-US" i="1" dirty="0" smtClean="0"/>
              <a:t>State</a:t>
            </a:r>
          </a:p>
          <a:p>
            <a:pPr lvl="3"/>
            <a:r>
              <a:rPr lang="en-US" dirty="0" smtClean="0"/>
              <a:t>Description </a:t>
            </a:r>
            <a:r>
              <a:rPr lang="en-US" dirty="0"/>
              <a:t>of the data within the object</a:t>
            </a:r>
          </a:p>
          <a:p>
            <a:pPr lvl="3"/>
            <a:r>
              <a:rPr lang="en-US" dirty="0" smtClean="0"/>
              <a:t>Based </a:t>
            </a:r>
            <a:r>
              <a:rPr lang="en-US" dirty="0"/>
              <a:t>upon a Dog </a:t>
            </a:r>
            <a:r>
              <a:rPr lang="en-US" dirty="0" smtClean="0"/>
              <a:t>object</a:t>
            </a:r>
          </a:p>
          <a:p>
            <a:pPr lvl="4"/>
            <a:r>
              <a:rPr lang="en-US" dirty="0" smtClean="0"/>
              <a:t>Dog’s </a:t>
            </a:r>
            <a:r>
              <a:rPr lang="en-US" dirty="0"/>
              <a:t>name is Webster, breed is Golden Retriever, and gender is </a:t>
            </a:r>
            <a:r>
              <a:rPr lang="en-US" dirty="0" smtClean="0"/>
              <a:t>male</a:t>
            </a:r>
            <a:endParaRPr lang="en-US" dirty="0"/>
          </a:p>
          <a:p>
            <a:pPr lvl="2"/>
            <a:r>
              <a:rPr lang="en-US" i="1" dirty="0" smtClean="0"/>
              <a:t>Behaviors</a:t>
            </a:r>
          </a:p>
          <a:p>
            <a:pPr lvl="3"/>
            <a:r>
              <a:rPr lang="en-US" dirty="0" smtClean="0"/>
              <a:t>Describes </a:t>
            </a:r>
            <a:r>
              <a:rPr lang="en-US" dirty="0"/>
              <a:t>activities and functions the object can </a:t>
            </a:r>
            <a:r>
              <a:rPr lang="en-US" dirty="0" smtClean="0"/>
              <a:t>do Webster </a:t>
            </a:r>
            <a:r>
              <a:rPr lang="en-US" dirty="0"/>
              <a:t>can bark, sit, fetch, and </a:t>
            </a:r>
            <a:r>
              <a:rPr lang="en-US" dirty="0" smtClean="0"/>
              <a:t>shake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16.2.1 Encapsulation –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functions from the Dog behavior on the previous </a:t>
            </a:r>
            <a:r>
              <a:rPr lang="en-US" dirty="0" smtClean="0"/>
              <a:t>slide</a:t>
            </a:r>
            <a:endParaRPr lang="en-US" dirty="0"/>
          </a:p>
          <a:p>
            <a:pPr lvl="1"/>
            <a:r>
              <a:rPr lang="en-US" dirty="0"/>
              <a:t>Can access or modify class attributes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referred to as </a:t>
            </a:r>
            <a:r>
              <a:rPr lang="en-US" b="1" dirty="0"/>
              <a:t>member functions</a:t>
            </a:r>
            <a:r>
              <a:rPr lang="en-US" dirty="0"/>
              <a:t> or </a:t>
            </a:r>
            <a:r>
              <a:rPr lang="en-US" b="1" dirty="0"/>
              <a:t>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Usually data members are hidden </a:t>
            </a:r>
            <a:r>
              <a:rPr lang="en-US" dirty="0"/>
              <a:t>from functions outside of the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/>
              <a:t>information hiding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50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16.2.1 Encapsulation –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Similar to a </a:t>
            </a:r>
            <a:r>
              <a:rPr lang="en-US" b="1" dirty="0" smtClean="0"/>
              <a:t>structures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Acts as a placeholder for the 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memory allocated until a variable is declared from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2"/>
            <a:r>
              <a:rPr lang="en-US" dirty="0" smtClean="0"/>
              <a:t>This is called </a:t>
            </a:r>
            <a:r>
              <a:rPr lang="en-US" b="1" dirty="0" smtClean="0"/>
              <a:t>instantiation</a:t>
            </a:r>
            <a:endParaRPr lang="en-US" b="1" dirty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Resulting </a:t>
            </a:r>
            <a:r>
              <a:rPr lang="en-US" dirty="0"/>
              <a:t>variable called an </a:t>
            </a:r>
            <a:r>
              <a:rPr lang="en-US" b="1" dirty="0"/>
              <a:t>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16.2.2 Interface </a:t>
            </a:r>
            <a:r>
              <a:rPr lang="en-US" dirty="0" smtClean="0"/>
              <a:t>Versus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Class methods</a:t>
            </a:r>
          </a:p>
          <a:p>
            <a:pPr lvl="1"/>
            <a:r>
              <a:rPr lang="en-US" dirty="0"/>
              <a:t>Provide interface through which functions outside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manipulate data within an object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methods are implemented is usually hidden from the user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methods</a:t>
            </a:r>
          </a:p>
          <a:p>
            <a:pPr lvl="2"/>
            <a:r>
              <a:rPr lang="en-US" dirty="0" smtClean="0"/>
              <a:t>This is called </a:t>
            </a:r>
            <a:r>
              <a:rPr lang="en-US" dirty="0"/>
              <a:t>implementation hiding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User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need only know the name of methods, not how they are implemented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16.2.3 Producer </a:t>
            </a:r>
            <a:r>
              <a:rPr lang="en-US" dirty="0" smtClean="0"/>
              <a:t>Versus Consumer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advantage </a:t>
            </a:r>
            <a:r>
              <a:rPr lang="en-US" dirty="0"/>
              <a:t>of OOP is </a:t>
            </a:r>
            <a:r>
              <a:rPr lang="en-US" b="1" dirty="0"/>
              <a:t>code </a:t>
            </a:r>
            <a:r>
              <a:rPr lang="en-US" b="1" dirty="0" smtClean="0"/>
              <a:t>reuse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programmer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consumer</a:t>
            </a:r>
            <a:r>
              <a:rPr lang="en-US" dirty="0" smtClean="0"/>
              <a:t>) may </a:t>
            </a:r>
            <a:r>
              <a:rPr lang="en-US" dirty="0"/>
              <a:t>not be the same one that originally built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producer</a:t>
            </a:r>
            <a:r>
              <a:rPr lang="en-US" dirty="0" smtClean="0"/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relationship between the programmers is called </a:t>
            </a:r>
            <a:r>
              <a:rPr lang="en-US" b="1" dirty="0"/>
              <a:t>Producer versus Consumer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05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46B47C52-33EB-4DA0-8742-54F0EDD6ABC9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AEC7D5BB-0486-484E-99ED-7334E9CD1C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155</TotalTime>
  <Words>1842</Words>
  <Application>Microsoft Office PowerPoint</Application>
  <PresentationFormat>Widescreen</PresentationFormat>
  <Paragraphs>321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Chapter 16  Introduction to  Object-Oriented Programming</vt:lpstr>
      <vt:lpstr>Introduction</vt:lpstr>
      <vt:lpstr>16.1 History of OO Programming</vt:lpstr>
      <vt:lpstr>16.2.1 Encapsulation – Definition</vt:lpstr>
      <vt:lpstr>16.2.1 Encapsulation – Object</vt:lpstr>
      <vt:lpstr>16.2.1 Encapsulation – Functions</vt:lpstr>
      <vt:lpstr>16.2.1 Encapsulation – Classes</vt:lpstr>
      <vt:lpstr>16.2.2 Interface Versus Implementation</vt:lpstr>
      <vt:lpstr>16.2.3 Producer Versus Consumer – Description</vt:lpstr>
      <vt:lpstr>16.2.3 Producer Versus Consumer – Responsibilities</vt:lpstr>
      <vt:lpstr>16.2.3 Producer Versus Consumer – Flexible Interfaces</vt:lpstr>
      <vt:lpstr>16.2.4 Inheritance – Description </vt:lpstr>
      <vt:lpstr>16.2.4 Inheritance – Multiple</vt:lpstr>
      <vt:lpstr>16.2.4 Inheritance – Diamond</vt:lpstr>
      <vt:lpstr>16.2.4 Inheritance – Relationships</vt:lpstr>
      <vt:lpstr>16.2.5 Polymorphism</vt:lpstr>
      <vt:lpstr>16.3.1 Models Real Life</vt:lpstr>
      <vt:lpstr>16.3.2 Self Contained – Well Designed Objects</vt:lpstr>
      <vt:lpstr>16.3.2 Self Contained – Best Practices</vt:lpstr>
      <vt:lpstr>16.3.3 Code Reuse – Description</vt:lpstr>
      <vt:lpstr>16.3.3 Code Reuse – Generic Programming</vt:lpstr>
      <vt:lpstr>16.3.4 OOP Overhead</vt:lpstr>
      <vt:lpstr>16.4 String Class – Description</vt:lpstr>
      <vt:lpstr>16.4.1 Instantiation and Initialization – Example</vt:lpstr>
      <vt:lpstr>16.4.1 Instantiation and Initialization – Explanation</vt:lpstr>
      <vt:lpstr>16.4.2 Reading and Writing Strings – Using cin and cout</vt:lpstr>
      <vt:lpstr>16.4.2 Reading and Writing Strings – Using getline</vt:lpstr>
      <vt:lpstr>16.4.3 Other String Features</vt:lpstr>
      <vt:lpstr>16.5 UML Introduction</vt:lpstr>
      <vt:lpstr>16.5.1 UML Overview</vt:lpstr>
      <vt:lpstr>16.5.2 Class Diagrams – Description and Example</vt:lpstr>
      <vt:lpstr>16.5.2 Class Diagrams – Importance </vt:lpstr>
      <vt:lpstr>16.7 C The Differences</vt:lpstr>
    </vt:vector>
  </TitlesOfParts>
  <Company>Oregon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Introduction to  Object-Oriented Programming</dc:title>
  <dc:creator>Troy Scevers</dc:creator>
  <cp:lastModifiedBy>Troy Scevers</cp:lastModifiedBy>
  <cp:revision>22</cp:revision>
  <dcterms:created xsi:type="dcterms:W3CDTF">2019-08-09T05:14:25Z</dcterms:created>
  <dcterms:modified xsi:type="dcterms:W3CDTF">2019-08-09T07:50:24Z</dcterms:modified>
</cp:coreProperties>
</file>