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60"/>
  </p:notesMasterIdLst>
  <p:sldIdLst>
    <p:sldId id="256" r:id="rId3"/>
    <p:sldId id="257" r:id="rId4"/>
    <p:sldId id="261" r:id="rId5"/>
    <p:sldId id="260" r:id="rId6"/>
    <p:sldId id="259" r:id="rId7"/>
    <p:sldId id="258" r:id="rId8"/>
    <p:sldId id="263"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8" r:id="rId29"/>
    <p:sldId id="286" r:id="rId30"/>
    <p:sldId id="287" r:id="rId31"/>
    <p:sldId id="289" r:id="rId32"/>
    <p:sldId id="290" r:id="rId33"/>
    <p:sldId id="291" r:id="rId34"/>
    <p:sldId id="292" r:id="rId35"/>
    <p:sldId id="293" r:id="rId36"/>
    <p:sldId id="294" r:id="rId37"/>
    <p:sldId id="295" r:id="rId38"/>
    <p:sldId id="296" r:id="rId39"/>
    <p:sldId id="297" r:id="rId40"/>
    <p:sldId id="329" r:id="rId41"/>
    <p:sldId id="327" r:id="rId42"/>
    <p:sldId id="328"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6" r:id="rId5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007A77"/>
    <a:srgbClr val="2248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7674" autoAdjust="0"/>
  </p:normalViewPr>
  <p:slideViewPr>
    <p:cSldViewPr snapToGrid="0">
      <p:cViewPr varScale="1">
        <p:scale>
          <a:sx n="101" d="100"/>
          <a:sy n="101" d="100"/>
        </p:scale>
        <p:origin x="936" y="102"/>
      </p:cViewPr>
      <p:guideLst/>
    </p:cSldViewPr>
  </p:slideViewPr>
  <p:notesTextViewPr>
    <p:cViewPr>
      <p:scale>
        <a:sx n="150" d="100"/>
        <a:sy n="15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54E823-76EF-4CA8-9F54-A7FFD25A5511}" type="datetimeFigureOut">
              <a:rPr lang="en-US" smtClean="0"/>
              <a:t>08/09/19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F0F91E-F9B7-414B-9060-7B3E8D2A86C0}" type="slidenum">
              <a:rPr lang="en-US" smtClean="0"/>
              <a:t>‹#›</a:t>
            </a:fld>
            <a:endParaRPr lang="en-US"/>
          </a:p>
        </p:txBody>
      </p:sp>
    </p:spTree>
    <p:extLst>
      <p:ext uri="{BB962C8B-B14F-4D97-AF65-F5344CB8AC3E}">
        <p14:creationId xmlns:p14="http://schemas.microsoft.com/office/powerpoint/2010/main" val="524353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Note:</a:t>
            </a:r>
            <a:r>
              <a:rPr lang="en-US" dirty="0" smtClean="0"/>
              <a:t> </a:t>
            </a:r>
            <a:r>
              <a:rPr lang="en-US" altLang="en-US" dirty="0" smtClean="0"/>
              <a:t>If no access specifiers used, everything defaults to </a:t>
            </a:r>
            <a:r>
              <a:rPr lang="en-US" altLang="en-US" dirty="0" smtClean="0">
                <a:latin typeface="Courier New" panose="02070309020205020404" pitchFamily="49" charset="0"/>
                <a:cs typeface="Courier New" panose="02070309020205020404" pitchFamily="49" charset="0"/>
              </a:rPr>
              <a:t>private</a:t>
            </a:r>
            <a:r>
              <a:rPr lang="en-US" altLang="en-US" b="1" dirty="0" smtClean="0"/>
              <a:t> </a:t>
            </a:r>
            <a:r>
              <a:rPr lang="en-US" altLang="en-US" b="0" dirty="0" smtClean="0"/>
              <a:t>which</a:t>
            </a:r>
            <a:r>
              <a:rPr lang="en-US" altLang="en-US" b="0" baseline="0" dirty="0" smtClean="0"/>
              <a:t> is the </a:t>
            </a:r>
            <a:r>
              <a:rPr lang="en-US" altLang="en-US" dirty="0" smtClean="0"/>
              <a:t>opposite level of protection provided by structures where default access is </a:t>
            </a:r>
            <a:r>
              <a:rPr lang="en-US" altLang="en-US" dirty="0" smtClean="0">
                <a:latin typeface="Courier New" panose="02070309020205020404" pitchFamily="49" charset="0"/>
                <a:cs typeface="Courier New" panose="02070309020205020404" pitchFamily="49" charset="0"/>
              </a:rPr>
              <a:t>public.</a:t>
            </a:r>
          </a:p>
          <a:p>
            <a:endParaRPr lang="en-US" dirty="0"/>
          </a:p>
        </p:txBody>
      </p:sp>
      <p:sp>
        <p:nvSpPr>
          <p:cNvPr id="4" name="Slide Number Placeholder 3"/>
          <p:cNvSpPr>
            <a:spLocks noGrp="1"/>
          </p:cNvSpPr>
          <p:nvPr>
            <p:ph type="sldNum" sz="quarter" idx="10"/>
          </p:nvPr>
        </p:nvSpPr>
        <p:spPr/>
        <p:txBody>
          <a:bodyPr/>
          <a:lstStyle/>
          <a:p>
            <a:fld id="{E0F0F91E-F9B7-414B-9060-7B3E8D2A86C0}" type="slidenum">
              <a:rPr lang="en-US" smtClean="0"/>
              <a:t>4</a:t>
            </a:fld>
            <a:endParaRPr lang="en-US"/>
          </a:p>
        </p:txBody>
      </p:sp>
    </p:spTree>
    <p:extLst>
      <p:ext uri="{BB962C8B-B14F-4D97-AF65-F5344CB8AC3E}">
        <p14:creationId xmlns:p14="http://schemas.microsoft.com/office/powerpoint/2010/main" val="17495380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Remember: </a:t>
            </a:r>
            <a:r>
              <a:rPr lang="en-US" sz="1200" kern="1200" dirty="0" smtClean="0">
                <a:solidFill>
                  <a:schemeClr val="tx1"/>
                </a:solidFill>
                <a:effectLst/>
                <a:latin typeface="+mn-lt"/>
                <a:ea typeface="+mn-ea"/>
                <a:cs typeface="+mn-cs"/>
              </a:rPr>
              <a:t>Const objects can only call const methods. Non-const objects can call both const methods as well as non-const methods.</a:t>
            </a:r>
          </a:p>
          <a:p>
            <a:endParaRPr lang="en-US" dirty="0"/>
          </a:p>
        </p:txBody>
      </p:sp>
      <p:sp>
        <p:nvSpPr>
          <p:cNvPr id="4" name="Slide Number Placeholder 3"/>
          <p:cNvSpPr>
            <a:spLocks noGrp="1"/>
          </p:cNvSpPr>
          <p:nvPr>
            <p:ph type="sldNum" sz="quarter" idx="10"/>
          </p:nvPr>
        </p:nvSpPr>
        <p:spPr/>
        <p:txBody>
          <a:bodyPr/>
          <a:lstStyle/>
          <a:p>
            <a:fld id="{E0F0F91E-F9B7-414B-9060-7B3E8D2A86C0}" type="slidenum">
              <a:rPr lang="en-US" smtClean="0"/>
              <a:t>34</a:t>
            </a:fld>
            <a:endParaRPr lang="en-US"/>
          </a:p>
        </p:txBody>
      </p:sp>
    </p:spTree>
    <p:extLst>
      <p:ext uri="{BB962C8B-B14F-4D97-AF65-F5344CB8AC3E}">
        <p14:creationId xmlns:p14="http://schemas.microsoft.com/office/powerpoint/2010/main" val="26774325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Remember:</a:t>
            </a:r>
            <a:r>
              <a:rPr lang="en-US" sz="1200" kern="1200" dirty="0" smtClean="0">
                <a:solidFill>
                  <a:schemeClr val="tx1"/>
                </a:solidFill>
                <a:effectLst/>
                <a:latin typeface="+mn-lt"/>
                <a:ea typeface="+mn-ea"/>
                <a:cs typeface="+mn-cs"/>
              </a:rPr>
              <a:t> The parameter to a copy constructor </a:t>
            </a:r>
            <a:r>
              <a:rPr lang="en-US" sz="1200" i="1" kern="1200" dirty="0" smtClean="0">
                <a:solidFill>
                  <a:schemeClr val="tx1"/>
                </a:solidFill>
                <a:effectLst/>
                <a:latin typeface="+mn-lt"/>
                <a:ea typeface="+mn-ea"/>
                <a:cs typeface="+mn-cs"/>
              </a:rPr>
              <a:t>must</a:t>
            </a:r>
            <a:r>
              <a:rPr lang="en-US" sz="1200" kern="1200" dirty="0" smtClean="0">
                <a:solidFill>
                  <a:schemeClr val="tx1"/>
                </a:solidFill>
                <a:effectLst/>
                <a:latin typeface="+mn-lt"/>
                <a:ea typeface="+mn-ea"/>
                <a:cs typeface="+mn-cs"/>
              </a:rPr>
              <a:t> be passed by const-ref.</a:t>
            </a:r>
          </a:p>
          <a:p>
            <a:endParaRPr lang="en-US" dirty="0"/>
          </a:p>
        </p:txBody>
      </p:sp>
      <p:sp>
        <p:nvSpPr>
          <p:cNvPr id="4" name="Slide Number Placeholder 3"/>
          <p:cNvSpPr>
            <a:spLocks noGrp="1"/>
          </p:cNvSpPr>
          <p:nvPr>
            <p:ph type="sldNum" sz="quarter" idx="10"/>
          </p:nvPr>
        </p:nvSpPr>
        <p:spPr/>
        <p:txBody>
          <a:bodyPr/>
          <a:lstStyle/>
          <a:p>
            <a:fld id="{E0F0F91E-F9B7-414B-9060-7B3E8D2A86C0}" type="slidenum">
              <a:rPr lang="en-US" smtClean="0"/>
              <a:t>40</a:t>
            </a:fld>
            <a:endParaRPr lang="en-US"/>
          </a:p>
        </p:txBody>
      </p:sp>
    </p:spTree>
    <p:extLst>
      <p:ext uri="{BB962C8B-B14F-4D97-AF65-F5344CB8AC3E}">
        <p14:creationId xmlns:p14="http://schemas.microsoft.com/office/powerpoint/2010/main" val="21689783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Remember:</a:t>
            </a:r>
            <a:r>
              <a:rPr lang="en-US" dirty="0" smtClean="0"/>
              <a:t> The job of any constructor is to allocate any resources necessary and initialize the data members of the class.</a:t>
            </a:r>
            <a:endParaRPr lang="en-US" dirty="0"/>
          </a:p>
        </p:txBody>
      </p:sp>
      <p:sp>
        <p:nvSpPr>
          <p:cNvPr id="4" name="Slide Number Placeholder 3"/>
          <p:cNvSpPr>
            <a:spLocks noGrp="1"/>
          </p:cNvSpPr>
          <p:nvPr>
            <p:ph type="sldNum" sz="quarter" idx="10"/>
          </p:nvPr>
        </p:nvSpPr>
        <p:spPr/>
        <p:txBody>
          <a:bodyPr/>
          <a:lstStyle/>
          <a:p>
            <a:fld id="{E0F0F91E-F9B7-414B-9060-7B3E8D2A86C0}" type="slidenum">
              <a:rPr lang="en-US" smtClean="0"/>
              <a:t>43</a:t>
            </a:fld>
            <a:endParaRPr lang="en-US"/>
          </a:p>
        </p:txBody>
      </p:sp>
    </p:spTree>
    <p:extLst>
      <p:ext uri="{BB962C8B-B14F-4D97-AF65-F5344CB8AC3E}">
        <p14:creationId xmlns:p14="http://schemas.microsoft.com/office/powerpoint/2010/main" val="14942032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t>Note: </a:t>
            </a:r>
            <a:r>
              <a:rPr lang="en-US" sz="1200" kern="1200" dirty="0" smtClean="0">
                <a:solidFill>
                  <a:schemeClr val="tx1"/>
                </a:solidFill>
                <a:effectLst/>
                <a:latin typeface="+mn-lt"/>
                <a:ea typeface="+mn-ea"/>
                <a:cs typeface="+mn-cs"/>
              </a:rPr>
              <a:t>As we discussed before, the “this pointer” holds the address of the left hand side operand. If we compare that address with the address of the right hand side and the comparison comes back true, then we have a self-assignment situation.</a:t>
            </a:r>
            <a:endParaRPr lang="en-US" b="1" dirty="0" smtClean="0"/>
          </a:p>
          <a:p>
            <a:r>
              <a:rPr lang="en-US" b="1" dirty="0" smtClean="0"/>
              <a:t>Note:</a:t>
            </a:r>
            <a:r>
              <a:rPr lang="en-US" dirty="0" smtClean="0"/>
              <a:t> The check must be </a:t>
            </a:r>
            <a:r>
              <a:rPr lang="en-US" b="1" dirty="0" smtClean="0"/>
              <a:t>this != &amp;</a:t>
            </a:r>
            <a:r>
              <a:rPr lang="en-US" b="1" dirty="0" err="1" smtClean="0"/>
              <a:t>rhs</a:t>
            </a:r>
            <a:r>
              <a:rPr lang="en-US" dirty="0" smtClean="0"/>
              <a:t>,</a:t>
            </a:r>
            <a:r>
              <a:rPr lang="en-US" baseline="0" dirty="0" smtClean="0"/>
              <a:t> if the statement was changed to </a:t>
            </a:r>
            <a:r>
              <a:rPr lang="en-US" b="1" baseline="0" dirty="0" smtClean="0"/>
              <a:t>*this != </a:t>
            </a:r>
            <a:r>
              <a:rPr lang="en-US" b="1" baseline="0" dirty="0" err="1" smtClean="0"/>
              <a:t>rhs</a:t>
            </a:r>
            <a:r>
              <a:rPr lang="en-US" baseline="0" dirty="0" smtClean="0"/>
              <a:t> it would not work. You would be comparing the objects, not the addresses. </a:t>
            </a:r>
            <a:endParaRPr lang="en-US" b="1" baseline="0" dirty="0" smtClean="0"/>
          </a:p>
        </p:txBody>
      </p:sp>
      <p:sp>
        <p:nvSpPr>
          <p:cNvPr id="4" name="Slide Number Placeholder 3"/>
          <p:cNvSpPr>
            <a:spLocks noGrp="1"/>
          </p:cNvSpPr>
          <p:nvPr>
            <p:ph type="sldNum" sz="quarter" idx="10"/>
          </p:nvPr>
        </p:nvSpPr>
        <p:spPr/>
        <p:txBody>
          <a:bodyPr/>
          <a:lstStyle/>
          <a:p>
            <a:fld id="{E0F0F91E-F9B7-414B-9060-7B3E8D2A86C0}" type="slidenum">
              <a:rPr lang="en-US" smtClean="0"/>
              <a:t>56</a:t>
            </a:fld>
            <a:endParaRPr lang="en-US"/>
          </a:p>
        </p:txBody>
      </p:sp>
    </p:spTree>
    <p:extLst>
      <p:ext uri="{BB962C8B-B14F-4D97-AF65-F5344CB8AC3E}">
        <p14:creationId xmlns:p14="http://schemas.microsoft.com/office/powerpoint/2010/main" val="3504608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Remember:</a:t>
            </a:r>
            <a:r>
              <a:rPr lang="en-US" dirty="0" smtClean="0"/>
              <a:t> Member functions are also called methods.</a:t>
            </a:r>
            <a:endParaRPr lang="en-US" dirty="0"/>
          </a:p>
        </p:txBody>
      </p:sp>
      <p:sp>
        <p:nvSpPr>
          <p:cNvPr id="4" name="Slide Number Placeholder 3"/>
          <p:cNvSpPr>
            <a:spLocks noGrp="1"/>
          </p:cNvSpPr>
          <p:nvPr>
            <p:ph type="sldNum" sz="quarter" idx="10"/>
          </p:nvPr>
        </p:nvSpPr>
        <p:spPr/>
        <p:txBody>
          <a:bodyPr/>
          <a:lstStyle/>
          <a:p>
            <a:fld id="{E0F0F91E-F9B7-414B-9060-7B3E8D2A86C0}" type="slidenum">
              <a:rPr lang="en-US" smtClean="0"/>
              <a:t>8</a:t>
            </a:fld>
            <a:endParaRPr lang="en-US"/>
          </a:p>
        </p:txBody>
      </p:sp>
    </p:spTree>
    <p:extLst>
      <p:ext uri="{BB962C8B-B14F-4D97-AF65-F5344CB8AC3E}">
        <p14:creationId xmlns:p14="http://schemas.microsoft.com/office/powerpoint/2010/main" val="4257695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Definition:</a:t>
            </a:r>
            <a:r>
              <a:rPr lang="en-US" sz="1200" kern="1200" dirty="0" smtClean="0">
                <a:solidFill>
                  <a:schemeClr val="tx1"/>
                </a:solidFill>
                <a:effectLst/>
                <a:latin typeface="+mn-lt"/>
                <a:ea typeface="+mn-ea"/>
                <a:cs typeface="+mn-cs"/>
              </a:rPr>
              <a:t> The</a:t>
            </a:r>
            <a:r>
              <a:rPr lang="en-US" sz="1200" b="1" kern="1200" dirty="0" smtClean="0">
                <a:solidFill>
                  <a:schemeClr val="tx1"/>
                </a:solidFill>
                <a:effectLst/>
                <a:latin typeface="+mn-lt"/>
                <a:ea typeface="+mn-ea"/>
                <a:cs typeface="+mn-cs"/>
              </a:rPr>
              <a:t> binary scope resolution operator (::)</a:t>
            </a:r>
            <a:r>
              <a:rPr lang="en-US" sz="1200" kern="1200" dirty="0" smtClean="0">
                <a:solidFill>
                  <a:schemeClr val="tx1"/>
                </a:solidFill>
                <a:effectLst/>
                <a:latin typeface="+mn-lt"/>
                <a:ea typeface="+mn-ea"/>
                <a:cs typeface="+mn-cs"/>
              </a:rPr>
              <a:t> specifies that the identifier on the right belongs to the data type (usually a class) on the left.</a:t>
            </a:r>
          </a:p>
          <a:p>
            <a:endParaRPr lang="en-US" dirty="0"/>
          </a:p>
        </p:txBody>
      </p:sp>
      <p:sp>
        <p:nvSpPr>
          <p:cNvPr id="4" name="Slide Number Placeholder 3"/>
          <p:cNvSpPr>
            <a:spLocks noGrp="1"/>
          </p:cNvSpPr>
          <p:nvPr>
            <p:ph type="sldNum" sz="quarter" idx="10"/>
          </p:nvPr>
        </p:nvSpPr>
        <p:spPr/>
        <p:txBody>
          <a:bodyPr/>
          <a:lstStyle/>
          <a:p>
            <a:fld id="{E0F0F91E-F9B7-414B-9060-7B3E8D2A86C0}" type="slidenum">
              <a:rPr lang="en-US" smtClean="0"/>
              <a:t>9</a:t>
            </a:fld>
            <a:endParaRPr lang="en-US"/>
          </a:p>
        </p:txBody>
      </p:sp>
    </p:spTree>
    <p:extLst>
      <p:ext uri="{BB962C8B-B14F-4D97-AF65-F5344CB8AC3E}">
        <p14:creationId xmlns:p14="http://schemas.microsoft.com/office/powerpoint/2010/main" val="4257500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Remember:</a:t>
            </a:r>
            <a:r>
              <a:rPr lang="en-US" sz="1200" kern="1200" dirty="0" smtClean="0">
                <a:solidFill>
                  <a:schemeClr val="tx1"/>
                </a:solidFill>
                <a:effectLst/>
                <a:latin typeface="+mn-lt"/>
                <a:ea typeface="+mn-ea"/>
                <a:cs typeface="+mn-cs"/>
              </a:rPr>
              <a:t> When overloading functions, the number or type of the parameters must be different for each version of the function. It is illegal to have multiple functions whose signatures only differ in their return types.</a:t>
            </a:r>
          </a:p>
          <a:p>
            <a:endParaRPr lang="en-US" dirty="0"/>
          </a:p>
        </p:txBody>
      </p:sp>
      <p:sp>
        <p:nvSpPr>
          <p:cNvPr id="4" name="Slide Number Placeholder 3"/>
          <p:cNvSpPr>
            <a:spLocks noGrp="1"/>
          </p:cNvSpPr>
          <p:nvPr>
            <p:ph type="sldNum" sz="quarter" idx="10"/>
          </p:nvPr>
        </p:nvSpPr>
        <p:spPr/>
        <p:txBody>
          <a:bodyPr/>
          <a:lstStyle/>
          <a:p>
            <a:fld id="{E0F0F91E-F9B7-414B-9060-7B3E8D2A86C0}" type="slidenum">
              <a:rPr lang="en-US" smtClean="0"/>
              <a:t>20</a:t>
            </a:fld>
            <a:endParaRPr lang="en-US"/>
          </a:p>
        </p:txBody>
      </p:sp>
    </p:spTree>
    <p:extLst>
      <p:ext uri="{BB962C8B-B14F-4D97-AF65-F5344CB8AC3E}">
        <p14:creationId xmlns:p14="http://schemas.microsoft.com/office/powerpoint/2010/main" val="739466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Remember:</a:t>
            </a:r>
            <a:r>
              <a:rPr lang="en-US" sz="1200" kern="1200" dirty="0" smtClean="0">
                <a:solidFill>
                  <a:schemeClr val="tx1"/>
                </a:solidFill>
                <a:effectLst/>
                <a:latin typeface="+mn-lt"/>
                <a:ea typeface="+mn-ea"/>
                <a:cs typeface="+mn-cs"/>
              </a:rPr>
              <a:t> An object is destroyed when it either goes out of scope or is explicitly deallocated using the delete operator.</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E0F0F91E-F9B7-414B-9060-7B3E8D2A86C0}" type="slidenum">
              <a:rPr lang="en-US" smtClean="0"/>
              <a:t>22</a:t>
            </a:fld>
            <a:endParaRPr lang="en-US"/>
          </a:p>
        </p:txBody>
      </p:sp>
    </p:spTree>
    <p:extLst>
      <p:ext uri="{BB962C8B-B14F-4D97-AF65-F5344CB8AC3E}">
        <p14:creationId xmlns:p14="http://schemas.microsoft.com/office/powerpoint/2010/main" val="10578676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F0F91E-F9B7-414B-9060-7B3E8D2A86C0}" type="slidenum">
              <a:rPr lang="en-US" smtClean="0"/>
              <a:t>23</a:t>
            </a:fld>
            <a:endParaRPr lang="en-US"/>
          </a:p>
        </p:txBody>
      </p:sp>
    </p:spTree>
    <p:extLst>
      <p:ext uri="{BB962C8B-B14F-4D97-AF65-F5344CB8AC3E}">
        <p14:creationId xmlns:p14="http://schemas.microsoft.com/office/powerpoint/2010/main" val="38468086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Remember:</a:t>
            </a:r>
            <a:r>
              <a:rPr lang="en-US" dirty="0" smtClean="0"/>
              <a:t> </a:t>
            </a:r>
            <a:r>
              <a:rPr lang="en-US" sz="1200" kern="1200" dirty="0" smtClean="0">
                <a:solidFill>
                  <a:schemeClr val="tx1"/>
                </a:solidFill>
                <a:effectLst/>
                <a:latin typeface="+mn-lt"/>
                <a:ea typeface="+mn-ea"/>
                <a:cs typeface="+mn-cs"/>
              </a:rPr>
              <a:t>Be sure to use either preprocessor guards or #pragma once to avoid type redefinitions.</a:t>
            </a:r>
            <a:endParaRPr lang="en-US" dirty="0"/>
          </a:p>
        </p:txBody>
      </p:sp>
      <p:sp>
        <p:nvSpPr>
          <p:cNvPr id="4" name="Slide Number Placeholder 3"/>
          <p:cNvSpPr>
            <a:spLocks noGrp="1"/>
          </p:cNvSpPr>
          <p:nvPr>
            <p:ph type="sldNum" sz="quarter" idx="10"/>
          </p:nvPr>
        </p:nvSpPr>
        <p:spPr/>
        <p:txBody>
          <a:bodyPr/>
          <a:lstStyle/>
          <a:p>
            <a:fld id="{E0F0F91E-F9B7-414B-9060-7B3E8D2A86C0}" type="slidenum">
              <a:rPr lang="en-US" smtClean="0"/>
              <a:t>25</a:t>
            </a:fld>
            <a:endParaRPr lang="en-US"/>
          </a:p>
        </p:txBody>
      </p:sp>
    </p:spTree>
    <p:extLst>
      <p:ext uri="{BB962C8B-B14F-4D97-AF65-F5344CB8AC3E}">
        <p14:creationId xmlns:p14="http://schemas.microsoft.com/office/powerpoint/2010/main" val="35054486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Remember:</a:t>
            </a:r>
            <a:r>
              <a:rPr lang="en-US" dirty="0" smtClean="0"/>
              <a:t> </a:t>
            </a:r>
            <a:r>
              <a:rPr lang="en-US" sz="1200" kern="1200" dirty="0" smtClean="0">
                <a:solidFill>
                  <a:schemeClr val="tx1"/>
                </a:solidFill>
                <a:effectLst/>
                <a:latin typeface="+mn-lt"/>
                <a:ea typeface="+mn-ea"/>
                <a:cs typeface="+mn-cs"/>
              </a:rPr>
              <a:t>Functions cannot differ only by their return types.</a:t>
            </a:r>
            <a:endParaRPr lang="en-US" dirty="0"/>
          </a:p>
        </p:txBody>
      </p:sp>
      <p:sp>
        <p:nvSpPr>
          <p:cNvPr id="4" name="Slide Number Placeholder 3"/>
          <p:cNvSpPr>
            <a:spLocks noGrp="1"/>
          </p:cNvSpPr>
          <p:nvPr>
            <p:ph type="sldNum" sz="quarter" idx="10"/>
          </p:nvPr>
        </p:nvSpPr>
        <p:spPr/>
        <p:txBody>
          <a:bodyPr/>
          <a:lstStyle/>
          <a:p>
            <a:fld id="{E0F0F91E-F9B7-414B-9060-7B3E8D2A86C0}" type="slidenum">
              <a:rPr lang="en-US" smtClean="0"/>
              <a:t>29</a:t>
            </a:fld>
            <a:endParaRPr lang="en-US"/>
          </a:p>
        </p:txBody>
      </p:sp>
    </p:spTree>
    <p:extLst>
      <p:ext uri="{BB962C8B-B14F-4D97-AF65-F5344CB8AC3E}">
        <p14:creationId xmlns:p14="http://schemas.microsoft.com/office/powerpoint/2010/main" val="41001180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Style note:</a:t>
            </a:r>
            <a:r>
              <a:rPr lang="en-US" sz="1200" b="1"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There is no cost savings, and therefore no advantage, in passing a primitive data type by const-ref. Therefore, use passing by value with primitive data types and const-ref for complex data types such as classes and structures.</a:t>
            </a:r>
          </a:p>
        </p:txBody>
      </p:sp>
      <p:sp>
        <p:nvSpPr>
          <p:cNvPr id="4" name="Slide Number Placeholder 3"/>
          <p:cNvSpPr>
            <a:spLocks noGrp="1"/>
          </p:cNvSpPr>
          <p:nvPr>
            <p:ph type="sldNum" sz="quarter" idx="10"/>
          </p:nvPr>
        </p:nvSpPr>
        <p:spPr/>
        <p:txBody>
          <a:bodyPr/>
          <a:lstStyle/>
          <a:p>
            <a:fld id="{E0F0F91E-F9B7-414B-9060-7B3E8D2A86C0}" type="slidenum">
              <a:rPr lang="en-US" smtClean="0"/>
              <a:t>33</a:t>
            </a:fld>
            <a:endParaRPr lang="en-US"/>
          </a:p>
        </p:txBody>
      </p:sp>
    </p:spTree>
    <p:extLst>
      <p:ext uri="{BB962C8B-B14F-4D97-AF65-F5344CB8AC3E}">
        <p14:creationId xmlns:p14="http://schemas.microsoft.com/office/powerpoint/2010/main" val="863349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5330" y="365125"/>
            <a:ext cx="11969578" cy="5038897"/>
          </a:xfrm>
          <a:prstGeom prst="rect">
            <a:avLst/>
          </a:prstGeom>
        </p:spPr>
        <p:txBody>
          <a:bodyPr/>
          <a:lstStyle>
            <a:lvl1pPr marL="0" algn="ctr" defTabSz="914400" rtl="0" eaLnBrk="1" latinLnBrk="0" hangingPunct="1">
              <a:lnSpc>
                <a:spcPct val="90000"/>
              </a:lnSpc>
              <a:spcBef>
                <a:spcPct val="0"/>
              </a:spcBef>
              <a:buNone/>
              <a:defRPr lang="en-US" sz="6600" b="1" kern="1200" baseline="0" dirty="0">
                <a:solidFill>
                  <a:srgbClr val="FFFF00"/>
                </a:solidFill>
                <a:latin typeface="+mj-lt"/>
                <a:ea typeface="+mj-ea"/>
                <a:cs typeface="+mj-cs"/>
              </a:defRPr>
            </a:lvl1pPr>
          </a:lstStyle>
          <a:p>
            <a:r>
              <a:rPr lang="en-US" dirty="0" smtClean="0"/>
              <a:t>Chapter ?</a:t>
            </a:r>
            <a:br>
              <a:rPr lang="en-US" dirty="0" smtClean="0"/>
            </a:br>
            <a:r>
              <a:rPr lang="en-US" dirty="0" smtClean="0"/>
              <a:t/>
            </a:r>
            <a:br>
              <a:rPr lang="en-US" dirty="0" smtClean="0"/>
            </a:br>
            <a:r>
              <a:rPr lang="en-US" dirty="0" smtClean="0"/>
              <a:t>Lecture Title Here</a:t>
            </a:r>
            <a:endParaRPr lang="en-US" dirty="0"/>
          </a:p>
        </p:txBody>
      </p:sp>
      <p:sp>
        <p:nvSpPr>
          <p:cNvPr id="3" name="TextBox 2"/>
          <p:cNvSpPr txBox="1"/>
          <p:nvPr userDrawn="1"/>
        </p:nvSpPr>
        <p:spPr>
          <a:xfrm>
            <a:off x="9616498" y="5505061"/>
            <a:ext cx="2141838" cy="1200329"/>
          </a:xfrm>
          <a:prstGeom prst="rect">
            <a:avLst/>
          </a:prstGeom>
          <a:noFill/>
          <a:ln w="22225">
            <a:solidFill>
              <a:schemeClr val="accent1"/>
            </a:solidFill>
          </a:ln>
        </p:spPr>
        <p:txBody>
          <a:bodyPr wrap="square" rtlCol="0">
            <a:spAutoFit/>
          </a:bodyPr>
          <a:lstStyle/>
          <a:p>
            <a:r>
              <a:rPr lang="en-US" sz="2400" dirty="0" smtClean="0">
                <a:solidFill>
                  <a:srgbClr val="92D050"/>
                </a:solidFill>
              </a:rPr>
              <a:t>Todd Breedlove</a:t>
            </a:r>
          </a:p>
          <a:p>
            <a:r>
              <a:rPr lang="en-US" sz="2400" dirty="0" smtClean="0">
                <a:solidFill>
                  <a:srgbClr val="92D050"/>
                </a:solidFill>
              </a:rPr>
              <a:t>Troy</a:t>
            </a:r>
            <a:r>
              <a:rPr lang="en-US" sz="2400" baseline="0" dirty="0" smtClean="0">
                <a:solidFill>
                  <a:srgbClr val="92D050"/>
                </a:solidFill>
              </a:rPr>
              <a:t> Scevers</a:t>
            </a:r>
          </a:p>
          <a:p>
            <a:r>
              <a:rPr lang="en-US" sz="2400" baseline="0" dirty="0" smtClean="0">
                <a:solidFill>
                  <a:srgbClr val="92D050"/>
                </a:solidFill>
              </a:rPr>
              <a:t>Randal L. Albert</a:t>
            </a:r>
            <a:endParaRPr lang="en-US" sz="2400" dirty="0">
              <a:solidFill>
                <a:srgbClr val="92D050"/>
              </a:solidFill>
            </a:endParaRPr>
          </a:p>
        </p:txBody>
      </p:sp>
    </p:spTree>
    <p:extLst>
      <p:ext uri="{BB962C8B-B14F-4D97-AF65-F5344CB8AC3E}">
        <p14:creationId xmlns:p14="http://schemas.microsoft.com/office/powerpoint/2010/main" val="66451938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065C50-87AF-427D-8B87-E93DE224520C}" type="datetimeFigureOut">
              <a:rPr lang="en-US" smtClean="0"/>
              <a:t>08/09/19</a:t>
            </a:fld>
            <a:endParaRPr lang="en-US"/>
          </a:p>
        </p:txBody>
      </p:sp>
      <p:sp>
        <p:nvSpPr>
          <p:cNvPr id="5" name="Footer Placeholder 4"/>
          <p:cNvSpPr>
            <a:spLocks noGrp="1"/>
          </p:cNvSpPr>
          <p:nvPr>
            <p:ph type="ftr" sz="quarter" idx="11"/>
          </p:nvPr>
        </p:nvSpPr>
        <p:spPr/>
        <p:txBody>
          <a:bodyPr/>
          <a:lstStyle/>
          <a:p>
            <a:r>
              <a:rPr lang="en-US" dirty="0" smtClean="0"/>
              <a:t>C++: Learn By Doing</a:t>
            </a:r>
          </a:p>
        </p:txBody>
      </p:sp>
      <p:sp>
        <p:nvSpPr>
          <p:cNvPr id="6" name="Slide Number Placeholder 5"/>
          <p:cNvSpPr>
            <a:spLocks noGrp="1"/>
          </p:cNvSpPr>
          <p:nvPr>
            <p:ph type="sldNum" sz="quarter" idx="12"/>
          </p:nvPr>
        </p:nvSpPr>
        <p:spPr/>
        <p:txBody>
          <a:bodyPr/>
          <a:lstStyle/>
          <a:p>
            <a:fld id="{61E830FA-40DF-4F08-8EF1-D89F3668EBE4}" type="slidenum">
              <a:rPr lang="en-US" smtClean="0"/>
              <a:t>‹#›</a:t>
            </a:fld>
            <a:endParaRPr lang="en-US"/>
          </a:p>
        </p:txBody>
      </p:sp>
    </p:spTree>
    <p:extLst>
      <p:ext uri="{BB962C8B-B14F-4D97-AF65-F5344CB8AC3E}">
        <p14:creationId xmlns:p14="http://schemas.microsoft.com/office/powerpoint/2010/main" val="377130098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975" y="1233745"/>
            <a:ext cx="5906278" cy="494321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065C50-87AF-427D-8B87-E93DE224520C}" type="datetimeFigureOut">
              <a:rPr lang="en-US" smtClean="0"/>
              <a:t>08/09/19</a:t>
            </a:fld>
            <a:endParaRPr lang="en-US"/>
          </a:p>
        </p:txBody>
      </p:sp>
      <p:sp>
        <p:nvSpPr>
          <p:cNvPr id="6" name="Footer Placeholder 5"/>
          <p:cNvSpPr>
            <a:spLocks noGrp="1"/>
          </p:cNvSpPr>
          <p:nvPr>
            <p:ph type="ftr" sz="quarter" idx="11"/>
          </p:nvPr>
        </p:nvSpPr>
        <p:spPr/>
        <p:txBody>
          <a:bodyPr/>
          <a:lstStyle/>
          <a:p>
            <a:r>
              <a:rPr lang="en-US" dirty="0" smtClean="0"/>
              <a:t>C++: Learn By Doing</a:t>
            </a:r>
            <a:endParaRPr lang="en-US" dirty="0"/>
          </a:p>
        </p:txBody>
      </p:sp>
      <p:sp>
        <p:nvSpPr>
          <p:cNvPr id="7" name="Slide Number Placeholder 6"/>
          <p:cNvSpPr>
            <a:spLocks noGrp="1"/>
          </p:cNvSpPr>
          <p:nvPr>
            <p:ph type="sldNum" sz="quarter" idx="12"/>
          </p:nvPr>
        </p:nvSpPr>
        <p:spPr/>
        <p:txBody>
          <a:bodyPr/>
          <a:lstStyle/>
          <a:p>
            <a:fld id="{61E830FA-40DF-4F08-8EF1-D89F3668EBE4}" type="slidenum">
              <a:rPr lang="en-US" smtClean="0"/>
              <a:t>‹#›</a:t>
            </a:fld>
            <a:endParaRPr lang="en-US"/>
          </a:p>
        </p:txBody>
      </p:sp>
      <p:sp>
        <p:nvSpPr>
          <p:cNvPr id="8" name="Content Placeholder 2"/>
          <p:cNvSpPr>
            <a:spLocks noGrp="1"/>
          </p:cNvSpPr>
          <p:nvPr>
            <p:ph sz="half" idx="13"/>
          </p:nvPr>
        </p:nvSpPr>
        <p:spPr>
          <a:xfrm>
            <a:off x="6214186" y="1233744"/>
            <a:ext cx="5906278" cy="494321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1467104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5" y="205274"/>
            <a:ext cx="12036489" cy="849086"/>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5" y="1221047"/>
            <a:ext cx="596226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5" y="2078929"/>
            <a:ext cx="5962262" cy="411073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065C50-87AF-427D-8B87-E93DE224520C}" type="datetimeFigureOut">
              <a:rPr lang="en-US" smtClean="0"/>
              <a:t>08/09/19</a:t>
            </a:fld>
            <a:endParaRPr lang="en-US"/>
          </a:p>
        </p:txBody>
      </p:sp>
      <p:sp>
        <p:nvSpPr>
          <p:cNvPr id="8" name="Footer Placeholder 7"/>
          <p:cNvSpPr>
            <a:spLocks noGrp="1"/>
          </p:cNvSpPr>
          <p:nvPr>
            <p:ph type="ftr" sz="quarter" idx="11"/>
          </p:nvPr>
        </p:nvSpPr>
        <p:spPr/>
        <p:txBody>
          <a:bodyPr/>
          <a:lstStyle/>
          <a:p>
            <a:r>
              <a:rPr lang="en-US" dirty="0" smtClean="0"/>
              <a:t>C++: Learn By Doing</a:t>
            </a:r>
            <a:endParaRPr lang="en-US" dirty="0"/>
          </a:p>
        </p:txBody>
      </p:sp>
      <p:sp>
        <p:nvSpPr>
          <p:cNvPr id="9" name="Slide Number Placeholder 8"/>
          <p:cNvSpPr>
            <a:spLocks noGrp="1"/>
          </p:cNvSpPr>
          <p:nvPr>
            <p:ph type="sldNum" sz="quarter" idx="12"/>
          </p:nvPr>
        </p:nvSpPr>
        <p:spPr/>
        <p:txBody>
          <a:bodyPr/>
          <a:lstStyle/>
          <a:p>
            <a:fld id="{61E830FA-40DF-4F08-8EF1-D89F3668EBE4}" type="slidenum">
              <a:rPr lang="en-US" smtClean="0"/>
              <a:t>‹#›</a:t>
            </a:fld>
            <a:endParaRPr lang="en-US"/>
          </a:p>
        </p:txBody>
      </p:sp>
      <p:sp>
        <p:nvSpPr>
          <p:cNvPr id="12" name="Text Placeholder 2"/>
          <p:cNvSpPr>
            <a:spLocks noGrp="1"/>
          </p:cNvSpPr>
          <p:nvPr>
            <p:ph type="body" idx="13"/>
          </p:nvPr>
        </p:nvSpPr>
        <p:spPr>
          <a:xfrm>
            <a:off x="6158202" y="1221047"/>
            <a:ext cx="596226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3"/>
          <p:cNvSpPr>
            <a:spLocks noGrp="1"/>
          </p:cNvSpPr>
          <p:nvPr>
            <p:ph sz="half" idx="14"/>
          </p:nvPr>
        </p:nvSpPr>
        <p:spPr>
          <a:xfrm>
            <a:off x="6158202" y="2078929"/>
            <a:ext cx="5962262" cy="411073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8454705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065C50-87AF-427D-8B87-E93DE224520C}" type="datetimeFigureOut">
              <a:rPr lang="en-US" smtClean="0"/>
              <a:t>08/09/19</a:t>
            </a:fld>
            <a:endParaRPr lang="en-US"/>
          </a:p>
        </p:txBody>
      </p:sp>
      <p:sp>
        <p:nvSpPr>
          <p:cNvPr id="4" name="Footer Placeholder 3"/>
          <p:cNvSpPr>
            <a:spLocks noGrp="1"/>
          </p:cNvSpPr>
          <p:nvPr>
            <p:ph type="ftr" sz="quarter" idx="11"/>
          </p:nvPr>
        </p:nvSpPr>
        <p:spPr/>
        <p:txBody>
          <a:bodyPr/>
          <a:lstStyle/>
          <a:p>
            <a:r>
              <a:rPr lang="en-US" dirty="0" smtClean="0"/>
              <a:t>C++: Learn By Doing</a:t>
            </a:r>
            <a:endParaRPr lang="en-US" dirty="0"/>
          </a:p>
        </p:txBody>
      </p:sp>
      <p:sp>
        <p:nvSpPr>
          <p:cNvPr id="5" name="Slide Number Placeholder 4"/>
          <p:cNvSpPr>
            <a:spLocks noGrp="1"/>
          </p:cNvSpPr>
          <p:nvPr>
            <p:ph type="sldNum" sz="quarter" idx="12"/>
          </p:nvPr>
        </p:nvSpPr>
        <p:spPr/>
        <p:txBody>
          <a:bodyPr/>
          <a:lstStyle/>
          <a:p>
            <a:fld id="{61E830FA-40DF-4F08-8EF1-D89F3668EBE4}" type="slidenum">
              <a:rPr lang="en-US" smtClean="0"/>
              <a:t>‹#›</a:t>
            </a:fld>
            <a:endParaRPr lang="en-US"/>
          </a:p>
        </p:txBody>
      </p:sp>
    </p:spTree>
    <p:extLst>
      <p:ext uri="{BB962C8B-B14F-4D97-AF65-F5344CB8AC3E}">
        <p14:creationId xmlns:p14="http://schemas.microsoft.com/office/powerpoint/2010/main" val="8800097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065C50-87AF-427D-8B87-E93DE224520C}" type="datetimeFigureOut">
              <a:rPr lang="en-US" smtClean="0"/>
              <a:t>08/09/19</a:t>
            </a:fld>
            <a:endParaRPr lang="en-US"/>
          </a:p>
        </p:txBody>
      </p:sp>
      <p:sp>
        <p:nvSpPr>
          <p:cNvPr id="3" name="Footer Placeholder 2"/>
          <p:cNvSpPr>
            <a:spLocks noGrp="1"/>
          </p:cNvSpPr>
          <p:nvPr>
            <p:ph type="ftr" sz="quarter" idx="11"/>
          </p:nvPr>
        </p:nvSpPr>
        <p:spPr/>
        <p:txBody>
          <a:bodyPr/>
          <a:lstStyle/>
          <a:p>
            <a:r>
              <a:rPr lang="en-US" dirty="0" smtClean="0"/>
              <a:t>C++: Learn By Doing</a:t>
            </a:r>
            <a:endParaRPr lang="en-US" dirty="0"/>
          </a:p>
        </p:txBody>
      </p:sp>
      <p:sp>
        <p:nvSpPr>
          <p:cNvPr id="4" name="Slide Number Placeholder 3"/>
          <p:cNvSpPr>
            <a:spLocks noGrp="1"/>
          </p:cNvSpPr>
          <p:nvPr>
            <p:ph type="sldNum" sz="quarter" idx="12"/>
          </p:nvPr>
        </p:nvSpPr>
        <p:spPr/>
        <p:txBody>
          <a:bodyPr/>
          <a:lstStyle/>
          <a:p>
            <a:fld id="{61E830FA-40DF-4F08-8EF1-D89F3668EBE4}" type="slidenum">
              <a:rPr lang="en-US" smtClean="0"/>
              <a:t>‹#›</a:t>
            </a:fld>
            <a:endParaRPr lang="en-US"/>
          </a:p>
        </p:txBody>
      </p:sp>
    </p:spTree>
    <p:extLst>
      <p:ext uri="{BB962C8B-B14F-4D97-AF65-F5344CB8AC3E}">
        <p14:creationId xmlns:p14="http://schemas.microsoft.com/office/powerpoint/2010/main" val="6072198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065C50-87AF-427D-8B87-E93DE224520C}" type="datetimeFigureOut">
              <a:rPr lang="en-US" smtClean="0"/>
              <a:t>08/09/19</a:t>
            </a:fld>
            <a:endParaRPr lang="en-US"/>
          </a:p>
        </p:txBody>
      </p:sp>
      <p:sp>
        <p:nvSpPr>
          <p:cNvPr id="4" name="Footer Placeholder 3"/>
          <p:cNvSpPr>
            <a:spLocks noGrp="1"/>
          </p:cNvSpPr>
          <p:nvPr>
            <p:ph type="ftr" sz="quarter" idx="11"/>
          </p:nvPr>
        </p:nvSpPr>
        <p:spPr/>
        <p:txBody>
          <a:bodyPr/>
          <a:lstStyle/>
          <a:p>
            <a:r>
              <a:rPr lang="en-US" smtClean="0"/>
              <a:t>C++: Learn By Doing</a:t>
            </a:r>
            <a:endParaRPr lang="en-US" dirty="0"/>
          </a:p>
        </p:txBody>
      </p:sp>
      <p:sp>
        <p:nvSpPr>
          <p:cNvPr id="5" name="Slide Number Placeholder 4"/>
          <p:cNvSpPr>
            <a:spLocks noGrp="1"/>
          </p:cNvSpPr>
          <p:nvPr>
            <p:ph type="sldNum" sz="quarter" idx="12"/>
          </p:nvPr>
        </p:nvSpPr>
        <p:spPr/>
        <p:txBody>
          <a:bodyPr/>
          <a:lstStyle/>
          <a:p>
            <a:fld id="{61E830FA-40DF-4F08-8EF1-D89F3668EBE4}" type="slidenum">
              <a:rPr lang="en-US" smtClean="0"/>
              <a:t>‹#›</a:t>
            </a:fld>
            <a:endParaRPr lang="en-US" dirty="0"/>
          </a:p>
        </p:txBody>
      </p:sp>
      <p:sp>
        <p:nvSpPr>
          <p:cNvPr id="6" name="Content Placeholder 2"/>
          <p:cNvSpPr>
            <a:spLocks noGrp="1"/>
          </p:cNvSpPr>
          <p:nvPr>
            <p:ph sz="half" idx="1"/>
          </p:nvPr>
        </p:nvSpPr>
        <p:spPr>
          <a:xfrm>
            <a:off x="83975" y="1233745"/>
            <a:ext cx="5906278" cy="494321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Content Placeholder 2"/>
          <p:cNvSpPr>
            <a:spLocks noGrp="1"/>
          </p:cNvSpPr>
          <p:nvPr>
            <p:ph sz="half" idx="13"/>
          </p:nvPr>
        </p:nvSpPr>
        <p:spPr>
          <a:xfrm>
            <a:off x="6214186" y="1233744"/>
            <a:ext cx="5906278" cy="2442517"/>
          </a:xfrm>
        </p:spPr>
        <p:txBody>
          <a:bodyPr/>
          <a:lstStyle>
            <a:lvl5pPr marL="1828800" indent="0">
              <a:buNone/>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p:txBody>
      </p:sp>
      <p:sp>
        <p:nvSpPr>
          <p:cNvPr id="11" name="Content Placeholder 2"/>
          <p:cNvSpPr>
            <a:spLocks noGrp="1"/>
          </p:cNvSpPr>
          <p:nvPr>
            <p:ph sz="half" idx="14"/>
          </p:nvPr>
        </p:nvSpPr>
        <p:spPr>
          <a:xfrm>
            <a:off x="6214186" y="3788229"/>
            <a:ext cx="5906278" cy="2388736"/>
          </a:xfrm>
        </p:spPr>
        <p:txBody>
          <a:bodyPr/>
          <a:lstStyle>
            <a:lvl5pPr marL="1828800" indent="0">
              <a:buNone/>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109104522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ntent - Horizont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065C50-87AF-427D-8B87-E93DE224520C}" type="datetimeFigureOut">
              <a:rPr lang="en-US" smtClean="0"/>
              <a:t>08/09/19</a:t>
            </a:fld>
            <a:endParaRPr lang="en-US"/>
          </a:p>
        </p:txBody>
      </p:sp>
      <p:sp>
        <p:nvSpPr>
          <p:cNvPr id="4" name="Footer Placeholder 3"/>
          <p:cNvSpPr>
            <a:spLocks noGrp="1"/>
          </p:cNvSpPr>
          <p:nvPr>
            <p:ph type="ftr" sz="quarter" idx="11"/>
          </p:nvPr>
        </p:nvSpPr>
        <p:spPr/>
        <p:txBody>
          <a:bodyPr/>
          <a:lstStyle/>
          <a:p>
            <a:r>
              <a:rPr lang="en-US" smtClean="0"/>
              <a:t>C++: Learn By Doing</a:t>
            </a:r>
            <a:endParaRPr lang="en-US" dirty="0"/>
          </a:p>
        </p:txBody>
      </p:sp>
      <p:sp>
        <p:nvSpPr>
          <p:cNvPr id="5" name="Slide Number Placeholder 4"/>
          <p:cNvSpPr>
            <a:spLocks noGrp="1"/>
          </p:cNvSpPr>
          <p:nvPr>
            <p:ph type="sldNum" sz="quarter" idx="12"/>
          </p:nvPr>
        </p:nvSpPr>
        <p:spPr/>
        <p:txBody>
          <a:bodyPr/>
          <a:lstStyle/>
          <a:p>
            <a:fld id="{61E830FA-40DF-4F08-8EF1-D89F3668EBE4}" type="slidenum">
              <a:rPr lang="en-US" smtClean="0"/>
              <a:t>‹#›</a:t>
            </a:fld>
            <a:endParaRPr lang="en-US" dirty="0"/>
          </a:p>
        </p:txBody>
      </p:sp>
      <p:sp>
        <p:nvSpPr>
          <p:cNvPr id="7" name="Content Placeholder 2"/>
          <p:cNvSpPr>
            <a:spLocks noGrp="1"/>
          </p:cNvSpPr>
          <p:nvPr>
            <p:ph sz="half" idx="13"/>
          </p:nvPr>
        </p:nvSpPr>
        <p:spPr>
          <a:xfrm>
            <a:off x="83975" y="1233744"/>
            <a:ext cx="12036489" cy="2442517"/>
          </a:xfrm>
        </p:spPr>
        <p:txBody>
          <a:bodyPr/>
          <a:lstStyle>
            <a:lvl5pPr marL="1828800" indent="0">
              <a:buNone/>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p:txBody>
      </p:sp>
      <p:sp>
        <p:nvSpPr>
          <p:cNvPr id="11" name="Content Placeholder 2"/>
          <p:cNvSpPr>
            <a:spLocks noGrp="1"/>
          </p:cNvSpPr>
          <p:nvPr>
            <p:ph sz="half" idx="14"/>
          </p:nvPr>
        </p:nvSpPr>
        <p:spPr>
          <a:xfrm>
            <a:off x="6214186" y="3788229"/>
            <a:ext cx="5906278" cy="2388736"/>
          </a:xfrm>
        </p:spPr>
        <p:txBody>
          <a:bodyPr/>
          <a:lstStyle>
            <a:lvl5pPr marL="1828800" indent="0">
              <a:buNone/>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p:txBody>
      </p:sp>
      <p:sp>
        <p:nvSpPr>
          <p:cNvPr id="9" name="Content Placeholder 2"/>
          <p:cNvSpPr>
            <a:spLocks noGrp="1"/>
          </p:cNvSpPr>
          <p:nvPr>
            <p:ph sz="half" idx="15"/>
          </p:nvPr>
        </p:nvSpPr>
        <p:spPr>
          <a:xfrm>
            <a:off x="83975" y="3788229"/>
            <a:ext cx="5906278" cy="2388736"/>
          </a:xfrm>
        </p:spPr>
        <p:txBody>
          <a:bodyPr/>
          <a:lstStyle>
            <a:lvl5pPr marL="1828800" indent="0">
              <a:buNone/>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49378550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 Horizont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065C50-87AF-427D-8B87-E93DE224520C}" type="datetimeFigureOut">
              <a:rPr lang="en-US" smtClean="0"/>
              <a:t>08/09/19</a:t>
            </a:fld>
            <a:endParaRPr lang="en-US"/>
          </a:p>
        </p:txBody>
      </p:sp>
      <p:sp>
        <p:nvSpPr>
          <p:cNvPr id="4" name="Footer Placeholder 3"/>
          <p:cNvSpPr>
            <a:spLocks noGrp="1"/>
          </p:cNvSpPr>
          <p:nvPr>
            <p:ph type="ftr" sz="quarter" idx="11"/>
          </p:nvPr>
        </p:nvSpPr>
        <p:spPr/>
        <p:txBody>
          <a:bodyPr/>
          <a:lstStyle/>
          <a:p>
            <a:r>
              <a:rPr lang="en-US" smtClean="0"/>
              <a:t>C++: Learn By Doing</a:t>
            </a:r>
            <a:endParaRPr lang="en-US" dirty="0"/>
          </a:p>
        </p:txBody>
      </p:sp>
      <p:sp>
        <p:nvSpPr>
          <p:cNvPr id="5" name="Slide Number Placeholder 4"/>
          <p:cNvSpPr>
            <a:spLocks noGrp="1"/>
          </p:cNvSpPr>
          <p:nvPr>
            <p:ph type="sldNum" sz="quarter" idx="12"/>
          </p:nvPr>
        </p:nvSpPr>
        <p:spPr/>
        <p:txBody>
          <a:bodyPr/>
          <a:lstStyle/>
          <a:p>
            <a:fld id="{61E830FA-40DF-4F08-8EF1-D89F3668EBE4}" type="slidenum">
              <a:rPr lang="en-US" smtClean="0"/>
              <a:t>‹#›</a:t>
            </a:fld>
            <a:endParaRPr lang="en-US" dirty="0"/>
          </a:p>
        </p:txBody>
      </p:sp>
      <p:sp>
        <p:nvSpPr>
          <p:cNvPr id="7" name="Content Placeholder 2"/>
          <p:cNvSpPr>
            <a:spLocks noGrp="1"/>
          </p:cNvSpPr>
          <p:nvPr>
            <p:ph sz="half" idx="13"/>
          </p:nvPr>
        </p:nvSpPr>
        <p:spPr>
          <a:xfrm>
            <a:off x="83975" y="1233744"/>
            <a:ext cx="12036489" cy="2442517"/>
          </a:xfrm>
        </p:spPr>
        <p:txBody>
          <a:bodyPr/>
          <a:lstStyle>
            <a:lvl5pPr marL="1828800" indent="0">
              <a:buNone/>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p:txBody>
      </p:sp>
      <p:sp>
        <p:nvSpPr>
          <p:cNvPr id="11" name="Content Placeholder 2"/>
          <p:cNvSpPr>
            <a:spLocks noGrp="1"/>
          </p:cNvSpPr>
          <p:nvPr>
            <p:ph sz="half" idx="14"/>
          </p:nvPr>
        </p:nvSpPr>
        <p:spPr>
          <a:xfrm>
            <a:off x="83975" y="3788229"/>
            <a:ext cx="12036489" cy="2388736"/>
          </a:xfrm>
        </p:spPr>
        <p:txBody>
          <a:bodyPr/>
          <a:lstStyle>
            <a:lvl5pPr marL="1828800" indent="0">
              <a:buNone/>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18513245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image" Target="../media/image1.png"/><Relationship Id="rId4" Type="http://schemas.openxmlformats.org/officeDocument/2006/relationships/slideLayout" Target="../slideLayouts/slideLayout5.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7" name="TextBox 4"/>
          <p:cNvSpPr txBox="1">
            <a:spLocks noChangeArrowheads="1"/>
          </p:cNvSpPr>
          <p:nvPr userDrawn="1"/>
        </p:nvSpPr>
        <p:spPr bwMode="auto">
          <a:xfrm>
            <a:off x="365125" y="5699125"/>
            <a:ext cx="2286000" cy="831850"/>
          </a:xfrm>
          <a:prstGeom prst="rect">
            <a:avLst/>
          </a:prstGeom>
          <a:noFill/>
          <a:ln w="1905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rgbClr val="007A77"/>
                </a:solidFill>
                <a:latin typeface="Arial" panose="020B0604020202020204" pitchFamily="34" charset="0"/>
              </a:defRPr>
            </a:lvl1pPr>
            <a:lvl2pPr marL="742950" indent="-285750">
              <a:spcBef>
                <a:spcPct val="20000"/>
              </a:spcBef>
              <a:buChar char="–"/>
              <a:defRPr sz="2800">
                <a:solidFill>
                  <a:srgbClr val="007A77"/>
                </a:solidFill>
                <a:latin typeface="Arial" panose="020B0604020202020204" pitchFamily="34" charset="0"/>
              </a:defRPr>
            </a:lvl2pPr>
            <a:lvl3pPr marL="1143000" indent="-228600">
              <a:spcBef>
                <a:spcPct val="20000"/>
              </a:spcBef>
              <a:buClr>
                <a:srgbClr val="007A77"/>
              </a:buClr>
              <a:buSzPct val="110000"/>
              <a:buChar char="•"/>
              <a:defRPr sz="2400">
                <a:solidFill>
                  <a:srgbClr val="007A77"/>
                </a:solidFill>
                <a:latin typeface="Arial" panose="020B0604020202020204" pitchFamily="34" charset="0"/>
              </a:defRPr>
            </a:lvl3pPr>
            <a:lvl4pPr marL="1600200" indent="-228600">
              <a:spcBef>
                <a:spcPct val="20000"/>
              </a:spcBef>
              <a:buChar char="–"/>
              <a:defRPr sz="2000">
                <a:solidFill>
                  <a:srgbClr val="007A77"/>
                </a:solidFill>
                <a:latin typeface="Arial" panose="020B0604020202020204" pitchFamily="34" charset="0"/>
              </a:defRPr>
            </a:lvl4pPr>
            <a:lvl5pPr marL="2057400" indent="-228600">
              <a:spcBef>
                <a:spcPct val="20000"/>
              </a:spcBef>
              <a:buChar char="»"/>
              <a:defRPr sz="2000">
                <a:solidFill>
                  <a:srgbClr val="007A77"/>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7A77"/>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7A77"/>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7A77"/>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7A77"/>
                </a:solidFill>
                <a:latin typeface="Arial" panose="020B0604020202020204" pitchFamily="34" charset="0"/>
              </a:defRPr>
            </a:lvl9pPr>
          </a:lstStyle>
          <a:p>
            <a:pPr algn="ctr">
              <a:spcBef>
                <a:spcPct val="0"/>
              </a:spcBef>
              <a:buFontTx/>
              <a:buNone/>
            </a:pPr>
            <a:r>
              <a:rPr lang="en-US" altLang="en-US" sz="2400">
                <a:solidFill>
                  <a:srgbClr val="92D050"/>
                </a:solidFill>
                <a:latin typeface="Times New Roman" panose="02020603050405020304" pitchFamily="18" charset="0"/>
              </a:rPr>
              <a:t>C++: LEARN BY DOING</a:t>
            </a:r>
          </a:p>
        </p:txBody>
      </p:sp>
    </p:spTree>
    <p:extLst>
      <p:ext uri="{BB962C8B-B14F-4D97-AF65-F5344CB8AC3E}">
        <p14:creationId xmlns:p14="http://schemas.microsoft.com/office/powerpoint/2010/main" val="2774477201"/>
      </p:ext>
    </p:extLst>
  </p:cSld>
  <p:clrMap bg1="lt1" tx1="dk1" bg2="lt2" tx2="dk2" accent1="accent1" accent2="accent2" accent3="accent3" accent4="accent4" accent5="accent5" accent6="accent6" hlink="hlink" folHlink="folHlink"/>
  <p:sldLayoutIdLst>
    <p:sldLayoutId id="2147483673" r:id="rId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0">
            <a:alphaModFix amt="15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975" y="225161"/>
            <a:ext cx="12036489" cy="82919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975" y="1191206"/>
            <a:ext cx="12036489" cy="4985757"/>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975" y="6356350"/>
            <a:ext cx="1251857"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065C50-87AF-427D-8B87-E93DE224520C}" type="datetimeFigureOut">
              <a:rPr lang="en-US" smtClean="0"/>
              <a:t>08/09/19</a:t>
            </a:fld>
            <a:endParaRPr lang="en-US"/>
          </a:p>
        </p:txBody>
      </p:sp>
      <p:sp>
        <p:nvSpPr>
          <p:cNvPr id="5" name="Footer Placeholder 4"/>
          <p:cNvSpPr>
            <a:spLocks noGrp="1"/>
          </p:cNvSpPr>
          <p:nvPr>
            <p:ph type="ftr" sz="quarter" idx="3"/>
          </p:nvPr>
        </p:nvSpPr>
        <p:spPr>
          <a:xfrm>
            <a:off x="1530220" y="6356350"/>
            <a:ext cx="913466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C++: Learn By Doing</a:t>
            </a:r>
            <a:endParaRPr lang="en-US" dirty="0"/>
          </a:p>
        </p:txBody>
      </p:sp>
      <p:sp>
        <p:nvSpPr>
          <p:cNvPr id="6" name="Slide Number Placeholder 5"/>
          <p:cNvSpPr>
            <a:spLocks noGrp="1"/>
          </p:cNvSpPr>
          <p:nvPr>
            <p:ph type="sldNum" sz="quarter" idx="4"/>
          </p:nvPr>
        </p:nvSpPr>
        <p:spPr>
          <a:xfrm>
            <a:off x="10857722" y="6356350"/>
            <a:ext cx="126274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E830FA-40DF-4F08-8EF1-D89F3668EBE4}" type="slidenum">
              <a:rPr lang="en-US" smtClean="0"/>
              <a:t>‹#›</a:t>
            </a:fld>
            <a:endParaRPr lang="en-US" dirty="0"/>
          </a:p>
        </p:txBody>
      </p:sp>
      <p:cxnSp>
        <p:nvCxnSpPr>
          <p:cNvPr id="8" name="Straight Connector 7"/>
          <p:cNvCxnSpPr/>
          <p:nvPr userDrawn="1"/>
        </p:nvCxnSpPr>
        <p:spPr>
          <a:xfrm>
            <a:off x="0" y="102637"/>
            <a:ext cx="12192000" cy="0"/>
          </a:xfrm>
          <a:prstGeom prst="line">
            <a:avLst/>
          </a:prstGeom>
          <a:ln w="209550" cmpd="sng">
            <a:gradFill>
              <a:gsLst>
                <a:gs pos="0">
                  <a:srgbClr val="22481D"/>
                </a:gs>
                <a:gs pos="100000">
                  <a:schemeClr val="accent6">
                    <a:lumMod val="60000"/>
                    <a:lumOff val="40000"/>
                  </a:schemeClr>
                </a:gs>
              </a:gsLst>
              <a:lin ang="5400000" scaled="1"/>
            </a:gradFill>
          </a:ln>
        </p:spPr>
        <p:style>
          <a:lnRef idx="3">
            <a:schemeClr val="accent1"/>
          </a:lnRef>
          <a:fillRef idx="0">
            <a:schemeClr val="accent1"/>
          </a:fillRef>
          <a:effectRef idx="2">
            <a:schemeClr val="accent1"/>
          </a:effectRef>
          <a:fontRef idx="minor">
            <a:schemeClr val="tx1"/>
          </a:fontRef>
        </p:style>
      </p:cxnSp>
      <p:cxnSp>
        <p:nvCxnSpPr>
          <p:cNvPr id="11" name="Straight Connector 10"/>
          <p:cNvCxnSpPr/>
          <p:nvPr userDrawn="1"/>
        </p:nvCxnSpPr>
        <p:spPr>
          <a:xfrm>
            <a:off x="0" y="1122782"/>
            <a:ext cx="12192000" cy="0"/>
          </a:xfrm>
          <a:prstGeom prst="line">
            <a:avLst/>
          </a:prstGeom>
          <a:ln w="95250" cmpd="sng">
            <a:gradFill>
              <a:gsLst>
                <a:gs pos="0">
                  <a:srgbClr val="22481D"/>
                </a:gs>
                <a:gs pos="100000">
                  <a:schemeClr val="accent6">
                    <a:lumMod val="60000"/>
                    <a:lumOff val="40000"/>
                  </a:schemeClr>
                </a:gs>
              </a:gsLst>
              <a:lin ang="5400000" scaled="1"/>
            </a:gra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00983784"/>
      </p:ext>
    </p:extLst>
  </p:cSld>
  <p:clrMap bg1="lt1" tx1="dk1" bg2="lt2" tx2="dk2" accent1="accent1" accent2="accent2" accent3="accent3" accent4="accent4" accent5="accent5" accent6="accent6" hlink="hlink" folHlink="folHlink"/>
  <p:sldLayoutIdLst>
    <p:sldLayoutId id="2147483662" r:id="rId1"/>
    <p:sldLayoutId id="2147483664" r:id="rId2"/>
    <p:sldLayoutId id="2147483665" r:id="rId3"/>
    <p:sldLayoutId id="2147483666" r:id="rId4"/>
    <p:sldLayoutId id="2147483667" r:id="rId5"/>
    <p:sldLayoutId id="2147483668" r:id="rId6"/>
    <p:sldLayoutId id="2147483670" r:id="rId7"/>
    <p:sldLayoutId id="2147483671" r:id="rId8"/>
  </p:sldLayoutIdLst>
  <p:timing>
    <p:tnLst>
      <p:par>
        <p:cTn id="1" dur="indefinite" restart="never" nodeType="tmRoot"/>
      </p:par>
    </p:tnLst>
  </p:timing>
  <p:txStyles>
    <p:titleStyle>
      <a:lvl1pPr algn="ctr" defTabSz="914400" rtl="0" eaLnBrk="0" fontAlgn="base" latinLnBrk="0" hangingPunct="0">
        <a:lnSpc>
          <a:spcPct val="90000"/>
        </a:lnSpc>
        <a:spcBef>
          <a:spcPct val="0"/>
        </a:spcBef>
        <a:spcAft>
          <a:spcPct val="0"/>
        </a:spcAft>
        <a:buNone/>
        <a:defRPr lang="en-US" sz="4400" b="1" kern="1200" dirty="0">
          <a:solidFill>
            <a:srgbClr val="007A77"/>
          </a:solidFill>
          <a:latin typeface="+mj-lt"/>
          <a:ea typeface="+mj-ea"/>
          <a:cs typeface="+mj-cs"/>
        </a:defRPr>
      </a:lvl1pPr>
    </p:titleStyle>
    <p:bodyStyle>
      <a:lvl1pPr marL="228600" indent="-228600" algn="l" defTabSz="914400" rtl="0" eaLnBrk="0" fontAlgn="base" latinLnBrk="0" hangingPunct="0">
        <a:lnSpc>
          <a:spcPct val="90000"/>
        </a:lnSpc>
        <a:spcBef>
          <a:spcPct val="20000"/>
        </a:spcBef>
        <a:spcAft>
          <a:spcPct val="0"/>
        </a:spcAft>
        <a:buFont typeface="Arial" panose="020B0604020202020204" pitchFamily="34" charset="0"/>
        <a:buChar char="•"/>
        <a:defRPr lang="en-US" sz="3200" kern="1200" dirty="0" smtClean="0">
          <a:solidFill>
            <a:srgbClr val="007A77"/>
          </a:solidFill>
          <a:latin typeface="+mn-lt"/>
          <a:ea typeface="+mn-ea"/>
          <a:cs typeface="+mn-cs"/>
        </a:defRPr>
      </a:lvl1pPr>
      <a:lvl2pPr marL="685800" indent="-228600" algn="l" defTabSz="914400" rtl="0" eaLnBrk="0" fontAlgn="base" latinLnBrk="0" hangingPunct="0">
        <a:lnSpc>
          <a:spcPct val="90000"/>
        </a:lnSpc>
        <a:spcBef>
          <a:spcPct val="20000"/>
        </a:spcBef>
        <a:spcAft>
          <a:spcPct val="0"/>
        </a:spcAft>
        <a:buFont typeface="Arial" panose="020B0604020202020204" pitchFamily="34" charset="0"/>
        <a:buChar char="•"/>
        <a:defRPr lang="en-US" sz="3200" kern="1200" dirty="0" smtClean="0">
          <a:solidFill>
            <a:srgbClr val="007A77"/>
          </a:solidFill>
          <a:latin typeface="+mn-lt"/>
          <a:ea typeface="+mn-ea"/>
          <a:cs typeface="+mn-cs"/>
        </a:defRPr>
      </a:lvl2pPr>
      <a:lvl3pPr marL="1143000" indent="-228600" algn="l" defTabSz="914400" rtl="0" eaLnBrk="0" fontAlgn="base" latinLnBrk="0" hangingPunct="0">
        <a:lnSpc>
          <a:spcPct val="90000"/>
        </a:lnSpc>
        <a:spcBef>
          <a:spcPct val="20000"/>
        </a:spcBef>
        <a:spcAft>
          <a:spcPct val="0"/>
        </a:spcAft>
        <a:buFont typeface="Arial" panose="020B0604020202020204" pitchFamily="34" charset="0"/>
        <a:buChar char="•"/>
        <a:defRPr lang="en-US" sz="3200" kern="1200" dirty="0" smtClean="0">
          <a:solidFill>
            <a:srgbClr val="007A77"/>
          </a:solidFill>
          <a:latin typeface="+mn-lt"/>
          <a:ea typeface="+mn-ea"/>
          <a:cs typeface="+mn-cs"/>
        </a:defRPr>
      </a:lvl3pPr>
      <a:lvl4pPr marL="1600200" indent="-228600" algn="l" defTabSz="914400" rtl="0" eaLnBrk="0" fontAlgn="base" latinLnBrk="0" hangingPunct="0">
        <a:lnSpc>
          <a:spcPct val="90000"/>
        </a:lnSpc>
        <a:spcBef>
          <a:spcPct val="20000"/>
        </a:spcBef>
        <a:spcAft>
          <a:spcPct val="0"/>
        </a:spcAft>
        <a:buFont typeface="Arial" panose="020B0604020202020204" pitchFamily="34" charset="0"/>
        <a:buChar char="•"/>
        <a:defRPr lang="en-US" sz="3200" kern="1200" dirty="0" smtClean="0">
          <a:solidFill>
            <a:srgbClr val="007A77"/>
          </a:solidFill>
          <a:latin typeface="+mn-lt"/>
          <a:ea typeface="+mn-ea"/>
          <a:cs typeface="+mn-cs"/>
        </a:defRPr>
      </a:lvl4pPr>
      <a:lvl5pPr marL="2057400" indent="-228600" algn="l" defTabSz="914400" rtl="0" eaLnBrk="0" fontAlgn="base" latinLnBrk="0" hangingPunct="0">
        <a:lnSpc>
          <a:spcPct val="90000"/>
        </a:lnSpc>
        <a:spcBef>
          <a:spcPct val="20000"/>
        </a:spcBef>
        <a:spcAft>
          <a:spcPct val="0"/>
        </a:spcAft>
        <a:buFont typeface="Arial" panose="020B0604020202020204" pitchFamily="34" charset="0"/>
        <a:buChar char="•"/>
        <a:defRPr lang="en-US" sz="3200" kern="1200" dirty="0">
          <a:solidFill>
            <a:srgbClr val="007A77"/>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Chapter 17</a:t>
            </a:r>
            <a:br>
              <a:rPr lang="en-US" dirty="0" smtClean="0"/>
            </a:br>
            <a:r>
              <a:rPr lang="en-US" dirty="0"/>
              <a:t/>
            </a:r>
            <a:br>
              <a:rPr lang="en-US" dirty="0"/>
            </a:br>
            <a:r>
              <a:rPr lang="en-US" dirty="0" smtClean="0"/>
              <a:t>Introduction to</a:t>
            </a:r>
            <a:br>
              <a:rPr lang="en-US" dirty="0" smtClean="0"/>
            </a:br>
            <a:r>
              <a:rPr lang="en-US" dirty="0" smtClean="0"/>
              <a:t>Classes</a:t>
            </a:r>
            <a:endParaRPr lang="en-US" dirty="0"/>
          </a:p>
        </p:txBody>
      </p:sp>
    </p:spTree>
    <p:extLst>
      <p:ext uri="{BB962C8B-B14F-4D97-AF65-F5344CB8AC3E}">
        <p14:creationId xmlns:p14="http://schemas.microsoft.com/office/powerpoint/2010/main" val="35380416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17.1.4 Member Functions – </a:t>
            </a:r>
            <a:r>
              <a:rPr lang="en-US" dirty="0" smtClean="0"/>
              <a:t>Example Explanation</a:t>
            </a:r>
            <a:endParaRPr lang="en-US" dirty="0"/>
          </a:p>
        </p:txBody>
      </p:sp>
      <p:sp>
        <p:nvSpPr>
          <p:cNvPr id="3" name="Content Placeholder 2"/>
          <p:cNvSpPr>
            <a:spLocks noGrp="1"/>
          </p:cNvSpPr>
          <p:nvPr>
            <p:ph idx="1"/>
          </p:nvPr>
        </p:nvSpPr>
        <p:spPr/>
        <p:txBody>
          <a:bodyPr>
            <a:normAutofit fontScale="92500"/>
          </a:bodyPr>
          <a:lstStyle/>
          <a:p>
            <a:r>
              <a:rPr lang="en-US" dirty="0"/>
              <a:t>Example on the previous </a:t>
            </a:r>
            <a:r>
              <a:rPr lang="en-US" dirty="0" smtClean="0"/>
              <a:t>slide </a:t>
            </a:r>
            <a:r>
              <a:rPr lang="en-US" dirty="0"/>
              <a:t>places the function definition external to the </a:t>
            </a:r>
            <a:r>
              <a:rPr lang="en-US" b="1" dirty="0">
                <a:latin typeface="Courier New" panose="02070309020205020404" pitchFamily="49" charset="0"/>
                <a:cs typeface="Courier New" panose="02070309020205020404" pitchFamily="49" charset="0"/>
              </a:rPr>
              <a:t>class</a:t>
            </a:r>
          </a:p>
          <a:p>
            <a:endParaRPr lang="en-US" dirty="0"/>
          </a:p>
          <a:p>
            <a:r>
              <a:rPr lang="en-US" dirty="0"/>
              <a:t>Both the class and function are now more readable</a:t>
            </a:r>
          </a:p>
          <a:p>
            <a:endParaRPr lang="en-US" dirty="0"/>
          </a:p>
          <a:p>
            <a:r>
              <a:rPr lang="en-US" dirty="0"/>
              <a:t>Method’s definition can be provided immediately after the class </a:t>
            </a:r>
            <a:r>
              <a:rPr lang="en-US" dirty="0" smtClean="0"/>
              <a:t>definition</a:t>
            </a:r>
          </a:p>
          <a:p>
            <a:endParaRPr lang="en-US" b="1" dirty="0" smtClean="0"/>
          </a:p>
          <a:p>
            <a:r>
              <a:rPr lang="en-US" b="1" dirty="0" smtClean="0"/>
              <a:t>Binary </a:t>
            </a:r>
            <a:r>
              <a:rPr lang="en-US" b="1" dirty="0"/>
              <a:t>scope resolution </a:t>
            </a:r>
            <a:r>
              <a:rPr lang="en-US" b="1" dirty="0" smtClean="0"/>
              <a:t>operator (</a:t>
            </a:r>
            <a:r>
              <a:rPr lang="en-US" b="1" dirty="0" smtClean="0">
                <a:latin typeface="Courier New" panose="02070309020205020404" pitchFamily="49" charset="0"/>
                <a:cs typeface="Courier New" panose="02070309020205020404" pitchFamily="49" charset="0"/>
              </a:rPr>
              <a:t>::</a:t>
            </a:r>
            <a:r>
              <a:rPr lang="en-US" b="1" dirty="0" smtClean="0"/>
              <a:t>)</a:t>
            </a:r>
          </a:p>
          <a:p>
            <a:pPr lvl="1"/>
            <a:r>
              <a:rPr lang="en-US" dirty="0" smtClean="0"/>
              <a:t>Specifies </a:t>
            </a:r>
            <a:r>
              <a:rPr lang="en-US" dirty="0"/>
              <a:t>identifier on the right belongs to the data type (usually a class) on the left</a:t>
            </a:r>
          </a:p>
          <a:p>
            <a:endParaRPr lang="en-US" dirty="0"/>
          </a:p>
          <a:p>
            <a:endParaRPr lang="en-US" dirty="0"/>
          </a:p>
        </p:txBody>
      </p:sp>
    </p:spTree>
    <p:extLst>
      <p:ext uri="{BB962C8B-B14F-4D97-AF65-F5344CB8AC3E}">
        <p14:creationId xmlns:p14="http://schemas.microsoft.com/office/powerpoint/2010/main" val="27626081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17.1.4 Member Functions – </a:t>
            </a:r>
            <a:r>
              <a:rPr lang="en-US" dirty="0" smtClean="0"/>
              <a:t>Private Methods</a:t>
            </a:r>
            <a:endParaRPr lang="en-US" dirty="0"/>
          </a:p>
        </p:txBody>
      </p:sp>
      <p:sp>
        <p:nvSpPr>
          <p:cNvPr id="3" name="Content Placeholder 2"/>
          <p:cNvSpPr>
            <a:spLocks noGrp="1"/>
          </p:cNvSpPr>
          <p:nvPr>
            <p:ph idx="1"/>
          </p:nvPr>
        </p:nvSpPr>
        <p:spPr/>
        <p:txBody>
          <a:bodyPr>
            <a:normAutofit lnSpcReduction="10000"/>
          </a:bodyPr>
          <a:lstStyle/>
          <a:p>
            <a:r>
              <a:rPr lang="en-US" dirty="0"/>
              <a:t>Not all methods have to be </a:t>
            </a:r>
            <a:r>
              <a:rPr lang="en-US" b="1" dirty="0">
                <a:latin typeface="Courier New" panose="02070309020205020404" pitchFamily="49" charset="0"/>
                <a:cs typeface="Courier New" panose="02070309020205020404" pitchFamily="49" charset="0"/>
              </a:rPr>
              <a:t>public</a:t>
            </a:r>
          </a:p>
          <a:p>
            <a:endParaRPr lang="en-US" dirty="0" smtClean="0"/>
          </a:p>
          <a:p>
            <a:r>
              <a:rPr lang="en-US" dirty="0" smtClean="0"/>
              <a:t>Public methods makes up the class interface</a:t>
            </a:r>
          </a:p>
          <a:p>
            <a:pPr lvl="1"/>
            <a:r>
              <a:rPr lang="en-US" dirty="0" smtClean="0"/>
              <a:t>These methods are how the consumer will interact with the class</a:t>
            </a:r>
          </a:p>
          <a:p>
            <a:pPr lvl="1"/>
            <a:endParaRPr lang="en-US" dirty="0" smtClean="0"/>
          </a:p>
          <a:p>
            <a:pPr lvl="1"/>
            <a:r>
              <a:rPr lang="en-US" dirty="0" smtClean="0"/>
              <a:t>Keep this simple and flexible</a:t>
            </a:r>
          </a:p>
          <a:p>
            <a:endParaRPr lang="en-US" dirty="0"/>
          </a:p>
          <a:p>
            <a:r>
              <a:rPr lang="en-US" dirty="0" smtClean="0"/>
              <a:t>Since </a:t>
            </a:r>
            <a:r>
              <a:rPr lang="en-US" dirty="0" err="1">
                <a:latin typeface="Courier New" panose="02070309020205020404" pitchFamily="49" charset="0"/>
                <a:cs typeface="Courier New" panose="02070309020205020404" pitchFamily="49" charset="0"/>
              </a:rPr>
              <a:t>SendPowerToStarter</a:t>
            </a:r>
            <a:r>
              <a:rPr lang="en-US" dirty="0"/>
              <a:t> doesn’t need </a:t>
            </a:r>
            <a:r>
              <a:rPr lang="en-US" dirty="0" smtClean="0"/>
              <a:t>to be accessed </a:t>
            </a:r>
            <a:r>
              <a:rPr lang="en-US" dirty="0"/>
              <a:t>by any function outside the </a:t>
            </a:r>
            <a:r>
              <a:rPr lang="en-US" dirty="0" smtClean="0"/>
              <a:t>class, it </a:t>
            </a:r>
            <a:r>
              <a:rPr lang="en-US" dirty="0"/>
              <a:t>should be placed within the </a:t>
            </a:r>
            <a:r>
              <a:rPr lang="en-US" b="1" dirty="0">
                <a:latin typeface="Courier New" panose="02070309020205020404" pitchFamily="49" charset="0"/>
                <a:cs typeface="Courier New" panose="02070309020205020404" pitchFamily="49" charset="0"/>
              </a:rPr>
              <a:t>private</a:t>
            </a:r>
            <a:r>
              <a:rPr lang="en-US" dirty="0"/>
              <a:t> section</a:t>
            </a:r>
          </a:p>
          <a:p>
            <a:endParaRPr lang="en-US" dirty="0"/>
          </a:p>
        </p:txBody>
      </p:sp>
    </p:spTree>
    <p:extLst>
      <p:ext uri="{BB962C8B-B14F-4D97-AF65-F5344CB8AC3E}">
        <p14:creationId xmlns:p14="http://schemas.microsoft.com/office/powerpoint/2010/main" val="23507966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17.1.5 Setters and </a:t>
            </a:r>
            <a:r>
              <a:rPr lang="en-US" dirty="0" smtClean="0"/>
              <a:t>Getters – Definition</a:t>
            </a:r>
            <a:endParaRPr lang="en-US" dirty="0"/>
          </a:p>
        </p:txBody>
      </p:sp>
      <p:sp>
        <p:nvSpPr>
          <p:cNvPr id="3" name="Content Placeholder 2"/>
          <p:cNvSpPr>
            <a:spLocks noGrp="1"/>
          </p:cNvSpPr>
          <p:nvPr>
            <p:ph idx="1"/>
          </p:nvPr>
        </p:nvSpPr>
        <p:spPr>
          <a:xfrm>
            <a:off x="83975" y="1191206"/>
            <a:ext cx="12036489" cy="5190544"/>
          </a:xfrm>
        </p:spPr>
        <p:txBody>
          <a:bodyPr>
            <a:normAutofit fontScale="77500" lnSpcReduction="20000"/>
          </a:bodyPr>
          <a:lstStyle/>
          <a:p>
            <a:r>
              <a:rPr lang="en-US" b="1" dirty="0" smtClean="0"/>
              <a:t>Setter</a:t>
            </a:r>
          </a:p>
          <a:p>
            <a:pPr lvl="1"/>
            <a:r>
              <a:rPr lang="en-US" dirty="0" smtClean="0"/>
              <a:t>Member </a:t>
            </a:r>
            <a:r>
              <a:rPr lang="en-US" dirty="0"/>
              <a:t>function </a:t>
            </a:r>
            <a:r>
              <a:rPr lang="en-US" dirty="0" smtClean="0"/>
              <a:t>that is passed </a:t>
            </a:r>
            <a:r>
              <a:rPr lang="en-US" dirty="0"/>
              <a:t>a parameter which will then be assigned to a specific data </a:t>
            </a:r>
            <a:r>
              <a:rPr lang="en-US" dirty="0" smtClean="0"/>
              <a:t>member, but only if it is valid data</a:t>
            </a:r>
            <a:endParaRPr lang="en-US" dirty="0"/>
          </a:p>
          <a:p>
            <a:pPr lvl="2"/>
            <a:r>
              <a:rPr lang="en-US" dirty="0"/>
              <a:t>Setters </a:t>
            </a:r>
            <a:r>
              <a:rPr lang="en-US" dirty="0" smtClean="0"/>
              <a:t>will </a:t>
            </a:r>
            <a:r>
              <a:rPr lang="en-US" dirty="0"/>
              <a:t>provide error checking to ensure that the data members have valid data</a:t>
            </a:r>
            <a:endParaRPr lang="en-US" b="1" dirty="0" smtClean="0"/>
          </a:p>
          <a:p>
            <a:pPr lvl="1"/>
            <a:r>
              <a:rPr lang="en-US" dirty="0" smtClean="0"/>
              <a:t>For example, the setter for the cylinders data member in an </a:t>
            </a:r>
            <a:r>
              <a:rPr lang="en-US" dirty="0" smtClean="0">
                <a:latin typeface="Courier New" panose="02070309020205020404" pitchFamily="49" charset="0"/>
                <a:cs typeface="Courier New" panose="02070309020205020404" pitchFamily="49" charset="0"/>
              </a:rPr>
              <a:t>Engine</a:t>
            </a:r>
            <a:r>
              <a:rPr lang="en-US" dirty="0" smtClean="0"/>
              <a:t> should check </a:t>
            </a:r>
            <a:r>
              <a:rPr lang="en-US" dirty="0"/>
              <a:t>the parameter to make sure the user didn’t set the number of cylinders to a negative value</a:t>
            </a:r>
            <a:endParaRPr lang="en-US" dirty="0" smtClean="0"/>
          </a:p>
          <a:p>
            <a:endParaRPr lang="en-US" b="1" dirty="0" smtClean="0"/>
          </a:p>
          <a:p>
            <a:r>
              <a:rPr lang="en-US" b="1" dirty="0" smtClean="0"/>
              <a:t>Getter</a:t>
            </a:r>
            <a:endParaRPr lang="en-US" dirty="0" smtClean="0"/>
          </a:p>
          <a:p>
            <a:pPr lvl="1"/>
            <a:r>
              <a:rPr lang="en-US" dirty="0" smtClean="0"/>
              <a:t>A </a:t>
            </a:r>
            <a:r>
              <a:rPr lang="en-US" dirty="0"/>
              <a:t>member function that returns the value of a specific data member</a:t>
            </a:r>
          </a:p>
          <a:p>
            <a:endParaRPr lang="en-US" dirty="0" smtClean="0"/>
          </a:p>
          <a:p>
            <a:r>
              <a:rPr lang="en-US" b="1" dirty="0"/>
              <a:t>Don’t automatically provide a setter and getter for every data </a:t>
            </a:r>
            <a:r>
              <a:rPr lang="en-US" b="1" dirty="0" smtClean="0"/>
              <a:t>member</a:t>
            </a:r>
            <a:endParaRPr lang="en-US" dirty="0" smtClean="0"/>
          </a:p>
          <a:p>
            <a:pPr lvl="1"/>
            <a:r>
              <a:rPr lang="en-US" dirty="0" smtClean="0"/>
              <a:t>Attributes </a:t>
            </a:r>
            <a:r>
              <a:rPr lang="en-US" dirty="0"/>
              <a:t>(like pointers) can be dangerous to the integrity of the object if accessed or changed from outside the </a:t>
            </a:r>
            <a:r>
              <a:rPr lang="en-US" dirty="0" smtClean="0"/>
              <a:t>class</a:t>
            </a:r>
            <a:endParaRPr lang="en-US" dirty="0"/>
          </a:p>
          <a:p>
            <a:pPr lvl="1">
              <a:buClr>
                <a:srgbClr val="007A77"/>
              </a:buClr>
            </a:pPr>
            <a:r>
              <a:rPr lang="en-US" b="1" dirty="0">
                <a:solidFill>
                  <a:srgbClr val="FF0000"/>
                </a:solidFill>
              </a:rPr>
              <a:t>Consider all factors before providing a setter or a getter for a data member </a:t>
            </a:r>
          </a:p>
        </p:txBody>
      </p:sp>
    </p:spTree>
    <p:extLst>
      <p:ext uri="{BB962C8B-B14F-4D97-AF65-F5344CB8AC3E}">
        <p14:creationId xmlns:p14="http://schemas.microsoft.com/office/powerpoint/2010/main" val="7764403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17.1.5 Setters and Getters – </a:t>
            </a:r>
            <a:r>
              <a:rPr lang="en-US" dirty="0" smtClean="0"/>
              <a:t>Example Part 1</a:t>
            </a:r>
            <a:endParaRPr lang="en-US" dirty="0"/>
          </a:p>
        </p:txBody>
      </p:sp>
      <p:sp>
        <p:nvSpPr>
          <p:cNvPr id="3" name="Content Placeholder 2"/>
          <p:cNvSpPr>
            <a:spLocks noGrp="1"/>
          </p:cNvSpPr>
          <p:nvPr>
            <p:ph idx="1"/>
          </p:nvPr>
        </p:nvSpPr>
        <p:spPr/>
        <p:txBody>
          <a:bodyPr>
            <a:noAutofit/>
          </a:bodyPr>
          <a:lstStyle/>
          <a:p>
            <a:pPr marL="0" marR="0" indent="0">
              <a:lnSpc>
                <a:spcPct val="120000"/>
              </a:lnSpc>
              <a:spcBef>
                <a:spcPts val="0"/>
              </a:spcBef>
              <a:spcAft>
                <a:spcPts val="0"/>
              </a:spcAft>
              <a:buNone/>
            </a:pPr>
            <a:r>
              <a:rPr lang="en-US" sz="2000" dirty="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#include </a:t>
            </a:r>
            <a:r>
              <a:rPr lang="en-US" sz="2000" dirty="0" smtClean="0">
                <a:solidFill>
                  <a:srgbClr val="800000"/>
                </a:solidFill>
                <a:latin typeface="Courier New" panose="02070309020205020404" pitchFamily="49" charset="0"/>
                <a:ea typeface="Times New Roman" panose="02020603050405020304" pitchFamily="18" charset="0"/>
                <a:cs typeface="Courier New" panose="02070309020205020404" pitchFamily="49" charset="0"/>
              </a:rPr>
              <a:t>&lt;iostream&gt;</a:t>
            </a:r>
          </a:p>
          <a:p>
            <a:pPr marL="0" marR="0" indent="0">
              <a:lnSpc>
                <a:spcPct val="120000"/>
              </a:lnSpc>
              <a:spcBef>
                <a:spcPts val="0"/>
              </a:spcBef>
              <a:spcAft>
                <a:spcPts val="0"/>
              </a:spcAft>
              <a:buNone/>
            </a:pPr>
            <a:r>
              <a:rPr lang="en-US" sz="2000" dirty="0" smtClean="0">
                <a:solidFill>
                  <a:srgbClr val="0000FF"/>
                </a:solidFill>
                <a:latin typeface="Courier New" panose="02070309020205020404" pitchFamily="49" charset="0"/>
                <a:ea typeface="Times New Roman" panose="02020603050405020304" pitchFamily="18" charset="0"/>
                <a:cs typeface="Courier New" panose="02070309020205020404" pitchFamily="49" charset="0"/>
              </a:rPr>
              <a:t>enum</a:t>
            </a:r>
            <a:r>
              <a:rPr lang="en-US" sz="20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2B91AF"/>
                </a:solidFill>
                <a:latin typeface="Courier New" panose="02070309020205020404" pitchFamily="49" charset="0"/>
                <a:ea typeface="Times New Roman" panose="02020603050405020304" pitchFamily="18" charset="0"/>
                <a:cs typeface="Courier New" panose="02070309020205020404" pitchFamily="49" charset="0"/>
              </a:rPr>
              <a:t>FuelType</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0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GASOLINE</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DIESEL</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20000"/>
              </a:lnSpc>
              <a:spcBef>
                <a:spcPts val="0"/>
              </a:spcBef>
              <a:spcAft>
                <a:spcPts val="0"/>
              </a:spcAft>
              <a:buNone/>
            </a:pP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class</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Engine</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20000"/>
              </a:lnSpc>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20000"/>
              </a:lnSpc>
              <a:spcBef>
                <a:spcPts val="0"/>
              </a:spcBef>
              <a:spcAft>
                <a:spcPts val="0"/>
              </a:spcAft>
              <a:buNone/>
            </a:pP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public</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20000"/>
              </a:lnSpc>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void</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setCylinders</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unsigned</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short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cylinders</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20000"/>
              </a:lnSpc>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unsigned</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short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getCylinders</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20000"/>
              </a:lnSpc>
              <a:spcBef>
                <a:spcPts val="0"/>
              </a:spcBef>
              <a:spcAft>
                <a:spcPts val="0"/>
              </a:spcAft>
              <a:buNone/>
            </a:pP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private</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20000"/>
              </a:lnSpc>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unsigned</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short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m_cylinders</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20000"/>
              </a:lnSpc>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float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m_displacement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20000"/>
              </a:lnSpc>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m_manufacturer</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[35];</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20000"/>
              </a:lnSpc>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2B91AF"/>
                </a:solidFill>
                <a:latin typeface="Courier New" panose="02070309020205020404" pitchFamily="49" charset="0"/>
                <a:ea typeface="Times New Roman" panose="02020603050405020304" pitchFamily="18" charset="0"/>
                <a:cs typeface="Courier New" panose="02070309020205020404" pitchFamily="49" charset="0"/>
              </a:rPr>
              <a:t>FuelType</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m_fuel</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20000"/>
              </a:lnSpc>
              <a:spcBef>
                <a:spcPts val="0"/>
              </a:spcBef>
              <a:spcAft>
                <a:spcPts val="0"/>
              </a:spcAft>
              <a:buNone/>
            </a:pPr>
            <a:r>
              <a:rPr lang="en-US" sz="20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12355370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17.1.5 Setters and Getters – Example Part </a:t>
            </a:r>
            <a:r>
              <a:rPr lang="en-US" dirty="0" smtClean="0"/>
              <a:t>2</a:t>
            </a:r>
            <a:endParaRPr lang="en-US" dirty="0"/>
          </a:p>
        </p:txBody>
      </p:sp>
      <p:sp>
        <p:nvSpPr>
          <p:cNvPr id="3" name="Content Placeholder 2"/>
          <p:cNvSpPr>
            <a:spLocks noGrp="1"/>
          </p:cNvSpPr>
          <p:nvPr>
            <p:ph idx="1"/>
          </p:nvPr>
        </p:nvSpPr>
        <p:spPr/>
        <p:txBody>
          <a:bodyPr>
            <a:normAutofit fontScale="92500" lnSpcReduction="20000"/>
          </a:bodyPr>
          <a:lstStyle/>
          <a:p>
            <a:pPr marL="0" lvl="0" indent="0">
              <a:lnSpc>
                <a:spcPct val="120000"/>
              </a:lnSpc>
              <a:spcBef>
                <a:spcPts val="0"/>
              </a:spcBef>
              <a:spcAft>
                <a:spcPts val="0"/>
              </a:spcAft>
              <a:buNone/>
            </a:pPr>
            <a:r>
              <a:rPr lang="en-US" sz="22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void</a:t>
            </a:r>
            <a:r>
              <a:rPr lang="en-US" sz="22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2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Engine</a:t>
            </a:r>
            <a:r>
              <a:rPr lang="en-US" sz="22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r>
              <a:rPr lang="en-US" sz="22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setCylinders</a:t>
            </a:r>
            <a:r>
              <a:rPr lang="en-US" sz="22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2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unsigned</a:t>
            </a:r>
            <a:r>
              <a:rPr lang="en-US" sz="22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2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short</a:t>
            </a:r>
            <a:r>
              <a:rPr lang="en-US" sz="22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200" dirty="0">
                <a:solidFill>
                  <a:prstClr val="black"/>
                </a:solidFill>
                <a:latin typeface="Courier New" panose="02070309020205020404" pitchFamily="49" charset="0"/>
                <a:ea typeface="Times New Roman" panose="02020603050405020304" pitchFamily="18" charset="0"/>
                <a:cs typeface="Courier New" panose="02070309020205020404" pitchFamily="49" charset="0"/>
              </a:rPr>
              <a:t>cylinders</a:t>
            </a:r>
            <a:r>
              <a:rPr lang="en-US" sz="22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2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22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p>
          <a:p>
            <a:pPr marL="0" lvl="0" indent="0">
              <a:lnSpc>
                <a:spcPct val="120000"/>
              </a:lnSpc>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2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2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if</a:t>
            </a:r>
            <a:r>
              <a:rPr lang="en-US" sz="22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200" dirty="0" smtClean="0">
                <a:solidFill>
                  <a:prstClr val="black"/>
                </a:solidFill>
                <a:latin typeface="Courier New" panose="02070309020205020404" pitchFamily="49" charset="0"/>
                <a:ea typeface="Times New Roman" panose="02020603050405020304" pitchFamily="18" charset="0"/>
                <a:cs typeface="Courier New" panose="02070309020205020404" pitchFamily="49" charset="0"/>
              </a:rPr>
              <a:t>cylinders &gt; 0)</a:t>
            </a:r>
          </a:p>
          <a:p>
            <a:pPr marL="0" lvl="0" indent="0">
              <a:lnSpc>
                <a:spcPct val="120000"/>
              </a:lnSpc>
              <a:spcBef>
                <a:spcPts val="0"/>
              </a:spcBef>
              <a:spcAft>
                <a:spcPts val="0"/>
              </a:spcAft>
              <a:buNone/>
            </a:pPr>
            <a:r>
              <a:rPr lang="en-US" sz="2200" dirty="0">
                <a:solidFill>
                  <a:prstClr val="black"/>
                </a:solidFill>
                <a:latin typeface="Courier New" panose="02070309020205020404" pitchFamily="49" charset="0"/>
                <a:ea typeface="Times New Roman" panose="02020603050405020304" pitchFamily="18" charset="0"/>
                <a:cs typeface="Courier New" panose="02070309020205020404" pitchFamily="49" charset="0"/>
              </a:rPr>
              <a:t> </a:t>
            </a:r>
            <a:r>
              <a:rPr lang="en-US" sz="2200" dirty="0" smtClean="0">
                <a:solidFill>
                  <a:prstClr val="black"/>
                </a:solidFill>
                <a:latin typeface="Courier New" panose="02070309020205020404" pitchFamily="49" charset="0"/>
                <a:ea typeface="Times New Roman" panose="02020603050405020304" pitchFamily="18" charset="0"/>
                <a:cs typeface="Courier New" panose="02070309020205020404" pitchFamily="49" charset="0"/>
              </a:rPr>
              <a:t>   {</a:t>
            </a:r>
            <a:endParaRPr lang="en-US" sz="22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22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200" dirty="0" err="1"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m_cylinders</a:t>
            </a:r>
            <a:r>
              <a:rPr lang="en-US" sz="22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2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200" dirty="0">
                <a:solidFill>
                  <a:prstClr val="black"/>
                </a:solidFill>
                <a:latin typeface="Courier New" panose="02070309020205020404" pitchFamily="49" charset="0"/>
                <a:ea typeface="Times New Roman" panose="02020603050405020304" pitchFamily="18" charset="0"/>
                <a:cs typeface="Courier New" panose="02070309020205020404" pitchFamily="49" charset="0"/>
              </a:rPr>
              <a:t>cylinders</a:t>
            </a:r>
            <a:r>
              <a:rPr lang="en-US" sz="22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p>
          <a:p>
            <a:pPr marL="0" lvl="0" indent="0">
              <a:lnSpc>
                <a:spcPct val="120000"/>
              </a:lnSpc>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2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p>
          <a:p>
            <a:pPr marL="0" lvl="0" indent="0">
              <a:lnSpc>
                <a:spcPct val="120000"/>
              </a:lnSpc>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2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2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else</a:t>
            </a:r>
          </a:p>
          <a:p>
            <a:pPr marL="0" lvl="0" indent="0">
              <a:lnSpc>
                <a:spcPct val="120000"/>
              </a:lnSpc>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2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p>
          <a:p>
            <a:pPr marL="0" lvl="0" indent="0">
              <a:lnSpc>
                <a:spcPct val="120000"/>
              </a:lnSpc>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2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std::cout &lt;&lt; </a:t>
            </a:r>
            <a:r>
              <a:rPr lang="en-US" sz="2200" dirty="0" smtClean="0">
                <a:solidFill>
                  <a:srgbClr val="800000"/>
                </a:solidFill>
                <a:latin typeface="Courier New" panose="02070309020205020404" pitchFamily="49" charset="0"/>
                <a:ea typeface="Times New Roman" panose="02020603050405020304" pitchFamily="18" charset="0"/>
                <a:cs typeface="Courier New" panose="02070309020205020404" pitchFamily="49" charset="0"/>
              </a:rPr>
              <a:t>"Invalid Data"</a:t>
            </a:r>
            <a:r>
              <a:rPr lang="en-US" sz="2200" dirty="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 &lt;&lt; std::endl</a:t>
            </a:r>
            <a:r>
              <a:rPr lang="en-US" sz="22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p>
          <a:p>
            <a:pPr marL="0" lvl="0" indent="0">
              <a:lnSpc>
                <a:spcPct val="120000"/>
              </a:lnSpc>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2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2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2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22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unsigned</a:t>
            </a:r>
            <a:r>
              <a:rPr lang="en-US" sz="22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2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short</a:t>
            </a:r>
            <a:r>
              <a:rPr lang="en-US" sz="22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2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Engine</a:t>
            </a:r>
            <a:r>
              <a:rPr lang="en-US" sz="22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r>
              <a:rPr lang="en-US" sz="22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getCylinders</a:t>
            </a:r>
            <a:r>
              <a:rPr lang="en-US" sz="22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endParaRPr lang="en-US" sz="22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2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2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return</a:t>
            </a:r>
            <a:r>
              <a:rPr lang="en-US" sz="22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2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m_cylinders</a:t>
            </a:r>
            <a:r>
              <a:rPr lang="en-US" sz="22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2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200" dirty="0">
              <a:latin typeface="Courier New" panose="02070309020205020404" pitchFamily="49" charset="0"/>
              <a:cs typeface="Courier New" panose="02070309020205020404" pitchFamily="49" charset="0"/>
            </a:endParaRPr>
          </a:p>
          <a:p>
            <a:endParaRPr lang="en-US" dirty="0"/>
          </a:p>
        </p:txBody>
      </p:sp>
    </p:spTree>
    <p:extLst>
      <p:ext uri="{BB962C8B-B14F-4D97-AF65-F5344CB8AC3E}">
        <p14:creationId xmlns:p14="http://schemas.microsoft.com/office/powerpoint/2010/main" val="41418596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17.2 </a:t>
            </a:r>
            <a:r>
              <a:rPr lang="en-US" dirty="0" smtClean="0"/>
              <a:t>Instantiation – Definition</a:t>
            </a:r>
            <a:endParaRPr lang="en-US" dirty="0"/>
          </a:p>
        </p:txBody>
      </p:sp>
      <p:sp>
        <p:nvSpPr>
          <p:cNvPr id="3" name="Content Placeholder 2"/>
          <p:cNvSpPr>
            <a:spLocks noGrp="1"/>
          </p:cNvSpPr>
          <p:nvPr>
            <p:ph idx="1"/>
          </p:nvPr>
        </p:nvSpPr>
        <p:spPr/>
        <p:txBody>
          <a:bodyPr/>
          <a:lstStyle/>
          <a:p>
            <a:r>
              <a:rPr lang="en-US" dirty="0"/>
              <a:t>Once a class definition is created, an object of the class can be instantiated or </a:t>
            </a:r>
            <a:r>
              <a:rPr lang="en-US" dirty="0" smtClean="0"/>
              <a:t>declared</a:t>
            </a:r>
          </a:p>
          <a:p>
            <a:endParaRPr lang="en-US" dirty="0"/>
          </a:p>
          <a:p>
            <a:r>
              <a:rPr lang="en-US" b="1" dirty="0" smtClean="0"/>
              <a:t>Instantiation</a:t>
            </a:r>
          </a:p>
          <a:p>
            <a:pPr lvl="1"/>
            <a:r>
              <a:rPr lang="en-US" dirty="0" smtClean="0"/>
              <a:t>Create an object from a class definition</a:t>
            </a:r>
          </a:p>
          <a:p>
            <a:endParaRPr lang="en-US" dirty="0" smtClean="0"/>
          </a:p>
          <a:p>
            <a:pPr marL="228600" lvl="1" indent="0">
              <a:spcBef>
                <a:spcPts val="0"/>
              </a:spcBef>
              <a:spcAft>
                <a:spcPts val="0"/>
              </a:spcAft>
              <a:buNone/>
            </a:pPr>
            <a:r>
              <a:rPr lang="en-US" sz="28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Engine</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V8;</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228600" lvl="1" indent="0">
              <a:spcBef>
                <a:spcPts val="0"/>
              </a:spcBef>
              <a:spcAft>
                <a:spcPts val="0"/>
              </a:spcAft>
              <a:buNone/>
            </a:pPr>
            <a:r>
              <a:rPr lang="en-US" sz="28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Engine</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V6_ptr = </a:t>
            </a:r>
            <a:r>
              <a:rPr lang="en-US" sz="2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new</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smtClean="0">
                <a:solidFill>
                  <a:srgbClr val="2B91AF"/>
                </a:solidFill>
                <a:latin typeface="Courier New" panose="02070309020205020404" pitchFamily="49" charset="0"/>
                <a:ea typeface="Times New Roman" panose="02020603050405020304" pitchFamily="18" charset="0"/>
                <a:cs typeface="Courier New" panose="02070309020205020404" pitchFamily="49" charset="0"/>
              </a:rPr>
              <a:t>Engine</a:t>
            </a:r>
            <a:r>
              <a:rPr lang="en-US" sz="28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800" dirty="0" smtClean="0">
              <a:latin typeface="Courier New" panose="02070309020205020404" pitchFamily="49" charset="0"/>
              <a:ea typeface="Times New Roman" panose="02020603050405020304" pitchFamily="18" charset="0"/>
              <a:cs typeface="Courier New" panose="02070309020205020404" pitchFamily="49" charset="0"/>
            </a:endParaRPr>
          </a:p>
          <a:p>
            <a:pPr marL="228600" lvl="1" indent="0">
              <a:spcBef>
                <a:spcPts val="0"/>
              </a:spcBef>
              <a:spcAft>
                <a:spcPts val="0"/>
              </a:spcAft>
              <a:buNone/>
            </a:pPr>
            <a:r>
              <a:rPr lang="en-US" sz="2800" dirty="0" smtClean="0">
                <a:solidFill>
                  <a:srgbClr val="2B91AF"/>
                </a:solidFill>
                <a:latin typeface="Courier New" panose="02070309020205020404" pitchFamily="49" charset="0"/>
                <a:ea typeface="Times New Roman" panose="02020603050405020304" pitchFamily="18" charset="0"/>
                <a:cs typeface="Courier New" panose="02070309020205020404" pitchFamily="49" charset="0"/>
              </a:rPr>
              <a:t>Engine</a:t>
            </a:r>
            <a:r>
              <a:rPr lang="en-US" sz="28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assembly_line</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[35];</a:t>
            </a:r>
            <a:endParaRPr lang="en-US" sz="2800" dirty="0">
              <a:latin typeface="Courier New" panose="02070309020205020404" pitchFamily="49" charset="0"/>
              <a:cs typeface="Courier New" panose="02070309020205020404" pitchFamily="49" charset="0"/>
            </a:endParaRPr>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28419372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17.2 Instantiation – </a:t>
            </a:r>
            <a:r>
              <a:rPr lang="en-US" dirty="0" smtClean="0"/>
              <a:t>Accessing Methods</a:t>
            </a:r>
            <a:endParaRPr lang="en-US" dirty="0"/>
          </a:p>
        </p:txBody>
      </p:sp>
      <p:sp>
        <p:nvSpPr>
          <p:cNvPr id="3" name="Content Placeholder 2"/>
          <p:cNvSpPr>
            <a:spLocks noGrp="1"/>
          </p:cNvSpPr>
          <p:nvPr>
            <p:ph idx="1"/>
          </p:nvPr>
        </p:nvSpPr>
        <p:spPr/>
        <p:txBody>
          <a:bodyPr>
            <a:normAutofit fontScale="85000" lnSpcReduction="20000"/>
          </a:bodyPr>
          <a:lstStyle/>
          <a:p>
            <a:r>
              <a:rPr lang="en-US" dirty="0"/>
              <a:t>Once </a:t>
            </a:r>
            <a:r>
              <a:rPr lang="en-US" dirty="0" smtClean="0"/>
              <a:t>instantiated, any </a:t>
            </a:r>
            <a:r>
              <a:rPr lang="en-US" dirty="0"/>
              <a:t>function can call </a:t>
            </a:r>
            <a:r>
              <a:rPr lang="en-US" b="1" dirty="0"/>
              <a:t>all public methods</a:t>
            </a:r>
            <a:r>
              <a:rPr lang="en-US" dirty="0"/>
              <a:t> or </a:t>
            </a:r>
            <a:r>
              <a:rPr lang="en-US" b="1" dirty="0"/>
              <a:t>access any public data member</a:t>
            </a:r>
            <a:r>
              <a:rPr lang="en-US" dirty="0"/>
              <a:t> in the object</a:t>
            </a:r>
          </a:p>
          <a:p>
            <a:endParaRPr lang="en-US" dirty="0"/>
          </a:p>
          <a:p>
            <a:r>
              <a:rPr lang="en-US" dirty="0"/>
              <a:t>Accessing public members from outside the class requires the arrow or dot operator as </a:t>
            </a:r>
            <a:r>
              <a:rPr lang="en-US" dirty="0" smtClean="0"/>
              <a:t>appropriate</a:t>
            </a:r>
            <a:endParaRPr lang="en-US" dirty="0"/>
          </a:p>
          <a:p>
            <a:endParaRPr lang="en-US" dirty="0" smtClean="0"/>
          </a:p>
          <a:p>
            <a:pPr marL="457200" lvl="1" indent="0">
              <a:lnSpc>
                <a:spcPct val="120000"/>
              </a:lnSpc>
              <a:spcBef>
                <a:spcPts val="0"/>
              </a:spcBef>
              <a:spcAft>
                <a:spcPts val="0"/>
              </a:spcAft>
              <a:buNone/>
            </a:pPr>
            <a:r>
              <a:rPr lang="en-US" sz="2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V8.Start ( );</a:t>
            </a:r>
          </a:p>
          <a:p>
            <a:pPr marL="457200" lvl="1" indent="0">
              <a:lnSpc>
                <a:spcPct val="120000"/>
              </a:lnSpc>
              <a:spcBef>
                <a:spcPts val="0"/>
              </a:spcBef>
              <a:spcAft>
                <a:spcPts val="0"/>
              </a:spcAft>
              <a:buNone/>
            </a:pPr>
            <a:r>
              <a:rPr lang="en-US" sz="28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assembly_line</a:t>
            </a:r>
            <a:r>
              <a:rPr lang="en-US" sz="2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[0].Start ( );</a:t>
            </a:r>
          </a:p>
          <a:p>
            <a:pPr marL="457200" lvl="1" indent="0">
              <a:lnSpc>
                <a:spcPct val="120000"/>
              </a:lnSpc>
              <a:spcBef>
                <a:spcPts val="0"/>
              </a:spcBef>
              <a:spcAft>
                <a:spcPts val="0"/>
              </a:spcAft>
              <a:buNone/>
            </a:pPr>
            <a:r>
              <a:rPr lang="en-US" sz="2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V6_ptr-&gt;Start ( );</a:t>
            </a:r>
            <a:endParaRPr lang="en-US" sz="2800" dirty="0" smtClean="0">
              <a:solidFill>
                <a:schemeClr val="tx1"/>
              </a:solidFill>
              <a:latin typeface="Courier New" panose="02070309020205020404" pitchFamily="49" charset="0"/>
              <a:cs typeface="Courier New" panose="02070309020205020404" pitchFamily="49" charset="0"/>
            </a:endParaRPr>
          </a:p>
          <a:p>
            <a:endParaRPr lang="en-US" dirty="0"/>
          </a:p>
          <a:p>
            <a:r>
              <a:rPr lang="en-US" b="1" dirty="0" smtClean="0"/>
              <a:t>Each </a:t>
            </a:r>
            <a:r>
              <a:rPr lang="en-US" b="1" dirty="0"/>
              <a:t>object has its own copy of the data members specified in the class definition</a:t>
            </a:r>
            <a:r>
              <a:rPr lang="en-US" dirty="0"/>
              <a:t/>
            </a:r>
            <a:br>
              <a:rPr lang="en-US" dirty="0"/>
            </a:br>
            <a:endParaRPr lang="en-US" dirty="0"/>
          </a:p>
          <a:p>
            <a:r>
              <a:rPr lang="en-US" dirty="0"/>
              <a:t>Class methods are shared among </a:t>
            </a:r>
            <a:r>
              <a:rPr lang="en-US" dirty="0" smtClean="0"/>
              <a:t>all class </a:t>
            </a:r>
            <a:r>
              <a:rPr lang="en-US" dirty="0"/>
              <a:t>objects</a:t>
            </a:r>
          </a:p>
          <a:p>
            <a:endParaRPr lang="en-US" dirty="0"/>
          </a:p>
        </p:txBody>
      </p:sp>
    </p:spTree>
    <p:extLst>
      <p:ext uri="{BB962C8B-B14F-4D97-AF65-F5344CB8AC3E}">
        <p14:creationId xmlns:p14="http://schemas.microsoft.com/office/powerpoint/2010/main" val="5609263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17.3 Manager </a:t>
            </a:r>
            <a:r>
              <a:rPr lang="en-US" dirty="0" smtClean="0"/>
              <a:t>Functions</a:t>
            </a:r>
            <a:endParaRPr lang="en-US" dirty="0"/>
          </a:p>
        </p:txBody>
      </p:sp>
      <p:sp>
        <p:nvSpPr>
          <p:cNvPr id="3" name="Content Placeholder 2"/>
          <p:cNvSpPr>
            <a:spLocks noGrp="1"/>
          </p:cNvSpPr>
          <p:nvPr>
            <p:ph idx="1"/>
          </p:nvPr>
        </p:nvSpPr>
        <p:spPr>
          <a:xfrm>
            <a:off x="83975" y="1191206"/>
            <a:ext cx="12036489" cy="5152444"/>
          </a:xfrm>
        </p:spPr>
        <p:txBody>
          <a:bodyPr>
            <a:normAutofit fontScale="77500" lnSpcReduction="20000"/>
          </a:bodyPr>
          <a:lstStyle/>
          <a:p>
            <a:r>
              <a:rPr lang="en-US" dirty="0" smtClean="0"/>
              <a:t>These </a:t>
            </a:r>
            <a:r>
              <a:rPr lang="en-US" dirty="0"/>
              <a:t>are special functions that </a:t>
            </a:r>
            <a:r>
              <a:rPr lang="en-US" b="1" dirty="0"/>
              <a:t>perform fundamental tasks</a:t>
            </a:r>
            <a:r>
              <a:rPr lang="en-US" dirty="0"/>
              <a:t> associated with a class such as </a:t>
            </a:r>
            <a:r>
              <a:rPr lang="en-US" b="1" dirty="0"/>
              <a:t>assignment</a:t>
            </a:r>
            <a:r>
              <a:rPr lang="en-US" dirty="0"/>
              <a:t>, </a:t>
            </a:r>
            <a:r>
              <a:rPr lang="en-US" b="1" dirty="0"/>
              <a:t>copy</a:t>
            </a:r>
            <a:r>
              <a:rPr lang="en-US" dirty="0"/>
              <a:t>, and </a:t>
            </a:r>
            <a:r>
              <a:rPr lang="en-US" b="1" dirty="0"/>
              <a:t>initialization</a:t>
            </a:r>
            <a:endParaRPr lang="en-US" b="1" dirty="0" smtClean="0"/>
          </a:p>
          <a:p>
            <a:endParaRPr lang="en-US" b="1" dirty="0" smtClean="0"/>
          </a:p>
          <a:p>
            <a:r>
              <a:rPr lang="en-US" b="1" dirty="0" smtClean="0"/>
              <a:t>Six </a:t>
            </a:r>
            <a:r>
              <a:rPr lang="en-US" b="1" dirty="0"/>
              <a:t>manager functions</a:t>
            </a:r>
          </a:p>
          <a:p>
            <a:pPr lvl="1"/>
            <a:r>
              <a:rPr lang="en-US" dirty="0" smtClean="0"/>
              <a:t>Constructor</a:t>
            </a:r>
          </a:p>
          <a:p>
            <a:pPr lvl="1"/>
            <a:r>
              <a:rPr lang="en-US" dirty="0" smtClean="0"/>
              <a:t>Destructor</a:t>
            </a:r>
          </a:p>
          <a:p>
            <a:pPr lvl="1"/>
            <a:r>
              <a:rPr lang="en-US" dirty="0" smtClean="0"/>
              <a:t>Copy constructor</a:t>
            </a:r>
          </a:p>
          <a:p>
            <a:pPr lvl="1"/>
            <a:r>
              <a:rPr lang="en-US" dirty="0"/>
              <a:t>C</a:t>
            </a:r>
            <a:r>
              <a:rPr lang="en-US" dirty="0" smtClean="0"/>
              <a:t>opy </a:t>
            </a:r>
            <a:r>
              <a:rPr lang="en-US" dirty="0"/>
              <a:t>assignment </a:t>
            </a:r>
            <a:r>
              <a:rPr lang="en-US" dirty="0" smtClean="0"/>
              <a:t>operator</a:t>
            </a:r>
          </a:p>
          <a:p>
            <a:pPr lvl="1"/>
            <a:r>
              <a:rPr lang="en-US" dirty="0" smtClean="0"/>
              <a:t>Move constructor</a:t>
            </a:r>
          </a:p>
          <a:p>
            <a:pPr lvl="1"/>
            <a:r>
              <a:rPr lang="en-US" dirty="0" smtClean="0"/>
              <a:t>Move </a:t>
            </a:r>
            <a:r>
              <a:rPr lang="en-US" dirty="0"/>
              <a:t>assignment operator</a:t>
            </a:r>
            <a:endParaRPr lang="en-US" dirty="0" smtClean="0"/>
          </a:p>
          <a:p>
            <a:endParaRPr lang="en-US" dirty="0" smtClean="0"/>
          </a:p>
          <a:p>
            <a:r>
              <a:rPr lang="en-US" dirty="0" smtClean="0"/>
              <a:t>When class is instantiated</a:t>
            </a:r>
            <a:r>
              <a:rPr lang="en-US" dirty="0"/>
              <a:t>, these manager functions are automatically provided for </a:t>
            </a:r>
            <a:r>
              <a:rPr lang="en-US" dirty="0" smtClean="0"/>
              <a:t>you</a:t>
            </a:r>
          </a:p>
          <a:p>
            <a:pPr lvl="1"/>
            <a:r>
              <a:rPr lang="en-US" dirty="0" smtClean="0"/>
              <a:t>Except </a:t>
            </a:r>
            <a:r>
              <a:rPr lang="en-US" dirty="0"/>
              <a:t>for the most trivial classes, these functions will not be robust enough for your </a:t>
            </a:r>
            <a:r>
              <a:rPr lang="en-US" dirty="0" smtClean="0"/>
              <a:t>class</a:t>
            </a:r>
          </a:p>
          <a:p>
            <a:pPr lvl="1"/>
            <a:r>
              <a:rPr lang="en-US" dirty="0" smtClean="0"/>
              <a:t>Should </a:t>
            </a:r>
            <a:r>
              <a:rPr lang="en-US" dirty="0"/>
              <a:t>provide our own </a:t>
            </a:r>
            <a:r>
              <a:rPr lang="en-US" dirty="0" smtClean="0"/>
              <a:t>implementation </a:t>
            </a:r>
            <a:r>
              <a:rPr lang="en-US" dirty="0"/>
              <a:t>of these manager </a:t>
            </a:r>
            <a:r>
              <a:rPr lang="en-US" dirty="0" smtClean="0"/>
              <a:t>functions</a:t>
            </a:r>
            <a:endParaRPr lang="en-US" dirty="0"/>
          </a:p>
        </p:txBody>
      </p:sp>
    </p:spTree>
    <p:extLst>
      <p:ext uri="{BB962C8B-B14F-4D97-AF65-F5344CB8AC3E}">
        <p14:creationId xmlns:p14="http://schemas.microsoft.com/office/powerpoint/2010/main" val="42529806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17.3.1 </a:t>
            </a:r>
            <a:r>
              <a:rPr lang="en-US" dirty="0" smtClean="0"/>
              <a:t>Constructor – Definition</a:t>
            </a:r>
            <a:endParaRPr lang="en-US" dirty="0"/>
          </a:p>
        </p:txBody>
      </p:sp>
      <p:sp>
        <p:nvSpPr>
          <p:cNvPr id="3" name="Content Placeholder 2"/>
          <p:cNvSpPr>
            <a:spLocks noGrp="1"/>
          </p:cNvSpPr>
          <p:nvPr>
            <p:ph idx="1"/>
          </p:nvPr>
        </p:nvSpPr>
        <p:spPr>
          <a:xfrm>
            <a:off x="83975" y="1191206"/>
            <a:ext cx="12036489" cy="5142919"/>
          </a:xfrm>
        </p:spPr>
        <p:txBody>
          <a:bodyPr>
            <a:normAutofit fontScale="77500" lnSpcReduction="20000"/>
          </a:bodyPr>
          <a:lstStyle/>
          <a:p>
            <a:r>
              <a:rPr lang="en-US" b="1" dirty="0"/>
              <a:t>Constructor</a:t>
            </a:r>
            <a:r>
              <a:rPr lang="en-US" dirty="0"/>
              <a:t> (or </a:t>
            </a:r>
            <a:r>
              <a:rPr lang="en-US" b="1" dirty="0"/>
              <a:t>ctor</a:t>
            </a:r>
            <a:r>
              <a:rPr lang="en-US" dirty="0" smtClean="0"/>
              <a:t>)</a:t>
            </a:r>
          </a:p>
          <a:p>
            <a:pPr lvl="1"/>
            <a:r>
              <a:rPr lang="en-US" dirty="0"/>
              <a:t>A</a:t>
            </a:r>
            <a:r>
              <a:rPr lang="en-US" dirty="0" smtClean="0"/>
              <a:t> method </a:t>
            </a:r>
            <a:r>
              <a:rPr lang="en-US" dirty="0"/>
              <a:t>automatically called when an object is instantiated</a:t>
            </a:r>
          </a:p>
          <a:p>
            <a:pPr lvl="1"/>
            <a:r>
              <a:rPr lang="en-US" dirty="0"/>
              <a:t>Builds or constructs the </a:t>
            </a:r>
            <a:r>
              <a:rPr lang="en-US" dirty="0" smtClean="0"/>
              <a:t>object</a:t>
            </a:r>
            <a:endParaRPr lang="en-US" dirty="0"/>
          </a:p>
          <a:p>
            <a:pPr lvl="1"/>
            <a:r>
              <a:rPr lang="en-US" dirty="0"/>
              <a:t>Even though a default constructor is provided for each class, often need to write our </a:t>
            </a:r>
            <a:r>
              <a:rPr lang="en-US" dirty="0" smtClean="0"/>
              <a:t>own</a:t>
            </a:r>
          </a:p>
          <a:p>
            <a:endParaRPr lang="en-US" dirty="0" smtClean="0"/>
          </a:p>
          <a:p>
            <a:r>
              <a:rPr lang="en-US" b="1" dirty="0" smtClean="0"/>
              <a:t>Default constructor</a:t>
            </a:r>
            <a:endParaRPr lang="en-US" dirty="0" smtClean="0"/>
          </a:p>
          <a:p>
            <a:pPr lvl="1"/>
            <a:r>
              <a:rPr lang="en-US" dirty="0"/>
              <a:t>C</a:t>
            </a:r>
            <a:r>
              <a:rPr lang="en-US" dirty="0" smtClean="0"/>
              <a:t>onstructor </a:t>
            </a:r>
            <a:r>
              <a:rPr lang="en-US" dirty="0"/>
              <a:t>that can be called without any </a:t>
            </a:r>
            <a:r>
              <a:rPr lang="en-US" dirty="0" smtClean="0"/>
              <a:t>parameters</a:t>
            </a:r>
            <a:endParaRPr lang="en-US" dirty="0"/>
          </a:p>
          <a:p>
            <a:endParaRPr lang="en-US" dirty="0" smtClean="0"/>
          </a:p>
          <a:p>
            <a:r>
              <a:rPr lang="en-US" dirty="0" smtClean="0"/>
              <a:t>Provides </a:t>
            </a:r>
            <a:r>
              <a:rPr lang="en-US" dirty="0"/>
              <a:t>initial values for data members and allocates any </a:t>
            </a:r>
            <a:r>
              <a:rPr lang="en-US" dirty="0" smtClean="0"/>
              <a:t>resources such as memory</a:t>
            </a:r>
            <a:endParaRPr lang="en-US" dirty="0"/>
          </a:p>
          <a:p>
            <a:endParaRPr lang="en-US" dirty="0" smtClean="0"/>
          </a:p>
          <a:p>
            <a:r>
              <a:rPr lang="en-US" dirty="0" smtClean="0"/>
              <a:t>Same </a:t>
            </a:r>
            <a:r>
              <a:rPr lang="en-US" dirty="0"/>
              <a:t>name as the class</a:t>
            </a:r>
          </a:p>
          <a:p>
            <a:endParaRPr lang="en-US" dirty="0" smtClean="0"/>
          </a:p>
          <a:p>
            <a:r>
              <a:rPr lang="en-US" dirty="0" smtClean="0"/>
              <a:t>No </a:t>
            </a:r>
            <a:r>
              <a:rPr lang="en-US" dirty="0"/>
              <a:t>return type</a:t>
            </a:r>
          </a:p>
          <a:p>
            <a:endParaRPr lang="en-US" dirty="0"/>
          </a:p>
        </p:txBody>
      </p:sp>
    </p:spTree>
    <p:extLst>
      <p:ext uri="{BB962C8B-B14F-4D97-AF65-F5344CB8AC3E}">
        <p14:creationId xmlns:p14="http://schemas.microsoft.com/office/powerpoint/2010/main" val="16964463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17.3.1 Constructor – Default </a:t>
            </a:r>
            <a:r>
              <a:rPr lang="en-US" dirty="0" smtClean="0"/>
              <a:t>Constructor Example</a:t>
            </a:r>
            <a:endParaRPr lang="en-US" dirty="0"/>
          </a:p>
        </p:txBody>
      </p:sp>
      <p:sp>
        <p:nvSpPr>
          <p:cNvPr id="3" name="Content Placeholder 2"/>
          <p:cNvSpPr>
            <a:spLocks noGrp="1"/>
          </p:cNvSpPr>
          <p:nvPr>
            <p:ph idx="1"/>
          </p:nvPr>
        </p:nvSpPr>
        <p:spPr/>
        <p:txBody>
          <a:bodyPr>
            <a:normAutofit/>
          </a:bodyPr>
          <a:lstStyle/>
          <a:p>
            <a:pPr marL="457200" lvl="1" indent="0">
              <a:lnSpc>
                <a:spcPct val="100000"/>
              </a:lnSpc>
              <a:spcBef>
                <a:spcPts val="0"/>
              </a:spcBef>
              <a:spcAft>
                <a:spcPts val="0"/>
              </a:spcAft>
              <a:buNone/>
            </a:pPr>
            <a:r>
              <a:rPr lang="en-US" sz="28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Engine</a:t>
            </a:r>
            <a:r>
              <a:rPr lang="en-US" sz="2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::Engine </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00000"/>
              </a:lnSpc>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00000"/>
              </a:lnSpc>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m_cylinders</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4;</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00000"/>
              </a:lnSpc>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m_displacement</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2.8F;</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00000"/>
              </a:lnSpc>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m_manufacturer</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[0] = </a:t>
            </a:r>
            <a:r>
              <a:rPr lang="en-US" sz="28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'\0'</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00000"/>
              </a:lnSpc>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m_fuel</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8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GASOLINE</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00000"/>
              </a:lnSpc>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800" dirty="0" smtClean="0">
              <a:latin typeface="Courier New" panose="02070309020205020404" pitchFamily="49" charset="0"/>
              <a:cs typeface="Courier New" panose="02070309020205020404" pitchFamily="49" charset="0"/>
            </a:endParaRPr>
          </a:p>
          <a:p>
            <a:endParaRPr lang="en-US" dirty="0"/>
          </a:p>
          <a:p>
            <a:r>
              <a:rPr lang="en-US" dirty="0" smtClean="0"/>
              <a:t>Accomplishes </a:t>
            </a:r>
            <a:r>
              <a:rPr lang="en-US" dirty="0"/>
              <a:t>an important concept of OOP</a:t>
            </a:r>
          </a:p>
          <a:p>
            <a:pPr lvl="1"/>
            <a:r>
              <a:rPr lang="en-US" dirty="0" smtClean="0"/>
              <a:t>Always know </a:t>
            </a:r>
            <a:r>
              <a:rPr lang="en-US" dirty="0"/>
              <a:t>the state of </a:t>
            </a:r>
            <a:r>
              <a:rPr lang="en-US" dirty="0" smtClean="0"/>
              <a:t>all </a:t>
            </a:r>
            <a:r>
              <a:rPr lang="en-US" dirty="0"/>
              <a:t>data </a:t>
            </a:r>
            <a:r>
              <a:rPr lang="en-US" dirty="0" smtClean="0"/>
              <a:t>members</a:t>
            </a:r>
            <a:endParaRPr lang="en-US" dirty="0" smtClean="0"/>
          </a:p>
          <a:p>
            <a:endParaRPr lang="en-US" dirty="0"/>
          </a:p>
          <a:p>
            <a:endParaRPr lang="en-US" dirty="0"/>
          </a:p>
        </p:txBody>
      </p:sp>
    </p:spTree>
    <p:extLst>
      <p:ext uri="{BB962C8B-B14F-4D97-AF65-F5344CB8AC3E}">
        <p14:creationId xmlns:p14="http://schemas.microsoft.com/office/powerpoint/2010/main" val="12126263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17.1 Classes</a:t>
            </a:r>
            <a:endParaRPr lang="en-US" dirty="0"/>
          </a:p>
        </p:txBody>
      </p:sp>
      <p:sp>
        <p:nvSpPr>
          <p:cNvPr id="3" name="Content Placeholder 2"/>
          <p:cNvSpPr>
            <a:spLocks noGrp="1"/>
          </p:cNvSpPr>
          <p:nvPr>
            <p:ph idx="1"/>
          </p:nvPr>
        </p:nvSpPr>
        <p:spPr/>
        <p:txBody>
          <a:bodyPr/>
          <a:lstStyle/>
          <a:p>
            <a:r>
              <a:rPr lang="en-US" dirty="0"/>
              <a:t>Foundation on which OO languages acquire their power</a:t>
            </a:r>
          </a:p>
          <a:p>
            <a:endParaRPr lang="en-US" dirty="0"/>
          </a:p>
          <a:p>
            <a:r>
              <a:rPr lang="en-US" dirty="0"/>
              <a:t>Similar in many ways to </a:t>
            </a:r>
            <a:r>
              <a:rPr lang="en-US" dirty="0" smtClean="0"/>
              <a:t>structures</a:t>
            </a:r>
          </a:p>
          <a:p>
            <a:endParaRPr lang="en-US" dirty="0"/>
          </a:p>
          <a:p>
            <a:r>
              <a:rPr lang="en-US" dirty="0"/>
              <a:t>Class definition similar to a structure definition, except keyword </a:t>
            </a:r>
            <a:r>
              <a:rPr lang="en-US" b="1" dirty="0">
                <a:latin typeface="Courier New" panose="02070309020205020404" pitchFamily="49" charset="0"/>
                <a:cs typeface="Courier New" panose="02070309020205020404" pitchFamily="49" charset="0"/>
              </a:rPr>
              <a:t>class</a:t>
            </a:r>
            <a:r>
              <a:rPr lang="en-US" dirty="0"/>
              <a:t> is used </a:t>
            </a:r>
          </a:p>
          <a:p>
            <a:endParaRPr lang="en-US" dirty="0"/>
          </a:p>
        </p:txBody>
      </p:sp>
    </p:spTree>
    <p:extLst>
      <p:ext uri="{BB962C8B-B14F-4D97-AF65-F5344CB8AC3E}">
        <p14:creationId xmlns:p14="http://schemas.microsoft.com/office/powerpoint/2010/main" val="23239909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17.3.1 Constructor – </a:t>
            </a:r>
            <a:r>
              <a:rPr lang="en-US" dirty="0" smtClean="0"/>
              <a:t>Overloaded Constructor</a:t>
            </a:r>
            <a:endParaRPr lang="en-US" dirty="0"/>
          </a:p>
        </p:txBody>
      </p:sp>
      <p:sp>
        <p:nvSpPr>
          <p:cNvPr id="3" name="Content Placeholder 2"/>
          <p:cNvSpPr>
            <a:spLocks noGrp="1"/>
          </p:cNvSpPr>
          <p:nvPr>
            <p:ph idx="1"/>
          </p:nvPr>
        </p:nvSpPr>
        <p:spPr>
          <a:xfrm>
            <a:off x="83975" y="1191206"/>
            <a:ext cx="12036489" cy="5381044"/>
          </a:xfrm>
        </p:spPr>
        <p:txBody>
          <a:bodyPr>
            <a:normAutofit fontScale="55000" lnSpcReduction="20000"/>
          </a:bodyPr>
          <a:lstStyle/>
          <a:p>
            <a:r>
              <a:rPr lang="en-US" sz="5100" b="1" dirty="0"/>
              <a:t>Function </a:t>
            </a:r>
            <a:r>
              <a:rPr lang="en-US" sz="5100" b="1" dirty="0" smtClean="0"/>
              <a:t>overloading</a:t>
            </a:r>
            <a:endParaRPr lang="en-US" sz="5100" dirty="0" smtClean="0"/>
          </a:p>
          <a:p>
            <a:pPr lvl="1"/>
            <a:r>
              <a:rPr lang="en-US" sz="5100" dirty="0"/>
              <a:t>H</a:t>
            </a:r>
            <a:r>
              <a:rPr lang="en-US" sz="5100" dirty="0" smtClean="0"/>
              <a:t>aving </a:t>
            </a:r>
            <a:r>
              <a:rPr lang="en-US" sz="5100" dirty="0"/>
              <a:t>multiple versions of a function with the same name but </a:t>
            </a:r>
            <a:r>
              <a:rPr lang="en-US" sz="5100" dirty="0" smtClean="0"/>
              <a:t>the number </a:t>
            </a:r>
            <a:r>
              <a:rPr lang="en-US" sz="5100" dirty="0"/>
              <a:t>or type of parameters are different</a:t>
            </a:r>
          </a:p>
          <a:p>
            <a:r>
              <a:rPr lang="en-US" sz="5100" dirty="0"/>
              <a:t>Overloaded </a:t>
            </a:r>
            <a:r>
              <a:rPr lang="en-US" sz="5100" dirty="0" err="1" smtClean="0"/>
              <a:t>ctors</a:t>
            </a:r>
            <a:r>
              <a:rPr lang="en-US" sz="5100" dirty="0" smtClean="0"/>
              <a:t> </a:t>
            </a:r>
            <a:r>
              <a:rPr lang="en-US" sz="5100" dirty="0"/>
              <a:t>allow users to </a:t>
            </a:r>
            <a:r>
              <a:rPr lang="en-US" sz="5100" dirty="0" smtClean="0"/>
              <a:t>supply, during instantiation, initial </a:t>
            </a:r>
            <a:r>
              <a:rPr lang="en-US" sz="5100" dirty="0"/>
              <a:t>values for data </a:t>
            </a:r>
            <a:r>
              <a:rPr lang="en-US" sz="5100" dirty="0" smtClean="0"/>
              <a:t>members</a:t>
            </a:r>
          </a:p>
          <a:p>
            <a:endParaRPr lang="en-US" dirty="0"/>
          </a:p>
          <a:p>
            <a:pPr marL="457200" lvl="1" indent="0">
              <a:lnSpc>
                <a:spcPct val="120000"/>
              </a:lnSpc>
              <a:spcBef>
                <a:spcPts val="0"/>
              </a:spcBef>
              <a:spcAft>
                <a:spcPts val="0"/>
              </a:spcAft>
              <a:buNone/>
            </a:pPr>
            <a:r>
              <a:rPr lang="en-US" sz="33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Engine</a:t>
            </a:r>
            <a:r>
              <a:rPr lang="en-US" sz="33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::Engine </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33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int</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33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cyl</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33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float</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displace, </a:t>
            </a:r>
            <a:r>
              <a:rPr lang="en-US" sz="33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33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manf</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3300" dirty="0" err="1">
                <a:solidFill>
                  <a:srgbClr val="2B91AF"/>
                </a:solidFill>
                <a:latin typeface="Courier New" panose="02070309020205020404" pitchFamily="49" charset="0"/>
                <a:ea typeface="Times New Roman" panose="02020603050405020304" pitchFamily="18" charset="0"/>
                <a:cs typeface="Courier New" panose="02070309020205020404" pitchFamily="49" charset="0"/>
              </a:rPr>
              <a:t>FuelType</a:t>
            </a:r>
            <a:r>
              <a:rPr lang="en-US" sz="33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 </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fuel )</a:t>
            </a:r>
            <a:endParaRPr lang="en-US" sz="33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20000"/>
              </a:lnSpc>
              <a:spcBef>
                <a:spcPts val="0"/>
              </a:spcBef>
              <a:spcAft>
                <a:spcPts val="0"/>
              </a:spcAft>
              <a:buNone/>
            </a:pP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33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20000"/>
              </a:lnSpc>
              <a:spcBef>
                <a:spcPts val="0"/>
              </a:spcBef>
              <a:spcAft>
                <a:spcPts val="0"/>
              </a:spcAft>
              <a:buNone/>
            </a:pP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33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m_cylinders</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33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cyl</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33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20000"/>
              </a:lnSpc>
              <a:spcBef>
                <a:spcPts val="0"/>
              </a:spcBef>
              <a:spcAft>
                <a:spcPts val="0"/>
              </a:spcAft>
              <a:buNone/>
            </a:pP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33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m_displacement</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displace;</a:t>
            </a:r>
            <a:endParaRPr lang="en-US" sz="33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20000"/>
              </a:lnSpc>
              <a:spcBef>
                <a:spcPts val="0"/>
              </a:spcBef>
              <a:spcAft>
                <a:spcPts val="0"/>
              </a:spcAft>
              <a:buNone/>
            </a:pP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strcpy ( </a:t>
            </a:r>
            <a:r>
              <a:rPr lang="en-US" sz="33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m_manufacturer</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33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manf</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33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20000"/>
              </a:lnSpc>
              <a:spcBef>
                <a:spcPts val="0"/>
              </a:spcBef>
              <a:spcAft>
                <a:spcPts val="0"/>
              </a:spcAft>
              <a:buNone/>
            </a:pP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33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m_fuel</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fuel;</a:t>
            </a:r>
            <a:endParaRPr lang="en-US" sz="33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20000"/>
              </a:lnSpc>
              <a:spcBef>
                <a:spcPts val="0"/>
              </a:spcBef>
              <a:spcAft>
                <a:spcPts val="0"/>
              </a:spcAft>
              <a:buNone/>
            </a:pP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33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20000"/>
              </a:lnSpc>
              <a:spcBef>
                <a:spcPts val="0"/>
              </a:spcBef>
              <a:spcAft>
                <a:spcPts val="0"/>
              </a:spcAft>
              <a:buNone/>
            </a:pP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33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20000"/>
              </a:lnSpc>
              <a:spcBef>
                <a:spcPts val="0"/>
              </a:spcBef>
              <a:spcAft>
                <a:spcPts val="0"/>
              </a:spcAft>
              <a:buNone/>
            </a:pPr>
            <a:r>
              <a:rPr lang="en-US" sz="33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Instantiation using overloaded constructor</a:t>
            </a:r>
            <a:endParaRPr lang="en-US" sz="33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20000"/>
              </a:lnSpc>
              <a:spcBef>
                <a:spcPts val="0"/>
              </a:spcBef>
              <a:spcAft>
                <a:spcPts val="0"/>
              </a:spcAft>
              <a:buNone/>
            </a:pPr>
            <a:r>
              <a:rPr lang="en-US" sz="33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Engine</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V8 ( 8, 5.7F, </a:t>
            </a:r>
            <a:r>
              <a:rPr lang="en-US" sz="33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"Hemi"</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GASOLINE );</a:t>
            </a:r>
            <a:endParaRPr lang="en-US" sz="33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20000"/>
              </a:lnSpc>
              <a:spcBef>
                <a:spcPts val="0"/>
              </a:spcBef>
              <a:spcAft>
                <a:spcPts val="0"/>
              </a:spcAft>
              <a:buNone/>
            </a:pPr>
            <a:r>
              <a:rPr lang="en-US" sz="33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Engine</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33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Tow_Truck_ptr</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33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new</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33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Engine</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( 6, 6.1F, </a:t>
            </a:r>
            <a:r>
              <a:rPr lang="en-US" sz="33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"Cummins"</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DIESEL );</a:t>
            </a:r>
            <a:endParaRPr lang="en-US" sz="33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20000"/>
              </a:lnSpc>
              <a:spcBef>
                <a:spcPts val="0"/>
              </a:spcBef>
              <a:spcAft>
                <a:spcPts val="0"/>
              </a:spcAft>
              <a:buNone/>
            </a:pPr>
            <a:r>
              <a:rPr lang="en-US" sz="33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Engine</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33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junker</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33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Calls default </a:t>
            </a:r>
            <a:r>
              <a:rPr lang="en-US" sz="3300" dirty="0" smtClean="0">
                <a:solidFill>
                  <a:srgbClr val="008000"/>
                </a:solidFill>
                <a:latin typeface="Courier New" panose="02070309020205020404" pitchFamily="49" charset="0"/>
                <a:ea typeface="Times New Roman" panose="02020603050405020304" pitchFamily="18" charset="0"/>
                <a:cs typeface="Courier New" panose="02070309020205020404" pitchFamily="49" charset="0"/>
              </a:rPr>
              <a:t>ctor</a:t>
            </a:r>
            <a:endParaRPr lang="en-US" sz="3300" dirty="0" smtClean="0">
              <a:latin typeface="Courier New" panose="02070309020205020404" pitchFamily="49" charset="0"/>
              <a:cs typeface="Courier New" panose="02070309020205020404" pitchFamily="49" charset="0"/>
            </a:endParaRPr>
          </a:p>
          <a:p>
            <a:endParaRPr lang="en-US" dirty="0"/>
          </a:p>
        </p:txBody>
      </p:sp>
    </p:spTree>
    <p:extLst>
      <p:ext uri="{BB962C8B-B14F-4D97-AF65-F5344CB8AC3E}">
        <p14:creationId xmlns:p14="http://schemas.microsoft.com/office/powerpoint/2010/main" val="24622698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17.3.1 Constructor – </a:t>
            </a:r>
            <a:r>
              <a:rPr lang="en-US" dirty="0" smtClean="0"/>
              <a:t>Common Problem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Common </a:t>
            </a:r>
            <a:r>
              <a:rPr lang="en-US" dirty="0"/>
              <a:t>mistake is to use parentheses when instantiating an object using the default constructor as shown </a:t>
            </a:r>
            <a:r>
              <a:rPr lang="en-US" dirty="0" smtClean="0"/>
              <a:t>below</a:t>
            </a:r>
          </a:p>
          <a:p>
            <a:endParaRPr lang="en-US" dirty="0" smtClean="0"/>
          </a:p>
          <a:p>
            <a:pPr marL="457200" lvl="1" indent="0">
              <a:buNone/>
            </a:pPr>
            <a:r>
              <a:rPr lang="en-US" sz="22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Engine</a:t>
            </a:r>
            <a:r>
              <a:rPr lang="en-US" sz="22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2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FourBanger</a:t>
            </a:r>
            <a:r>
              <a:rPr lang="en-US" sz="22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 </a:t>
            </a:r>
            <a:r>
              <a:rPr lang="en-US" sz="22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DON'T DO THIS!!!!!!!!!!!!!!!!!!!!!!!!!!!!!!!!</a:t>
            </a:r>
            <a:endParaRPr lang="en-US" sz="2200" dirty="0" smtClean="0">
              <a:latin typeface="Courier New" panose="02070309020205020404" pitchFamily="49" charset="0"/>
              <a:cs typeface="Courier New" panose="02070309020205020404" pitchFamily="49" charset="0"/>
            </a:endParaRPr>
          </a:p>
          <a:p>
            <a:endParaRPr lang="en-US" dirty="0" smtClean="0"/>
          </a:p>
          <a:p>
            <a:r>
              <a:rPr lang="en-US" dirty="0" smtClean="0"/>
              <a:t>To </a:t>
            </a:r>
            <a:r>
              <a:rPr lang="en-US" dirty="0"/>
              <a:t>the </a:t>
            </a:r>
            <a:r>
              <a:rPr lang="en-US" dirty="0" smtClean="0"/>
              <a:t>compiler, </a:t>
            </a:r>
            <a:r>
              <a:rPr lang="en-US" dirty="0"/>
              <a:t>the line above is a function declaration for a function called </a:t>
            </a:r>
            <a:r>
              <a:rPr lang="en-US" dirty="0" err="1" smtClean="0">
                <a:latin typeface="Courier New" panose="02070309020205020404" pitchFamily="49" charset="0"/>
                <a:cs typeface="Courier New" panose="02070309020205020404" pitchFamily="49" charset="0"/>
              </a:rPr>
              <a:t>FourBanger</a:t>
            </a:r>
            <a:r>
              <a:rPr lang="en-US" dirty="0" smtClean="0"/>
              <a:t> that returns an </a:t>
            </a:r>
            <a:r>
              <a:rPr lang="en-US" dirty="0" smtClean="0">
                <a:latin typeface="Courier New" panose="02070309020205020404" pitchFamily="49" charset="0"/>
                <a:cs typeface="Courier New" panose="02070309020205020404" pitchFamily="49" charset="0"/>
              </a:rPr>
              <a:t>Engine</a:t>
            </a:r>
            <a:r>
              <a:rPr lang="en-US" dirty="0" smtClean="0"/>
              <a:t> object, </a:t>
            </a:r>
            <a:r>
              <a:rPr lang="en-US" b="1" dirty="0" smtClean="0">
                <a:solidFill>
                  <a:srgbClr val="FF0000"/>
                </a:solidFill>
              </a:rPr>
              <a:t>not </a:t>
            </a:r>
            <a:r>
              <a:rPr lang="en-US" b="1" dirty="0">
                <a:solidFill>
                  <a:srgbClr val="FF0000"/>
                </a:solidFill>
              </a:rPr>
              <a:t>a call to the default </a:t>
            </a:r>
            <a:r>
              <a:rPr lang="en-US" b="1" dirty="0" smtClean="0">
                <a:solidFill>
                  <a:srgbClr val="FF0000"/>
                </a:solidFill>
              </a:rPr>
              <a:t>constructor</a:t>
            </a:r>
          </a:p>
          <a:p>
            <a:endParaRPr lang="en-US" dirty="0"/>
          </a:p>
          <a:p>
            <a:r>
              <a:rPr lang="en-US" dirty="0" smtClean="0"/>
              <a:t>Correct </a:t>
            </a:r>
            <a:r>
              <a:rPr lang="en-US" dirty="0"/>
              <a:t>method for using default constructor</a:t>
            </a:r>
          </a:p>
          <a:p>
            <a:endParaRPr lang="en-US" dirty="0" smtClean="0"/>
          </a:p>
          <a:p>
            <a:pPr marL="457200" lvl="1" indent="0">
              <a:buNone/>
            </a:pPr>
            <a:r>
              <a:rPr lang="en-US" sz="2200" dirty="0">
                <a:solidFill>
                  <a:srgbClr val="2B91AF"/>
                </a:solidFill>
                <a:latin typeface="Courier New" panose="02070309020205020404" pitchFamily="49" charset="0"/>
                <a:ea typeface="Times New Roman" panose="02020603050405020304" pitchFamily="18" charset="0"/>
              </a:rPr>
              <a:t>Engine</a:t>
            </a:r>
            <a:r>
              <a:rPr lang="en-US" sz="2200" dirty="0">
                <a:solidFill>
                  <a:srgbClr val="000000"/>
                </a:solidFill>
                <a:latin typeface="Courier New" panose="02070309020205020404" pitchFamily="49" charset="0"/>
                <a:ea typeface="Times New Roman" panose="02020603050405020304" pitchFamily="18" charset="0"/>
              </a:rPr>
              <a:t> </a:t>
            </a:r>
            <a:r>
              <a:rPr lang="en-US" sz="2200" dirty="0" err="1">
                <a:solidFill>
                  <a:srgbClr val="000000"/>
                </a:solidFill>
                <a:latin typeface="Courier New" panose="02070309020205020404" pitchFamily="49" charset="0"/>
                <a:ea typeface="Times New Roman" panose="02020603050405020304" pitchFamily="18" charset="0"/>
              </a:rPr>
              <a:t>FourBanger</a:t>
            </a:r>
            <a:r>
              <a:rPr lang="en-US" sz="2200" dirty="0">
                <a:solidFill>
                  <a:srgbClr val="000000"/>
                </a:solidFill>
                <a:latin typeface="Courier New" panose="02070309020205020404" pitchFamily="49" charset="0"/>
                <a:ea typeface="Times New Roman" panose="02020603050405020304" pitchFamily="18" charset="0"/>
              </a:rPr>
              <a:t>; </a:t>
            </a:r>
            <a:r>
              <a:rPr lang="en-US" sz="2200" dirty="0">
                <a:solidFill>
                  <a:srgbClr val="008000"/>
                </a:solidFill>
                <a:latin typeface="Courier New" panose="02070309020205020404" pitchFamily="49" charset="0"/>
                <a:ea typeface="Times New Roman" panose="02020603050405020304" pitchFamily="18" charset="0"/>
              </a:rPr>
              <a:t>// Correct instantiation using default </a:t>
            </a:r>
            <a:r>
              <a:rPr lang="en-US" sz="2200" dirty="0" smtClean="0">
                <a:solidFill>
                  <a:srgbClr val="008000"/>
                </a:solidFill>
                <a:latin typeface="Courier New" panose="02070309020205020404" pitchFamily="49" charset="0"/>
                <a:ea typeface="Times New Roman" panose="02020603050405020304" pitchFamily="18" charset="0"/>
              </a:rPr>
              <a:t>ctor</a:t>
            </a:r>
            <a:endParaRPr lang="en-US" dirty="0" smtClean="0"/>
          </a:p>
        </p:txBody>
      </p:sp>
    </p:spTree>
    <p:extLst>
      <p:ext uri="{BB962C8B-B14F-4D97-AF65-F5344CB8AC3E}">
        <p14:creationId xmlns:p14="http://schemas.microsoft.com/office/powerpoint/2010/main" val="1567990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17.3.2 </a:t>
            </a:r>
            <a:r>
              <a:rPr lang="en-US" dirty="0" smtClean="0"/>
              <a:t>Destructor – Definition </a:t>
            </a:r>
            <a:endParaRPr lang="en-US" dirty="0"/>
          </a:p>
        </p:txBody>
      </p:sp>
      <p:sp>
        <p:nvSpPr>
          <p:cNvPr id="3" name="Content Placeholder 2"/>
          <p:cNvSpPr>
            <a:spLocks noGrp="1"/>
          </p:cNvSpPr>
          <p:nvPr>
            <p:ph idx="1"/>
          </p:nvPr>
        </p:nvSpPr>
        <p:spPr/>
        <p:txBody>
          <a:bodyPr>
            <a:normAutofit/>
          </a:bodyPr>
          <a:lstStyle/>
          <a:p>
            <a:r>
              <a:rPr lang="en-US" b="1" dirty="0" smtClean="0"/>
              <a:t>Destructor</a:t>
            </a:r>
            <a:r>
              <a:rPr lang="en-US" dirty="0" smtClean="0"/>
              <a:t> (or </a:t>
            </a:r>
            <a:r>
              <a:rPr lang="en-US" b="1" dirty="0" smtClean="0"/>
              <a:t>dtor</a:t>
            </a:r>
            <a:r>
              <a:rPr lang="en-US" dirty="0" smtClean="0"/>
              <a:t>)</a:t>
            </a:r>
          </a:p>
          <a:p>
            <a:pPr lvl="1"/>
            <a:r>
              <a:rPr lang="en-US" dirty="0" smtClean="0"/>
              <a:t>A method that is automatically </a:t>
            </a:r>
            <a:r>
              <a:rPr lang="en-US" dirty="0"/>
              <a:t>invoked when an object is </a:t>
            </a:r>
            <a:r>
              <a:rPr lang="en-US" dirty="0" smtClean="0"/>
              <a:t>destroyed</a:t>
            </a:r>
          </a:p>
          <a:p>
            <a:pPr lvl="1"/>
            <a:r>
              <a:rPr lang="en-US" dirty="0" smtClean="0"/>
              <a:t>Frees </a:t>
            </a:r>
            <a:r>
              <a:rPr lang="en-US" dirty="0"/>
              <a:t>up any allocated </a:t>
            </a:r>
            <a:r>
              <a:rPr lang="en-US" dirty="0" smtClean="0"/>
              <a:t>resources</a:t>
            </a:r>
          </a:p>
          <a:p>
            <a:pPr lvl="1"/>
            <a:r>
              <a:rPr lang="en-US" dirty="0"/>
              <a:t>never takes any parameters and therefore cannot be </a:t>
            </a:r>
            <a:r>
              <a:rPr lang="en-US" dirty="0" smtClean="0"/>
              <a:t>overloaded</a:t>
            </a:r>
          </a:p>
          <a:p>
            <a:pPr lvl="1"/>
            <a:r>
              <a:rPr lang="en-US" dirty="0"/>
              <a:t>Same name as class and always prefaced with a tilde (~) </a:t>
            </a:r>
            <a:r>
              <a:rPr lang="en-US" dirty="0" smtClean="0"/>
              <a:t>character</a:t>
            </a:r>
            <a:endParaRPr lang="en-US" dirty="0"/>
          </a:p>
          <a:p>
            <a:pPr lvl="2">
              <a:buClr>
                <a:srgbClr val="007A77"/>
              </a:buClr>
            </a:pPr>
            <a:r>
              <a:rPr lang="en-US" b="1" dirty="0" smtClean="0">
                <a:solidFill>
                  <a:srgbClr val="FF0000"/>
                </a:solidFill>
              </a:rPr>
              <a:t>No </a:t>
            </a:r>
            <a:r>
              <a:rPr lang="en-US" b="1" dirty="0">
                <a:solidFill>
                  <a:srgbClr val="FF0000"/>
                </a:solidFill>
              </a:rPr>
              <a:t>such thing as a default dtor</a:t>
            </a:r>
          </a:p>
          <a:p>
            <a:endParaRPr lang="en-US" dirty="0" smtClean="0"/>
          </a:p>
        </p:txBody>
      </p:sp>
    </p:spTree>
    <p:extLst>
      <p:ext uri="{BB962C8B-B14F-4D97-AF65-F5344CB8AC3E}">
        <p14:creationId xmlns:p14="http://schemas.microsoft.com/office/powerpoint/2010/main" val="22303767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17.3.2 Destructor </a:t>
            </a:r>
            <a:r>
              <a:rPr lang="en-US" dirty="0" smtClean="0"/>
              <a:t>– Destructor Example </a:t>
            </a:r>
            <a:endParaRPr lang="en-US" dirty="0"/>
          </a:p>
        </p:txBody>
      </p:sp>
      <p:sp>
        <p:nvSpPr>
          <p:cNvPr id="3" name="Content Placeholder 2"/>
          <p:cNvSpPr>
            <a:spLocks noGrp="1"/>
          </p:cNvSpPr>
          <p:nvPr>
            <p:ph idx="1"/>
          </p:nvPr>
        </p:nvSpPr>
        <p:spPr/>
        <p:txBody>
          <a:bodyPr>
            <a:normAutofit fontScale="92500" lnSpcReduction="20000"/>
          </a:bodyPr>
          <a:lstStyle/>
          <a:p>
            <a:pPr marL="457200" lvl="1" indent="0">
              <a:spcBef>
                <a:spcPts val="0"/>
              </a:spcBef>
              <a:spcAft>
                <a:spcPts val="0"/>
              </a:spcAft>
              <a:buNone/>
            </a:pPr>
            <a:r>
              <a:rPr lang="en-US" sz="28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Engine</a:t>
            </a:r>
            <a:r>
              <a:rPr lang="en-US" sz="2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::~Engine ( )</a:t>
            </a:r>
          </a:p>
          <a:p>
            <a:pPr marL="457200" lvl="1" indent="0">
              <a:buNone/>
            </a:pPr>
            <a:r>
              <a:rPr lang="en-US" sz="2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 }</a:t>
            </a:r>
            <a:endParaRPr lang="en-US" sz="2800" dirty="0" smtClean="0">
              <a:solidFill>
                <a:schemeClr val="tx1"/>
              </a:solidFill>
              <a:latin typeface="Courier New" panose="02070309020205020404" pitchFamily="49" charset="0"/>
              <a:cs typeface="Courier New" panose="02070309020205020404" pitchFamily="49" charset="0"/>
            </a:endParaRPr>
          </a:p>
          <a:p>
            <a:endParaRPr lang="en-US" dirty="0"/>
          </a:p>
          <a:p>
            <a:r>
              <a:rPr lang="en-US" dirty="0"/>
              <a:t>Since no resources were allocated in the </a:t>
            </a:r>
            <a:r>
              <a:rPr lang="en-US" dirty="0">
                <a:latin typeface="Courier New" panose="02070309020205020404" pitchFamily="49" charset="0"/>
                <a:cs typeface="Courier New" panose="02070309020205020404" pitchFamily="49" charset="0"/>
              </a:rPr>
              <a:t>Engine</a:t>
            </a:r>
            <a:r>
              <a:rPr lang="en-US" dirty="0"/>
              <a:t> </a:t>
            </a:r>
            <a:r>
              <a:rPr lang="en-US" b="1" dirty="0">
                <a:latin typeface="Courier New" panose="02070309020205020404" pitchFamily="49" charset="0"/>
                <a:cs typeface="Courier New" panose="02070309020205020404" pitchFamily="49" charset="0"/>
              </a:rPr>
              <a:t>class</a:t>
            </a:r>
            <a:r>
              <a:rPr lang="en-US" dirty="0"/>
              <a:t> there isn’t anything required in the destructor</a:t>
            </a:r>
          </a:p>
          <a:p>
            <a:endParaRPr lang="en-US" dirty="0" smtClean="0"/>
          </a:p>
          <a:p>
            <a:r>
              <a:rPr lang="en-US" dirty="0" smtClean="0"/>
              <a:t>Acceptable </a:t>
            </a:r>
            <a:r>
              <a:rPr lang="en-US" dirty="0"/>
              <a:t>to not explicitly define a destructor in this case</a:t>
            </a:r>
          </a:p>
          <a:p>
            <a:pPr marL="0" indent="0">
              <a:buNone/>
            </a:pPr>
            <a:endParaRPr lang="en-US" b="1" dirty="0"/>
          </a:p>
          <a:p>
            <a:r>
              <a:rPr lang="en-US" dirty="0"/>
              <a:t>Since a </a:t>
            </a:r>
            <a:r>
              <a:rPr lang="en-US" dirty="0" smtClean="0"/>
              <a:t>destructor </a:t>
            </a:r>
            <a:r>
              <a:rPr lang="en-US" dirty="0"/>
              <a:t>is provided for you, should you write a destructor even though it is empty? </a:t>
            </a:r>
          </a:p>
          <a:p>
            <a:pPr lvl="1"/>
            <a:r>
              <a:rPr lang="en-US" dirty="0" smtClean="0"/>
              <a:t>Issue </a:t>
            </a:r>
            <a:r>
              <a:rPr lang="en-US" dirty="0"/>
              <a:t>programmers often disagree </a:t>
            </a:r>
            <a:r>
              <a:rPr lang="en-US" dirty="0" smtClean="0"/>
              <a:t>on</a:t>
            </a:r>
          </a:p>
          <a:p>
            <a:pPr lvl="1"/>
            <a:r>
              <a:rPr lang="en-US" dirty="0" smtClean="0"/>
              <a:t>Our </a:t>
            </a:r>
            <a:r>
              <a:rPr lang="en-US" dirty="0"/>
              <a:t>feeling that you should always write your own destructor even if it is empty</a:t>
            </a:r>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1328336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17.4 Implementation </a:t>
            </a:r>
            <a:r>
              <a:rPr lang="en-US" dirty="0" smtClean="0"/>
              <a:t>Hiding – Definition</a:t>
            </a:r>
            <a:endParaRPr lang="en-US" dirty="0"/>
          </a:p>
        </p:txBody>
      </p:sp>
      <p:sp>
        <p:nvSpPr>
          <p:cNvPr id="3" name="Content Placeholder 2"/>
          <p:cNvSpPr>
            <a:spLocks noGrp="1"/>
          </p:cNvSpPr>
          <p:nvPr>
            <p:ph idx="1"/>
          </p:nvPr>
        </p:nvSpPr>
        <p:spPr/>
        <p:txBody>
          <a:bodyPr/>
          <a:lstStyle/>
          <a:p>
            <a:r>
              <a:rPr lang="en-US" b="1" dirty="0"/>
              <a:t>Implementation </a:t>
            </a:r>
            <a:r>
              <a:rPr lang="en-US" b="1" dirty="0" smtClean="0"/>
              <a:t>hiding</a:t>
            </a:r>
            <a:endParaRPr lang="en-US" dirty="0" smtClean="0"/>
          </a:p>
          <a:p>
            <a:pPr lvl="1"/>
            <a:r>
              <a:rPr lang="en-US" dirty="0"/>
              <a:t>P</a:t>
            </a:r>
            <a:r>
              <a:rPr lang="en-US" dirty="0" smtClean="0"/>
              <a:t>roviding </a:t>
            </a:r>
            <a:r>
              <a:rPr lang="en-US" dirty="0"/>
              <a:t>an interface to a class without exposing the details of how the member functions were implemented</a:t>
            </a:r>
          </a:p>
          <a:p>
            <a:pPr lvl="1"/>
            <a:endParaRPr lang="en-US" dirty="0" smtClean="0"/>
          </a:p>
          <a:p>
            <a:pPr lvl="1"/>
            <a:r>
              <a:rPr lang="en-US" dirty="0" smtClean="0"/>
              <a:t>Achieved </a:t>
            </a:r>
            <a:r>
              <a:rPr lang="en-US" dirty="0"/>
              <a:t>by placing class definition in a header file and the associated function definitions in a separate </a:t>
            </a:r>
            <a:r>
              <a:rPr lang="en-US" b="1" dirty="0"/>
              <a:t>.</a:t>
            </a:r>
            <a:r>
              <a:rPr lang="en-US" b="1" dirty="0" err="1"/>
              <a:t>cpp</a:t>
            </a:r>
            <a:r>
              <a:rPr lang="en-US" dirty="0"/>
              <a:t> file</a:t>
            </a:r>
          </a:p>
          <a:p>
            <a:endParaRPr lang="en-US" dirty="0"/>
          </a:p>
        </p:txBody>
      </p:sp>
    </p:spTree>
    <p:extLst>
      <p:ext uri="{BB962C8B-B14F-4D97-AF65-F5344CB8AC3E}">
        <p14:creationId xmlns:p14="http://schemas.microsoft.com/office/powerpoint/2010/main" val="17175031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17.4 Implementation Hiding – </a:t>
            </a:r>
            <a:r>
              <a:rPr lang="en-US" dirty="0" err="1" smtClean="0">
                <a:latin typeface="Courier New" panose="02070309020205020404" pitchFamily="49" charset="0"/>
                <a:cs typeface="Courier New" panose="02070309020205020404" pitchFamily="49" charset="0"/>
              </a:rPr>
              <a:t>engine.h</a:t>
            </a:r>
            <a:r>
              <a:rPr lang="en-US" dirty="0" smtClean="0"/>
              <a:t> Example</a:t>
            </a:r>
            <a:endParaRPr lang="en-US" dirty="0"/>
          </a:p>
        </p:txBody>
      </p:sp>
      <p:sp>
        <p:nvSpPr>
          <p:cNvPr id="3" name="Content Placeholder 2"/>
          <p:cNvSpPr>
            <a:spLocks noGrp="1"/>
          </p:cNvSpPr>
          <p:nvPr>
            <p:ph idx="1"/>
          </p:nvPr>
        </p:nvSpPr>
        <p:spPr/>
        <p:txBody>
          <a:bodyPr>
            <a:normAutofit lnSpcReduction="10000"/>
          </a:bodyPr>
          <a:lstStyle/>
          <a:p>
            <a:pPr marL="0" marR="0" indent="0">
              <a:lnSpc>
                <a:spcPct val="100000"/>
              </a:lnSpc>
              <a:spcBef>
                <a:spcPts val="0"/>
              </a:spcBef>
              <a:spcAft>
                <a:spcPts val="0"/>
              </a:spcAft>
              <a:buNone/>
            </a:pPr>
            <a:r>
              <a:rPr lang="en-US" sz="20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smtClean="0">
                <a:solidFill>
                  <a:srgbClr val="008000"/>
                </a:solidFill>
                <a:latin typeface="Courier New" panose="02070309020205020404" pitchFamily="49" charset="0"/>
                <a:ea typeface="Times New Roman" panose="02020603050405020304" pitchFamily="18" charset="0"/>
                <a:cs typeface="Courier New" panose="02070309020205020404" pitchFamily="49" charset="0"/>
              </a:rPr>
              <a:t>engine.h</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000" dirty="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#pragma once</a:t>
            </a:r>
          </a:p>
          <a:p>
            <a:pPr marL="0" marR="0" indent="0">
              <a:lnSpc>
                <a:spcPct val="100000"/>
              </a:lnSpc>
              <a:spcBef>
                <a:spcPts val="0"/>
              </a:spcBef>
              <a:spcAft>
                <a:spcPts val="0"/>
              </a:spcAft>
              <a:buNone/>
            </a:pPr>
            <a:r>
              <a:rPr lang="en-US" sz="2000" dirty="0" smtClean="0">
                <a:solidFill>
                  <a:srgbClr val="0000FF"/>
                </a:solidFill>
                <a:latin typeface="Courier New" panose="02070309020205020404" pitchFamily="49" charset="0"/>
                <a:ea typeface="Times New Roman" panose="02020603050405020304" pitchFamily="18" charset="0"/>
                <a:cs typeface="Courier New" panose="02070309020205020404" pitchFamily="49" charset="0"/>
              </a:rPr>
              <a:t>enum</a:t>
            </a:r>
            <a:r>
              <a:rPr lang="en-US" sz="20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2B91AF"/>
                </a:solidFill>
                <a:latin typeface="Courier New" panose="02070309020205020404" pitchFamily="49" charset="0"/>
                <a:ea typeface="Times New Roman" panose="02020603050405020304" pitchFamily="18" charset="0"/>
                <a:cs typeface="Courier New" panose="02070309020205020404" pitchFamily="49" charset="0"/>
              </a:rPr>
              <a:t>FuelType</a:t>
            </a:r>
            <a:r>
              <a:rPr lang="en-US" sz="20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GASOLINE, DIESEL };</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class</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Engine</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public</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Engine (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int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cyl</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float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displace</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manf</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2B91AF"/>
                </a:solidFill>
                <a:latin typeface="Courier New" panose="02070309020205020404" pitchFamily="49" charset="0"/>
                <a:ea typeface="Times New Roman" panose="02020603050405020304" pitchFamily="18" charset="0"/>
                <a:cs typeface="Courier New" panose="02070309020205020404" pitchFamily="49" charset="0"/>
              </a:rPr>
              <a:t>FuelType</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fuel</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void</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setCylinders</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unsigned</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short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cylinders</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unsigned</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short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getCylinders</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private</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unsigned</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short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m_cylinders</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float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m_displacement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m_manufacturer</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[35];</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2B91AF"/>
                </a:solidFill>
                <a:latin typeface="Courier New" panose="02070309020205020404" pitchFamily="49" charset="0"/>
                <a:ea typeface="Times New Roman" panose="02020603050405020304" pitchFamily="18" charset="0"/>
                <a:cs typeface="Courier New" panose="02070309020205020404" pitchFamily="49" charset="0"/>
              </a:rPr>
              <a:t>FuelType</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m_fuel</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indent="0">
              <a:lnSpc>
                <a:spcPct val="100000"/>
              </a:lnSpc>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3084217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17.4 Implementation Hiding – </a:t>
            </a:r>
            <a:r>
              <a:rPr lang="en-US" dirty="0" smtClean="0">
                <a:latin typeface="Courier New" panose="02070309020205020404" pitchFamily="49" charset="0"/>
                <a:cs typeface="Courier New" panose="02070309020205020404" pitchFamily="49" charset="0"/>
              </a:rPr>
              <a:t>engine.cpp</a:t>
            </a:r>
            <a:r>
              <a:rPr lang="en-US" dirty="0" smtClean="0"/>
              <a:t> </a:t>
            </a:r>
            <a:r>
              <a:rPr lang="en-US" dirty="0"/>
              <a:t>Example</a:t>
            </a:r>
            <a:endParaRPr lang="en-US" dirty="0"/>
          </a:p>
        </p:txBody>
      </p:sp>
      <p:sp>
        <p:nvSpPr>
          <p:cNvPr id="3" name="Content Placeholder 2"/>
          <p:cNvSpPr>
            <a:spLocks noGrp="1"/>
          </p:cNvSpPr>
          <p:nvPr>
            <p:ph idx="1"/>
          </p:nvPr>
        </p:nvSpPr>
        <p:spPr/>
        <p:txBody>
          <a:bodyPr>
            <a:normAutofit/>
          </a:bodyPr>
          <a:lstStyle/>
          <a:p>
            <a:pPr marL="0" marR="0" indent="0">
              <a:spcBef>
                <a:spcPts val="0"/>
              </a:spcBef>
              <a:spcAft>
                <a:spcPts val="0"/>
              </a:spcAft>
              <a:buNone/>
            </a:pPr>
            <a:r>
              <a:rPr lang="en-US" sz="20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smtClean="0">
                <a:solidFill>
                  <a:srgbClr val="008000"/>
                </a:solidFill>
                <a:latin typeface="Courier New" panose="02070309020205020404" pitchFamily="49" charset="0"/>
                <a:ea typeface="Times New Roman" panose="02020603050405020304" pitchFamily="18" charset="0"/>
                <a:cs typeface="Courier New" panose="02070309020205020404" pitchFamily="49" charset="0"/>
              </a:rPr>
              <a:t>engine.cpp</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#include </a:t>
            </a:r>
            <a:r>
              <a:rPr lang="en-US" sz="20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a:t>
            </a:r>
            <a:r>
              <a:rPr lang="en-US" sz="2000" dirty="0" err="1">
                <a:solidFill>
                  <a:srgbClr val="A31515"/>
                </a:solidFill>
                <a:latin typeface="Courier New" panose="02070309020205020404" pitchFamily="49" charset="0"/>
                <a:ea typeface="Times New Roman" panose="02020603050405020304" pitchFamily="18" charset="0"/>
                <a:cs typeface="Courier New" panose="02070309020205020404" pitchFamily="49" charset="0"/>
              </a:rPr>
              <a:t>Engine.h</a:t>
            </a:r>
            <a:r>
              <a:rPr lang="en-US" sz="20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void</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Engine</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setCylinders</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unsigned</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short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cylinders</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m_cylinders</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0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cylinders</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unsigned</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short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Engine</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getCylinders</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return</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m_cylinders</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Engine</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::Engine (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int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cyl</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float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displace</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manf</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2B91AF"/>
                </a:solidFill>
                <a:latin typeface="Courier New" panose="02070309020205020404" pitchFamily="49" charset="0"/>
                <a:ea typeface="Times New Roman" panose="02020603050405020304" pitchFamily="18" charset="0"/>
                <a:cs typeface="Courier New" panose="02070309020205020404" pitchFamily="49" charset="0"/>
              </a:rPr>
              <a:t>FuelType</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fuel</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m_cylinders</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0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cyl</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m_displacement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0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displace</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strcpy ( </a:t>
            </a: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m_manufacturer</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manf</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m_fuel</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0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fuel</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indent="0">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9538403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17.5 Base Member Initialization </a:t>
            </a:r>
            <a:r>
              <a:rPr lang="en-US" dirty="0" smtClean="0"/>
              <a:t>– Definition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a:t>Constructors have a feature required in certain circumstances called </a:t>
            </a:r>
            <a:r>
              <a:rPr lang="en-US" b="1" dirty="0"/>
              <a:t>base member initialization </a:t>
            </a:r>
          </a:p>
          <a:p>
            <a:endParaRPr lang="en-US" b="1" dirty="0" smtClean="0"/>
          </a:p>
          <a:p>
            <a:r>
              <a:rPr lang="en-US" b="1" dirty="0" smtClean="0"/>
              <a:t>Base </a:t>
            </a:r>
            <a:r>
              <a:rPr lang="en-US" b="1" dirty="0"/>
              <a:t>member initialization</a:t>
            </a:r>
            <a:r>
              <a:rPr lang="en-US" dirty="0"/>
              <a:t> (also referred to as </a:t>
            </a:r>
            <a:r>
              <a:rPr lang="en-US" b="1" dirty="0"/>
              <a:t>colon init </a:t>
            </a:r>
            <a:r>
              <a:rPr lang="en-US" b="1" dirty="0" smtClean="0"/>
              <a:t>list</a:t>
            </a:r>
            <a:r>
              <a:rPr lang="en-US" dirty="0" smtClean="0"/>
              <a:t>)</a:t>
            </a:r>
          </a:p>
          <a:p>
            <a:pPr lvl="1"/>
            <a:r>
              <a:rPr lang="en-US" dirty="0" smtClean="0"/>
              <a:t>Provides the best opportunity </a:t>
            </a:r>
            <a:r>
              <a:rPr lang="en-US" dirty="0"/>
              <a:t>to initialize data members of a </a:t>
            </a:r>
            <a:r>
              <a:rPr lang="en-US" dirty="0" smtClean="0"/>
              <a:t>class</a:t>
            </a:r>
            <a:endParaRPr lang="en-US" dirty="0"/>
          </a:p>
          <a:p>
            <a:pPr lvl="1"/>
            <a:r>
              <a:rPr lang="en-US" dirty="0" smtClean="0"/>
              <a:t>Prefer </a:t>
            </a:r>
            <a:r>
              <a:rPr lang="en-US" dirty="0"/>
              <a:t>initialization over </a:t>
            </a:r>
            <a:r>
              <a:rPr lang="en-US" dirty="0" smtClean="0"/>
              <a:t>assignment, therefore we strongly </a:t>
            </a:r>
            <a:r>
              <a:rPr lang="en-US" dirty="0"/>
              <a:t>encourage the use of base member initialization</a:t>
            </a:r>
          </a:p>
          <a:p>
            <a:endParaRPr lang="en-US" dirty="0" smtClean="0"/>
          </a:p>
          <a:p>
            <a:r>
              <a:rPr lang="en-US" dirty="0" smtClean="0"/>
              <a:t>Three </a:t>
            </a:r>
            <a:r>
              <a:rPr lang="en-US" dirty="0"/>
              <a:t>times when base member initialization is required:</a:t>
            </a:r>
          </a:p>
          <a:p>
            <a:pPr lvl="1"/>
            <a:r>
              <a:rPr lang="en-US" dirty="0"/>
              <a:t>Class has a constant data member</a:t>
            </a:r>
          </a:p>
          <a:p>
            <a:pPr lvl="1"/>
            <a:r>
              <a:rPr lang="en-US" dirty="0"/>
              <a:t>Class has a reference data member</a:t>
            </a:r>
          </a:p>
          <a:p>
            <a:pPr lvl="1"/>
            <a:r>
              <a:rPr lang="en-US" dirty="0"/>
              <a:t>Necessary to invoke a base class’s constructor other than the default </a:t>
            </a:r>
            <a:r>
              <a:rPr lang="en-US" dirty="0" smtClean="0"/>
              <a:t>constructor</a:t>
            </a:r>
            <a:endParaRPr lang="en-US" dirty="0"/>
          </a:p>
          <a:p>
            <a:endParaRPr lang="en-US" dirty="0" smtClean="0"/>
          </a:p>
          <a:p>
            <a:pPr>
              <a:buClr>
                <a:srgbClr val="007A77"/>
              </a:buClr>
            </a:pPr>
            <a:r>
              <a:rPr lang="en-US" b="1" dirty="0">
                <a:solidFill>
                  <a:srgbClr val="FF0000"/>
                </a:solidFill>
              </a:rPr>
              <a:t>Base member initialization can only be used with constructors that also includes the copy constructor. When should you use base member initialization? Anytime you can!</a:t>
            </a:r>
          </a:p>
          <a:p>
            <a:endParaRPr lang="en-US" dirty="0"/>
          </a:p>
        </p:txBody>
      </p:sp>
    </p:spTree>
    <p:extLst>
      <p:ext uri="{BB962C8B-B14F-4D97-AF65-F5344CB8AC3E}">
        <p14:creationId xmlns:p14="http://schemas.microsoft.com/office/powerpoint/2010/main" val="2132848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repeatCount="indefinite" fill="remove" nodeType="withEffect">
                                  <p:stCondLst>
                                    <p:cond delay="0"/>
                                  </p:stCondLst>
                                  <p:childTnLst>
                                    <p:animClr clrSpc="rgb" dir="cw">
                                      <p:cBhvr override="childStyle">
                                        <p:cTn id="6" dur="1000" autoRev="1" fill="remove"/>
                                        <p:tgtEl>
                                          <p:spTgt spid="3">
                                            <p:txEl>
                                              <p:pRg st="11" end="11"/>
                                            </p:txEl>
                                          </p:spTgt>
                                        </p:tgtEl>
                                        <p:attrNameLst>
                                          <p:attrName>style.color</p:attrName>
                                        </p:attrNameLst>
                                      </p:cBhvr>
                                      <p:to>
                                        <a:schemeClr val="tx2"/>
                                      </p:to>
                                    </p:animClr>
                                    <p:animClr clrSpc="rgb" dir="cw">
                                      <p:cBhvr>
                                        <p:cTn id="7" dur="1000" autoRev="1" fill="remove"/>
                                        <p:tgtEl>
                                          <p:spTgt spid="3">
                                            <p:txEl>
                                              <p:pRg st="11" end="11"/>
                                            </p:txEl>
                                          </p:spTgt>
                                        </p:tgtEl>
                                        <p:attrNameLst>
                                          <p:attrName>fillcolor</p:attrName>
                                        </p:attrNameLst>
                                      </p:cBhvr>
                                      <p:to>
                                        <a:schemeClr val="tx2"/>
                                      </p:to>
                                    </p:animClr>
                                    <p:set>
                                      <p:cBhvr>
                                        <p:cTn id="8" dur="1000" autoRev="1" fill="remove"/>
                                        <p:tgtEl>
                                          <p:spTgt spid="3">
                                            <p:txEl>
                                              <p:pRg st="11" end="11"/>
                                            </p:txEl>
                                          </p:spTgt>
                                        </p:tgtEl>
                                        <p:attrNameLst>
                                          <p:attrName>fill.type</p:attrName>
                                        </p:attrNameLst>
                                      </p:cBhvr>
                                      <p:to>
                                        <p:strVal val="solid"/>
                                      </p:to>
                                    </p:set>
                                    <p:set>
                                      <p:cBhvr>
                                        <p:cTn id="9" dur="1000" autoRev="1" fill="remove"/>
                                        <p:tgtEl>
                                          <p:spTgt spid="3">
                                            <p:txEl>
                                              <p:pRg st="11" end="1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17.5 Base </a:t>
            </a:r>
            <a:r>
              <a:rPr lang="en-US" dirty="0" smtClean="0"/>
              <a:t>Member Initialization – Example</a:t>
            </a:r>
            <a:endParaRPr lang="en-US" dirty="0"/>
          </a:p>
        </p:txBody>
      </p:sp>
      <p:sp>
        <p:nvSpPr>
          <p:cNvPr id="3" name="Content Placeholder 2"/>
          <p:cNvSpPr>
            <a:spLocks noGrp="1"/>
          </p:cNvSpPr>
          <p:nvPr>
            <p:ph idx="1"/>
          </p:nvPr>
        </p:nvSpPr>
        <p:spPr/>
        <p:txBody>
          <a:bodyPr>
            <a:normAutofit fontScale="77500" lnSpcReduction="20000"/>
          </a:bodyPr>
          <a:lstStyle/>
          <a:p>
            <a:pPr marL="457200" lvl="1" indent="0">
              <a:lnSpc>
                <a:spcPct val="120000"/>
              </a:lnSpc>
              <a:spcBef>
                <a:spcPts val="0"/>
              </a:spcBef>
              <a:spcAft>
                <a:spcPts val="0"/>
              </a:spcAft>
              <a:buNone/>
            </a:pPr>
            <a:r>
              <a:rPr lang="en-US" sz="20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Engine</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::Engine (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int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cyl</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float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dis</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manf</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2B91AF"/>
                </a:solidFill>
                <a:latin typeface="Courier New" panose="02070309020205020404" pitchFamily="49" charset="0"/>
                <a:ea typeface="Times New Roman" panose="02020603050405020304" pitchFamily="18" charset="0"/>
                <a:cs typeface="Courier New" panose="02070309020205020404" pitchFamily="49" charset="0"/>
              </a:rPr>
              <a:t>FuelType</a:t>
            </a:r>
            <a:r>
              <a:rPr lang="en-US" sz="20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fuel</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20000"/>
              </a:lnSpc>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m_cylinders</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cyl</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m_displacement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dis ), </a:t>
            </a: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m_fuel</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fuel )</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20000"/>
              </a:lnSpc>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20000"/>
              </a:lnSpc>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strcpy ( </a:t>
            </a: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m_manufacturer</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manf</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20000"/>
              </a:lnSpc>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20000"/>
              </a:lnSpc>
              <a:spcBef>
                <a:spcPts val="0"/>
              </a:spcBef>
              <a:spcAft>
                <a:spcPts val="0"/>
              </a:spcAft>
              <a:buNone/>
            </a:pPr>
            <a:r>
              <a:rPr lang="en-US" sz="20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Engine</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::Engine ( ) : </a:t>
            </a: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m_cylinders</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 </a:t>
            </a: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m_displacement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20000"/>
              </a:lnSpc>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m_fuel</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GASOLINE ), </a:t>
            </a: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m_manufacturer</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'\0'</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20000"/>
              </a:lnSpc>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000" dirty="0" smtClean="0">
              <a:latin typeface="Courier New" panose="02070309020205020404" pitchFamily="49" charset="0"/>
              <a:cs typeface="Courier New" panose="02070309020205020404" pitchFamily="49" charset="0"/>
            </a:endParaRPr>
          </a:p>
          <a:p>
            <a:endParaRPr lang="en-US" dirty="0"/>
          </a:p>
          <a:p>
            <a:r>
              <a:rPr lang="en-US" dirty="0"/>
              <a:t>First constructor initializes the data members to the parameters passed </a:t>
            </a:r>
            <a:r>
              <a:rPr lang="en-US" dirty="0" smtClean="0"/>
              <a:t>in</a:t>
            </a:r>
            <a:endParaRPr lang="en-US" dirty="0"/>
          </a:p>
          <a:p>
            <a:endParaRPr lang="en-US" dirty="0" smtClean="0"/>
          </a:p>
          <a:p>
            <a:r>
              <a:rPr lang="en-US" dirty="0" smtClean="0"/>
              <a:t>Default </a:t>
            </a:r>
            <a:r>
              <a:rPr lang="en-US" dirty="0"/>
              <a:t>constructor </a:t>
            </a:r>
            <a:r>
              <a:rPr lang="en-US" dirty="0" smtClean="0"/>
              <a:t>shows</a:t>
            </a:r>
          </a:p>
          <a:p>
            <a:pPr lvl="1"/>
            <a:r>
              <a:rPr lang="en-US" dirty="0" smtClean="0"/>
              <a:t>Empty </a:t>
            </a:r>
            <a:r>
              <a:rPr lang="en-US" dirty="0"/>
              <a:t>parentheses can be used to initialize data members to </a:t>
            </a:r>
            <a:r>
              <a:rPr lang="en-US" dirty="0" smtClean="0"/>
              <a:t>the default value for that type</a:t>
            </a:r>
            <a:endParaRPr lang="en-US" dirty="0"/>
          </a:p>
          <a:p>
            <a:pPr lvl="1"/>
            <a:r>
              <a:rPr lang="en-US" dirty="0" smtClean="0"/>
              <a:t>Members </a:t>
            </a:r>
            <a:r>
              <a:rPr lang="en-US" dirty="0"/>
              <a:t>can be initialized to any value known at the time the constructor is invoked </a:t>
            </a:r>
          </a:p>
          <a:p>
            <a:pPr lvl="2"/>
            <a:r>
              <a:rPr lang="en-US" dirty="0" err="1" smtClean="0">
                <a:latin typeface="Courier New" panose="02070309020205020404" pitchFamily="49" charset="0"/>
                <a:cs typeface="Courier New" panose="02070309020205020404" pitchFamily="49" charset="0"/>
              </a:rPr>
              <a:t>m_fuel</a:t>
            </a:r>
            <a:r>
              <a:rPr lang="en-US" dirty="0" smtClean="0"/>
              <a:t> </a:t>
            </a:r>
            <a:r>
              <a:rPr lang="en-US" dirty="0"/>
              <a:t>is initialized to an enum identifier</a:t>
            </a:r>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19437621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17.6 Function </a:t>
            </a:r>
            <a:r>
              <a:rPr lang="en-US" dirty="0" smtClean="0"/>
              <a:t>Overloading – Revisited</a:t>
            </a:r>
            <a:endParaRPr lang="en-US" dirty="0"/>
          </a:p>
        </p:txBody>
      </p:sp>
      <p:sp>
        <p:nvSpPr>
          <p:cNvPr id="3" name="Content Placeholder 2"/>
          <p:cNvSpPr>
            <a:spLocks noGrp="1"/>
          </p:cNvSpPr>
          <p:nvPr>
            <p:ph idx="1"/>
          </p:nvPr>
        </p:nvSpPr>
        <p:spPr/>
        <p:txBody>
          <a:bodyPr/>
          <a:lstStyle/>
          <a:p>
            <a:r>
              <a:rPr lang="en-US" dirty="0"/>
              <a:t>Not limited to classes</a:t>
            </a:r>
          </a:p>
          <a:p>
            <a:endParaRPr lang="en-US" dirty="0"/>
          </a:p>
          <a:p>
            <a:r>
              <a:rPr lang="en-US" dirty="0"/>
              <a:t>Any function can be overloaded as long as the number or type of parameters is different</a:t>
            </a:r>
          </a:p>
          <a:p>
            <a:endParaRPr lang="en-US" dirty="0"/>
          </a:p>
          <a:p>
            <a:r>
              <a:rPr lang="en-US" dirty="0"/>
              <a:t>Aids in code readability</a:t>
            </a:r>
          </a:p>
          <a:p>
            <a:endParaRPr lang="en-US" dirty="0"/>
          </a:p>
        </p:txBody>
      </p:sp>
    </p:spTree>
    <p:extLst>
      <p:ext uri="{BB962C8B-B14F-4D97-AF65-F5344CB8AC3E}">
        <p14:creationId xmlns:p14="http://schemas.microsoft.com/office/powerpoint/2010/main" val="32175144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17.1.1 Definition </a:t>
            </a:r>
            <a:r>
              <a:rPr lang="en-US" dirty="0" smtClean="0"/>
              <a:t>Syntax</a:t>
            </a:r>
            <a:endParaRPr lang="en-US" dirty="0"/>
          </a:p>
        </p:txBody>
      </p:sp>
      <p:sp>
        <p:nvSpPr>
          <p:cNvPr id="3" name="Content Placeholder 2"/>
          <p:cNvSpPr>
            <a:spLocks noGrp="1"/>
          </p:cNvSpPr>
          <p:nvPr>
            <p:ph idx="1"/>
          </p:nvPr>
        </p:nvSpPr>
        <p:spPr/>
        <p:txBody>
          <a:bodyPr>
            <a:normAutofit/>
          </a:bodyPr>
          <a:lstStyle/>
          <a:p>
            <a:pPr marL="457200" lvl="1" indent="0">
              <a:lnSpc>
                <a:spcPct val="100000"/>
              </a:lnSpc>
              <a:spcBef>
                <a:spcPts val="0"/>
              </a:spcBef>
              <a:spcAft>
                <a:spcPts val="0"/>
              </a:spcAft>
              <a:buNone/>
            </a:pPr>
            <a:r>
              <a:rPr lang="en-US" sz="2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class &lt;class-name&gt;</a:t>
            </a:r>
          </a:p>
          <a:p>
            <a:pPr marL="457200" lvl="1" indent="0">
              <a:lnSpc>
                <a:spcPct val="100000"/>
              </a:lnSpc>
              <a:spcBef>
                <a:spcPts val="0"/>
              </a:spcBef>
              <a:spcAft>
                <a:spcPts val="0"/>
              </a:spcAft>
              <a:buNone/>
            </a:pPr>
            <a:r>
              <a:rPr lang="en-US" sz="2800" dirty="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a:t>
            </a:r>
            <a:endParaRPr lang="en-US" sz="2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00000"/>
              </a:lnSpc>
              <a:spcBef>
                <a:spcPts val="0"/>
              </a:spcBef>
              <a:spcAft>
                <a:spcPts val="0"/>
              </a:spcAft>
              <a:buNone/>
            </a:pPr>
            <a:r>
              <a:rPr lang="en-US" sz="2800" dirty="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    &lt;</a:t>
            </a:r>
            <a:r>
              <a:rPr lang="en-US" sz="2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methods&gt;</a:t>
            </a:r>
          </a:p>
          <a:p>
            <a:pPr marL="457200" lvl="1" indent="0">
              <a:lnSpc>
                <a:spcPct val="100000"/>
              </a:lnSpc>
              <a:spcBef>
                <a:spcPts val="0"/>
              </a:spcBef>
              <a:spcAft>
                <a:spcPts val="0"/>
              </a:spcAft>
              <a:buNone/>
            </a:pPr>
            <a:r>
              <a:rPr lang="en-US" sz="2800" dirty="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    &lt;</a:t>
            </a:r>
            <a:r>
              <a:rPr lang="en-US" sz="2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data-members&gt;</a:t>
            </a:r>
          </a:p>
          <a:p>
            <a:pPr marL="457200" lvl="1" indent="0">
              <a:lnSpc>
                <a:spcPct val="100000"/>
              </a:lnSpc>
              <a:spcBef>
                <a:spcPts val="0"/>
              </a:spcBef>
              <a:spcAft>
                <a:spcPts val="0"/>
              </a:spcAft>
              <a:buNone/>
            </a:pPr>
            <a:r>
              <a:rPr lang="en-US" sz="2800" dirty="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a:t>
            </a:r>
            <a:endParaRPr lang="en-US" dirty="0" smtClean="0"/>
          </a:p>
          <a:p>
            <a:endParaRPr lang="en-US" dirty="0"/>
          </a:p>
          <a:p>
            <a:r>
              <a:rPr lang="en-US" dirty="0">
                <a:latin typeface="Courier New" panose="02070309020205020404" pitchFamily="49" charset="0"/>
                <a:cs typeface="Courier New" panose="02070309020205020404" pitchFamily="49" charset="0"/>
              </a:rPr>
              <a:t>&lt;methods&gt;</a:t>
            </a:r>
            <a:r>
              <a:rPr lang="en-US" dirty="0"/>
              <a:t> and </a:t>
            </a:r>
            <a:r>
              <a:rPr lang="en-US" dirty="0">
                <a:latin typeface="Courier New" panose="02070309020205020404" pitchFamily="49" charset="0"/>
                <a:cs typeface="Courier New" panose="02070309020205020404" pitchFamily="49" charset="0"/>
              </a:rPr>
              <a:t>&lt;data-members&gt;</a:t>
            </a:r>
            <a:r>
              <a:rPr lang="en-US" dirty="0"/>
              <a:t> can be specified in any </a:t>
            </a:r>
            <a:r>
              <a:rPr lang="en-US" dirty="0" smtClean="0"/>
              <a:t>order</a:t>
            </a:r>
          </a:p>
          <a:p>
            <a:endParaRPr lang="en-US" dirty="0"/>
          </a:p>
          <a:p>
            <a:r>
              <a:rPr lang="en-US" b="1" dirty="0"/>
              <a:t>Include semicolon at end of </a:t>
            </a:r>
            <a:r>
              <a:rPr lang="en-US" b="1" dirty="0">
                <a:latin typeface="Courier New" panose="02070309020205020404" pitchFamily="49" charset="0"/>
                <a:cs typeface="Courier New" panose="02070309020205020404" pitchFamily="49" charset="0"/>
              </a:rPr>
              <a:t>class</a:t>
            </a:r>
            <a:r>
              <a:rPr lang="en-US" b="1" dirty="0"/>
              <a:t> definition</a:t>
            </a:r>
          </a:p>
          <a:p>
            <a:endParaRPr lang="en-US" dirty="0"/>
          </a:p>
        </p:txBody>
      </p:sp>
    </p:spTree>
    <p:extLst>
      <p:ext uri="{BB962C8B-B14F-4D97-AF65-F5344CB8AC3E}">
        <p14:creationId xmlns:p14="http://schemas.microsoft.com/office/powerpoint/2010/main" val="33738495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17.6 Function Overloading </a:t>
            </a:r>
            <a:r>
              <a:rPr lang="en-US" dirty="0" smtClean="0"/>
              <a:t>– </a:t>
            </a:r>
            <a:r>
              <a:rPr lang="en-US" dirty="0" smtClean="0">
                <a:latin typeface="Courier New" panose="02070309020205020404" pitchFamily="49" charset="0"/>
                <a:cs typeface="Courier New" panose="02070309020205020404" pitchFamily="49" charset="0"/>
              </a:rPr>
              <a:t>main</a:t>
            </a:r>
            <a:r>
              <a:rPr lang="en-US" dirty="0" smtClean="0"/>
              <a:t> Example</a:t>
            </a:r>
            <a:endParaRPr lang="en-US" dirty="0"/>
          </a:p>
        </p:txBody>
      </p:sp>
      <p:sp>
        <p:nvSpPr>
          <p:cNvPr id="3" name="Content Placeholder 2"/>
          <p:cNvSpPr>
            <a:spLocks noGrp="1"/>
          </p:cNvSpPr>
          <p:nvPr>
            <p:ph idx="1"/>
          </p:nvPr>
        </p:nvSpPr>
        <p:spPr/>
        <p:txBody>
          <a:bodyPr>
            <a:noAutofit/>
          </a:bodyPr>
          <a:lstStyle/>
          <a:p>
            <a:pPr marL="0" marR="0" indent="0">
              <a:lnSpc>
                <a:spcPct val="100000"/>
              </a:lnSpc>
              <a:spcBef>
                <a:spcPts val="0"/>
              </a:spcBef>
              <a:spcAft>
                <a:spcPts val="0"/>
              </a:spcAft>
              <a:buNone/>
            </a:pPr>
            <a:r>
              <a:rPr lang="en-US" sz="16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int</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main ( )</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Fraction </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frac1 ( 1, 2 ), frac2 ( 1, 4 );</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double</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dbl1 = 5.6, dbl2 = 9.9;</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const</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str1[] = </a:t>
            </a:r>
            <a:r>
              <a:rPr lang="en-US" sz="16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"Test"</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str2[] = </a:t>
            </a:r>
            <a:r>
              <a:rPr lang="en-US" sz="16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"test"</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if</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16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GreaterThan</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frac1, frac2 ) )</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cout &lt;&lt; frac1.getNumer ( ) &lt;&lt; </a:t>
            </a:r>
            <a:r>
              <a:rPr lang="en-US" sz="16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&lt;&lt; frac1.getDenom ( </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r>
              <a:rPr lang="en-US" sz="1600" dirty="0" smtClean="0">
                <a:latin typeface="Courier New" panose="02070309020205020404" pitchFamily="49" charset="0"/>
                <a:ea typeface="Times New Roman" panose="02020603050405020304" pitchFamily="18" charset="0"/>
                <a:cs typeface="Courier New" panose="02070309020205020404" pitchFamily="49" charset="0"/>
              </a:rPr>
              <a:t> </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&lt;&lt; </a:t>
            </a:r>
            <a:r>
              <a:rPr lang="en-US" sz="16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 is greater than "</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&lt;&lt; </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frac2.getNumer ( ) &lt;&lt; </a:t>
            </a:r>
            <a:r>
              <a:rPr lang="en-US" sz="1600" dirty="0" smtClean="0">
                <a:solidFill>
                  <a:srgbClr val="A31515"/>
                </a:solidFill>
                <a:latin typeface="Courier New" panose="02070309020205020404" pitchFamily="49" charset="0"/>
                <a:ea typeface="Times New Roman" panose="02020603050405020304" pitchFamily="18" charset="0"/>
                <a:cs typeface="Courier New" panose="02070309020205020404" pitchFamily="49" charset="0"/>
              </a:rPr>
              <a:t>'/‘</a:t>
            </a:r>
            <a:r>
              <a:rPr lang="en-US" sz="1600" dirty="0" smtClean="0">
                <a:latin typeface="Courier New" panose="02070309020205020404" pitchFamily="49" charset="0"/>
                <a:ea typeface="Times New Roman" panose="02020603050405020304" pitchFamily="18" charset="0"/>
                <a:cs typeface="Courier New" panose="02070309020205020404" pitchFamily="49" charset="0"/>
              </a:rPr>
              <a:t> </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&lt;&lt; </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frac2.getDenom ( ) &lt;&lt; endl;</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if</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16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GreaterThan</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dbl1, dbl2 ) )</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cout &lt;&lt; dbl1 &lt;&lt; </a:t>
            </a:r>
            <a:r>
              <a:rPr lang="en-US" sz="16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 is greater than "</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&lt;&lt; dbl2 &lt;&lt; endl;</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else</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cout &lt;&lt; dbl1 &lt;&lt; </a:t>
            </a:r>
            <a:r>
              <a:rPr lang="en-US" sz="16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 is NOT greater than "</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&lt;&lt; dbl2 &lt;&lt; endl;</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if</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16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GreaterThan</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str1, str2 ) )</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cout &lt;&lt; str1 &lt;&lt; </a:t>
            </a:r>
            <a:r>
              <a:rPr lang="en-US" sz="16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 is greater than "</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&lt;&lt; str2 &lt;&lt; endl;</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else</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cout &lt;&lt; str1 &lt;&lt; </a:t>
            </a:r>
            <a:r>
              <a:rPr lang="en-US" sz="16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 is NOT greater than "</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&lt;&lt; str2 &lt;&lt; endl</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return</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0;</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indent="0">
              <a:lnSpc>
                <a:spcPct val="100000"/>
              </a:lnSpc>
              <a:buNone/>
            </a:pPr>
            <a:endParaRPr lang="en-US" sz="16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8149473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17.6 Function Overloading </a:t>
            </a:r>
            <a:r>
              <a:rPr lang="en-US" dirty="0" smtClean="0"/>
              <a:t>– </a:t>
            </a:r>
            <a:r>
              <a:rPr lang="en-US" dirty="0" err="1" smtClean="0">
                <a:latin typeface="Courier New" panose="02070309020205020404" pitchFamily="49" charset="0"/>
                <a:cs typeface="Courier New" panose="02070309020205020404" pitchFamily="49" charset="0"/>
              </a:rPr>
              <a:t>GreaterThan</a:t>
            </a:r>
            <a:r>
              <a:rPr lang="en-US" dirty="0" smtClean="0"/>
              <a:t> Examples</a:t>
            </a:r>
            <a:endParaRPr lang="en-US" dirty="0"/>
          </a:p>
        </p:txBody>
      </p:sp>
      <p:sp>
        <p:nvSpPr>
          <p:cNvPr id="3" name="Content Placeholder 2"/>
          <p:cNvSpPr>
            <a:spLocks noGrp="1"/>
          </p:cNvSpPr>
          <p:nvPr>
            <p:ph idx="1"/>
          </p:nvPr>
        </p:nvSpPr>
        <p:spPr/>
        <p:txBody>
          <a:bodyPr>
            <a:noAutofit/>
          </a:bodyPr>
          <a:lstStyle/>
          <a:p>
            <a:pPr marL="0" marR="0" indent="0">
              <a:lnSpc>
                <a:spcPct val="100000"/>
              </a:lnSpc>
              <a:spcBef>
                <a:spcPts val="0"/>
              </a:spcBef>
              <a:spcAft>
                <a:spcPts val="0"/>
              </a:spcAft>
              <a:buNone/>
            </a:pPr>
            <a:r>
              <a:rPr lang="en-US" sz="1600" dirty="0" smtClean="0">
                <a:solidFill>
                  <a:srgbClr val="0000FF"/>
                </a:solidFill>
                <a:latin typeface="Courier New" panose="02070309020205020404" pitchFamily="49" charset="0"/>
                <a:ea typeface="Times New Roman" panose="02020603050405020304" pitchFamily="18" charset="0"/>
                <a:cs typeface="Courier New" panose="02070309020205020404" pitchFamily="49" charset="0"/>
              </a:rPr>
              <a:t>bool</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err="1"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GreaterThan</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Fraction </a:t>
            </a:r>
            <a:r>
              <a:rPr lang="en-US" sz="1600" dirty="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frac1</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Fraction </a:t>
            </a:r>
            <a:r>
              <a:rPr lang="en-US" sz="1600" dirty="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frac2</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600" dirty="0" smtClean="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smtClean="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smtClean="0">
                <a:solidFill>
                  <a:srgbClr val="0000FF"/>
                </a:solidFill>
                <a:latin typeface="Courier New" panose="02070309020205020404" pitchFamily="49" charset="0"/>
                <a:ea typeface="Times New Roman" panose="02020603050405020304" pitchFamily="18" charset="0"/>
                <a:cs typeface="Courier New" panose="02070309020205020404" pitchFamily="49" charset="0"/>
              </a:rPr>
              <a:t>bool</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result = </a:t>
            </a:r>
            <a:r>
              <a:rPr lang="en-US" sz="1600" dirty="0" smtClean="0">
                <a:solidFill>
                  <a:srgbClr val="0000FF"/>
                </a:solidFill>
                <a:latin typeface="Courier New" panose="02070309020205020404" pitchFamily="49" charset="0"/>
                <a:ea typeface="Times New Roman" panose="02020603050405020304" pitchFamily="18" charset="0"/>
                <a:cs typeface="Courier New" panose="02070309020205020404" pitchFamily="49" charset="0"/>
              </a:rPr>
              <a:t>false</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smtClean="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600" dirty="0" smtClean="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smtClean="0">
                <a:solidFill>
                  <a:srgbClr val="0000FF"/>
                </a:solidFill>
                <a:latin typeface="Courier New" panose="02070309020205020404" pitchFamily="49" charset="0"/>
                <a:ea typeface="Times New Roman" panose="02020603050405020304" pitchFamily="18" charset="0"/>
                <a:cs typeface="Courier New" panose="02070309020205020404" pitchFamily="49" charset="0"/>
              </a:rPr>
              <a:t>if</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1600" dirty="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frac1.getDenom</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 == </a:t>
            </a:r>
            <a:r>
              <a:rPr lang="en-US" sz="1600" dirty="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frac2.getDenom</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 &amp;&amp;</a:t>
            </a:r>
            <a:r>
              <a:rPr lang="en-US" sz="1600" dirty="0" smtClean="0">
                <a:latin typeface="Courier New" panose="02070309020205020404" pitchFamily="49" charset="0"/>
                <a:ea typeface="Times New Roman" panose="02020603050405020304" pitchFamily="18" charset="0"/>
                <a:cs typeface="Courier New" panose="02070309020205020404" pitchFamily="49" charset="0"/>
              </a:rPr>
              <a:t> </a:t>
            </a:r>
            <a:r>
              <a:rPr lang="en-US" sz="1600" dirty="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frac1.getNumer</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 &gt; </a:t>
            </a:r>
            <a:r>
              <a:rPr lang="en-US" sz="1600" dirty="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frac2.getNumer</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 )</a:t>
            </a:r>
            <a:endParaRPr lang="en-US" sz="1600" dirty="0" smtClean="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600" dirty="0" smtClean="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result = </a:t>
            </a:r>
            <a:r>
              <a:rPr lang="en-US" sz="1600" dirty="0" smtClean="0">
                <a:solidFill>
                  <a:srgbClr val="0000FF"/>
                </a:solidFill>
                <a:latin typeface="Courier New" panose="02070309020205020404" pitchFamily="49" charset="0"/>
                <a:ea typeface="Times New Roman" panose="02020603050405020304" pitchFamily="18" charset="0"/>
                <a:cs typeface="Courier New" panose="02070309020205020404" pitchFamily="49" charset="0"/>
              </a:rPr>
              <a:t>true</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smtClean="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600" dirty="0" smtClean="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smtClean="0">
                <a:solidFill>
                  <a:srgbClr val="0000FF"/>
                </a:solidFill>
                <a:latin typeface="Courier New" panose="02070309020205020404" pitchFamily="49" charset="0"/>
                <a:ea typeface="Times New Roman" panose="02020603050405020304" pitchFamily="18" charset="0"/>
                <a:cs typeface="Courier New" panose="02070309020205020404" pitchFamily="49" charset="0"/>
              </a:rPr>
              <a:t>else</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smtClean="0">
                <a:solidFill>
                  <a:srgbClr val="0000FF"/>
                </a:solidFill>
                <a:latin typeface="Courier New" panose="02070309020205020404" pitchFamily="49" charset="0"/>
                <a:ea typeface="Times New Roman" panose="02020603050405020304" pitchFamily="18" charset="0"/>
                <a:cs typeface="Courier New" panose="02070309020205020404" pitchFamily="49" charset="0"/>
              </a:rPr>
              <a:t>if</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1600" dirty="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frac1.getDenom</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 &lt; </a:t>
            </a:r>
            <a:r>
              <a:rPr lang="en-US" sz="1600" dirty="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frac2.getDenom</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 )</a:t>
            </a:r>
            <a:endParaRPr lang="en-US" sz="1600" dirty="0" smtClean="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result = </a:t>
            </a:r>
            <a:r>
              <a:rPr lang="en-US" sz="1600" dirty="0" smtClean="0">
                <a:solidFill>
                  <a:srgbClr val="0000FF"/>
                </a:solidFill>
                <a:latin typeface="Courier New" panose="02070309020205020404" pitchFamily="49" charset="0"/>
                <a:ea typeface="Times New Roman" panose="02020603050405020304" pitchFamily="18" charset="0"/>
                <a:cs typeface="Courier New" panose="02070309020205020404" pitchFamily="49" charset="0"/>
              </a:rPr>
              <a:t>true</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smtClean="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smtClean="0">
                <a:solidFill>
                  <a:srgbClr val="0000FF"/>
                </a:solidFill>
                <a:latin typeface="Courier New" panose="02070309020205020404" pitchFamily="49" charset="0"/>
                <a:ea typeface="Times New Roman" panose="02020603050405020304" pitchFamily="18" charset="0"/>
                <a:cs typeface="Courier New" panose="02070309020205020404" pitchFamily="49" charset="0"/>
              </a:rPr>
              <a:t>return</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result;</a:t>
            </a:r>
            <a:endParaRPr lang="en-US" sz="1600" dirty="0" smtClean="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smtClean="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600" dirty="0" smtClean="0">
                <a:solidFill>
                  <a:srgbClr val="0000FF"/>
                </a:solidFill>
                <a:latin typeface="Courier New" panose="02070309020205020404" pitchFamily="49" charset="0"/>
                <a:ea typeface="Times New Roman" panose="02020603050405020304" pitchFamily="18" charset="0"/>
                <a:cs typeface="Courier New" panose="02070309020205020404" pitchFamily="49" charset="0"/>
              </a:rPr>
              <a:t>bool</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err="1"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GreaterThan</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1600" dirty="0" smtClean="0">
                <a:solidFill>
                  <a:srgbClr val="0000FF"/>
                </a:solidFill>
                <a:latin typeface="Courier New" panose="02070309020205020404" pitchFamily="49" charset="0"/>
                <a:ea typeface="Times New Roman" panose="02020603050405020304" pitchFamily="18" charset="0"/>
                <a:cs typeface="Courier New" panose="02070309020205020404" pitchFamily="49" charset="0"/>
              </a:rPr>
              <a:t>double</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num1</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smtClean="0">
                <a:solidFill>
                  <a:srgbClr val="0000FF"/>
                </a:solidFill>
                <a:latin typeface="Courier New" panose="02070309020205020404" pitchFamily="49" charset="0"/>
                <a:ea typeface="Times New Roman" panose="02020603050405020304" pitchFamily="18" charset="0"/>
                <a:cs typeface="Courier New" panose="02070309020205020404" pitchFamily="49" charset="0"/>
              </a:rPr>
              <a:t>double</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num2</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600" dirty="0" smtClean="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smtClean="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smtClean="0">
                <a:solidFill>
                  <a:srgbClr val="0000FF"/>
                </a:solidFill>
                <a:latin typeface="Courier New" panose="02070309020205020404" pitchFamily="49" charset="0"/>
                <a:ea typeface="Times New Roman" panose="02020603050405020304" pitchFamily="18" charset="0"/>
                <a:cs typeface="Courier New" panose="02070309020205020404" pitchFamily="49" charset="0"/>
              </a:rPr>
              <a:t>return</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num1</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&gt; </a:t>
            </a:r>
            <a:r>
              <a:rPr lang="en-US" sz="1600" dirty="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num2</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smtClean="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smtClean="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600" dirty="0" smtClean="0">
                <a:solidFill>
                  <a:srgbClr val="0000FF"/>
                </a:solidFill>
                <a:latin typeface="Courier New" panose="02070309020205020404" pitchFamily="49" charset="0"/>
                <a:ea typeface="Times New Roman" panose="02020603050405020304" pitchFamily="18" charset="0"/>
                <a:cs typeface="Courier New" panose="02070309020205020404" pitchFamily="49" charset="0"/>
              </a:rPr>
              <a:t>bool</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err="1"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GreaterThan</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1600" dirty="0" smtClean="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str1</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smtClean="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str2</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600" dirty="0" smtClean="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smtClean="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600" dirty="0" smtClean="0">
                <a:solidFill>
                  <a:srgbClr val="0000FF"/>
                </a:solidFill>
                <a:latin typeface="Courier New" panose="02070309020205020404" pitchFamily="49" charset="0"/>
                <a:ea typeface="Times New Roman" panose="02020603050405020304" pitchFamily="18" charset="0"/>
                <a:cs typeface="Courier New" panose="02070309020205020404" pitchFamily="49" charset="0"/>
              </a:rPr>
              <a:t>    return</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strcmp </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str1</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str2</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&gt; 0</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600" dirty="0" smtClean="0">
              <a:latin typeface="Courier New" panose="02070309020205020404" pitchFamily="49" charset="0"/>
              <a:ea typeface="Times New Roman" panose="02020603050405020304" pitchFamily="18" charset="0"/>
              <a:cs typeface="Courier New" panose="02070309020205020404" pitchFamily="49" charset="0"/>
            </a:endParaRPr>
          </a:p>
          <a:p>
            <a:pPr marL="0" indent="0">
              <a:lnSpc>
                <a:spcPct val="100000"/>
              </a:lnSpc>
              <a:spcBef>
                <a:spcPts val="0"/>
              </a:spcBef>
              <a:spcAft>
                <a:spcPts val="0"/>
              </a:spcAft>
              <a:buNone/>
            </a:pP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7047266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17.6.1 Name </a:t>
            </a:r>
            <a:r>
              <a:rPr lang="en-US" dirty="0" smtClean="0"/>
              <a:t>Mangling</a:t>
            </a:r>
            <a:endParaRPr lang="en-US" dirty="0"/>
          </a:p>
        </p:txBody>
      </p:sp>
      <p:sp>
        <p:nvSpPr>
          <p:cNvPr id="4" name="Content Placeholder 3"/>
          <p:cNvSpPr>
            <a:spLocks noGrp="1"/>
          </p:cNvSpPr>
          <p:nvPr>
            <p:ph sz="half" idx="13"/>
          </p:nvPr>
        </p:nvSpPr>
        <p:spPr/>
        <p:txBody>
          <a:bodyPr>
            <a:normAutofit fontScale="85000" lnSpcReduction="10000"/>
          </a:bodyPr>
          <a:lstStyle/>
          <a:p>
            <a:r>
              <a:rPr lang="en-US" b="1" dirty="0"/>
              <a:t>Name mangling</a:t>
            </a:r>
            <a:r>
              <a:rPr lang="en-US" dirty="0"/>
              <a:t> (or </a:t>
            </a:r>
            <a:r>
              <a:rPr lang="en-US" b="1" dirty="0"/>
              <a:t>name decoration</a:t>
            </a:r>
            <a:r>
              <a:rPr lang="en-US" dirty="0" smtClean="0"/>
              <a:t>)</a:t>
            </a:r>
          </a:p>
          <a:p>
            <a:pPr lvl="1"/>
            <a:r>
              <a:rPr lang="en-US" dirty="0"/>
              <a:t>P</a:t>
            </a:r>
            <a:r>
              <a:rPr lang="en-US" dirty="0" smtClean="0"/>
              <a:t>rocess </a:t>
            </a:r>
            <a:r>
              <a:rPr lang="en-US" dirty="0"/>
              <a:t>the compiler takes to ensure each function has a unique name</a:t>
            </a:r>
          </a:p>
          <a:p>
            <a:pPr lvl="1"/>
            <a:r>
              <a:rPr lang="en-US" dirty="0"/>
              <a:t>When translating a function into object code, the data type of each parameter is used along with function name to create a unique </a:t>
            </a:r>
            <a:r>
              <a:rPr lang="en-US" dirty="0" smtClean="0"/>
              <a:t>identifier</a:t>
            </a:r>
            <a:endParaRPr lang="en-US" dirty="0"/>
          </a:p>
          <a:p>
            <a:pPr lvl="1"/>
            <a:r>
              <a:rPr lang="en-US" dirty="0"/>
              <a:t>Under the hood, each of the functions are unique</a:t>
            </a:r>
          </a:p>
          <a:p>
            <a:pPr lvl="1">
              <a:buClr>
                <a:srgbClr val="007A77"/>
              </a:buClr>
            </a:pPr>
            <a:r>
              <a:rPr lang="en-US" b="1" dirty="0">
                <a:solidFill>
                  <a:srgbClr val="FF0000"/>
                </a:solidFill>
              </a:rPr>
              <a:t>Return type does not participate in name mangling</a:t>
            </a:r>
          </a:p>
          <a:p>
            <a:endParaRPr lang="en-US" dirty="0"/>
          </a:p>
        </p:txBody>
      </p:sp>
      <p:graphicFrame>
        <p:nvGraphicFramePr>
          <p:cNvPr id="6" name="Content Placeholder 5"/>
          <p:cNvGraphicFramePr>
            <a:graphicFrameLocks noGrp="1"/>
          </p:cNvGraphicFramePr>
          <p:nvPr>
            <p:ph sz="half" idx="14"/>
            <p:extLst>
              <p:ext uri="{D42A27DB-BD31-4B8C-83A1-F6EECF244321}">
                <p14:modId xmlns:p14="http://schemas.microsoft.com/office/powerpoint/2010/main" val="1950170299"/>
              </p:ext>
            </p:extLst>
          </p:nvPr>
        </p:nvGraphicFramePr>
        <p:xfrm>
          <a:off x="83975" y="4169971"/>
          <a:ext cx="12036488" cy="1525980"/>
        </p:xfrm>
        <a:graphic>
          <a:graphicData uri="http://schemas.openxmlformats.org/drawingml/2006/table">
            <a:tbl>
              <a:tblPr firstRow="1" firstCol="1" lastRow="1" lastCol="1" bandRow="1" bandCol="1"/>
              <a:tblGrid>
                <a:gridCol w="6993099">
                  <a:extLst>
                    <a:ext uri="{9D8B030D-6E8A-4147-A177-3AD203B41FA5}">
                      <a16:colId xmlns:a16="http://schemas.microsoft.com/office/drawing/2014/main" val="721431534"/>
                    </a:ext>
                  </a:extLst>
                </a:gridCol>
                <a:gridCol w="5043389">
                  <a:extLst>
                    <a:ext uri="{9D8B030D-6E8A-4147-A177-3AD203B41FA5}">
                      <a16:colId xmlns:a16="http://schemas.microsoft.com/office/drawing/2014/main" val="3429232956"/>
                    </a:ext>
                  </a:extLst>
                </a:gridCol>
              </a:tblGrid>
              <a:tr h="381495">
                <a:tc>
                  <a:txBody>
                    <a:bodyPr/>
                    <a:lstStyle/>
                    <a:p>
                      <a:pPr marL="0" marR="0" algn="ctr">
                        <a:spcBef>
                          <a:spcPts val="0"/>
                        </a:spcBef>
                        <a:spcAft>
                          <a:spcPts val="0"/>
                        </a:spcAft>
                      </a:pPr>
                      <a:r>
                        <a:rPr lang="en-US" sz="2400" b="1" dirty="0">
                          <a:solidFill>
                            <a:srgbClr val="FFFFFF"/>
                          </a:solidFill>
                          <a:effectLst/>
                          <a:latin typeface="Times New Roman" panose="02020603050405020304" pitchFamily="18" charset="0"/>
                          <a:ea typeface="Times New Roman" panose="02020603050405020304" pitchFamily="18" charset="0"/>
                        </a:rPr>
                        <a:t>Function Declaration</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70AD47"/>
                    </a:solidFill>
                  </a:tcPr>
                </a:tc>
                <a:tc>
                  <a:txBody>
                    <a:bodyPr/>
                    <a:lstStyle/>
                    <a:p>
                      <a:pPr marL="0" marR="0" algn="ctr">
                        <a:spcBef>
                          <a:spcPts val="0"/>
                        </a:spcBef>
                        <a:spcAft>
                          <a:spcPts val="0"/>
                        </a:spcAft>
                      </a:pPr>
                      <a:r>
                        <a:rPr lang="en-US" sz="2400" b="1" dirty="0">
                          <a:solidFill>
                            <a:srgbClr val="FFFFFF"/>
                          </a:solidFill>
                          <a:effectLst/>
                          <a:latin typeface="Times New Roman" panose="02020603050405020304" pitchFamily="18" charset="0"/>
                          <a:ea typeface="Times New Roman" panose="02020603050405020304" pitchFamily="18" charset="0"/>
                        </a:rPr>
                        <a:t>Mangled Name</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70AD47"/>
                    </a:solidFill>
                  </a:tcPr>
                </a:tc>
                <a:extLst>
                  <a:ext uri="{0D108BD9-81ED-4DB2-BD59-A6C34878D82A}">
                    <a16:rowId xmlns:a16="http://schemas.microsoft.com/office/drawing/2014/main" val="191229568"/>
                  </a:ext>
                </a:extLst>
              </a:tr>
              <a:tr h="381495">
                <a:tc>
                  <a:txBody>
                    <a:bodyPr/>
                    <a:lstStyle/>
                    <a:p>
                      <a:pPr marL="0" marR="0">
                        <a:spcBef>
                          <a:spcPts val="0"/>
                        </a:spcBef>
                        <a:spcAft>
                          <a:spcPts val="0"/>
                        </a:spcAft>
                      </a:pPr>
                      <a:r>
                        <a:rPr lang="en-US" sz="1800" dirty="0">
                          <a:solidFill>
                            <a:srgbClr val="0000FF"/>
                          </a:solidFill>
                          <a:effectLst/>
                          <a:latin typeface="Courier New" panose="02070309020205020404" pitchFamily="49" charset="0"/>
                          <a:ea typeface="Times New Roman" panose="02020603050405020304" pitchFamily="18" charset="0"/>
                        </a:rPr>
                        <a:t>bool</a:t>
                      </a:r>
                      <a:r>
                        <a:rPr lang="en-US" sz="1800" dirty="0">
                          <a:effectLst/>
                          <a:latin typeface="Courier New" panose="02070309020205020404" pitchFamily="49" charset="0"/>
                          <a:ea typeface="Times New Roman" panose="02020603050405020304" pitchFamily="18" charset="0"/>
                        </a:rPr>
                        <a:t> </a:t>
                      </a:r>
                      <a:r>
                        <a:rPr lang="en-US" sz="1800" dirty="0" err="1">
                          <a:effectLst/>
                          <a:latin typeface="Courier New" panose="02070309020205020404" pitchFamily="49" charset="0"/>
                          <a:ea typeface="Times New Roman" panose="02020603050405020304" pitchFamily="18" charset="0"/>
                        </a:rPr>
                        <a:t>GreaterThan</a:t>
                      </a:r>
                      <a:r>
                        <a:rPr lang="en-US" sz="1800" dirty="0">
                          <a:effectLst/>
                          <a:latin typeface="Courier New" panose="02070309020205020404" pitchFamily="49" charset="0"/>
                          <a:ea typeface="Times New Roman" panose="02020603050405020304" pitchFamily="18" charset="0"/>
                        </a:rPr>
                        <a:t>(</a:t>
                      </a:r>
                      <a:r>
                        <a:rPr lang="en-US" sz="1800" dirty="0">
                          <a:solidFill>
                            <a:srgbClr val="0000FF"/>
                          </a:solidFill>
                          <a:effectLst/>
                          <a:latin typeface="Courier New" panose="02070309020205020404" pitchFamily="49" charset="0"/>
                          <a:ea typeface="Times New Roman" panose="02020603050405020304" pitchFamily="18" charset="0"/>
                        </a:rPr>
                        <a:t>char</a:t>
                      </a:r>
                      <a:r>
                        <a:rPr lang="en-US" sz="1800" dirty="0">
                          <a:effectLst/>
                          <a:latin typeface="Courier New" panose="02070309020205020404" pitchFamily="49" charset="0"/>
                          <a:ea typeface="Times New Roman" panose="02020603050405020304" pitchFamily="18" charset="0"/>
                        </a:rPr>
                        <a:t> str1</a:t>
                      </a:r>
                      <a:r>
                        <a:rPr lang="en-US" sz="1800" dirty="0" smtClean="0">
                          <a:effectLst/>
                          <a:latin typeface="Courier New" panose="02070309020205020404" pitchFamily="49" charset="0"/>
                          <a:ea typeface="Times New Roman" panose="02020603050405020304" pitchFamily="18" charset="0"/>
                        </a:rPr>
                        <a:t>[], </a:t>
                      </a:r>
                      <a:r>
                        <a:rPr lang="en-US" sz="1800" dirty="0" smtClean="0">
                          <a:solidFill>
                            <a:srgbClr val="0000FF"/>
                          </a:solidFill>
                          <a:effectLst/>
                          <a:latin typeface="Courier New" panose="02070309020205020404" pitchFamily="49" charset="0"/>
                          <a:ea typeface="Times New Roman" panose="02020603050405020304" pitchFamily="18" charset="0"/>
                        </a:rPr>
                        <a:t>char</a:t>
                      </a:r>
                      <a:r>
                        <a:rPr lang="en-US" sz="1800" dirty="0" smtClean="0">
                          <a:effectLst/>
                          <a:latin typeface="Courier New" panose="02070309020205020404" pitchFamily="49" charset="0"/>
                          <a:ea typeface="Times New Roman" panose="02020603050405020304" pitchFamily="18" charset="0"/>
                        </a:rPr>
                        <a:t> </a:t>
                      </a:r>
                      <a:r>
                        <a:rPr lang="en-US" sz="1800" dirty="0">
                          <a:effectLst/>
                          <a:latin typeface="Courier New" panose="02070309020205020404" pitchFamily="49" charset="0"/>
                          <a:ea typeface="Times New Roman" panose="02020603050405020304" pitchFamily="18" charset="0"/>
                        </a:rPr>
                        <a:t>str2[]);</a:t>
                      </a:r>
                      <a:endParaRPr lang="en-US" sz="3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A"/>
                    </a:solidFill>
                  </a:tcPr>
                </a:tc>
                <a:tc>
                  <a:txBody>
                    <a:bodyPr/>
                    <a:lstStyle/>
                    <a:p>
                      <a:pPr marL="0" marR="0">
                        <a:spcBef>
                          <a:spcPts val="0"/>
                        </a:spcBef>
                        <a:spcAft>
                          <a:spcPts val="0"/>
                        </a:spcAft>
                      </a:pPr>
                      <a:r>
                        <a:rPr lang="en-US" sz="1800">
                          <a:effectLst/>
                          <a:latin typeface="Courier New" panose="02070309020205020404" pitchFamily="49" charset="0"/>
                          <a:ea typeface="Times New Roman" panose="02020603050405020304" pitchFamily="18" charset="0"/>
                        </a:rPr>
                        <a:t>GreaterThan@@YA_NQAD0@Z</a:t>
                      </a:r>
                      <a:endParaRPr lang="en-US" sz="3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A"/>
                    </a:solidFill>
                  </a:tcPr>
                </a:tc>
                <a:extLst>
                  <a:ext uri="{0D108BD9-81ED-4DB2-BD59-A6C34878D82A}">
                    <a16:rowId xmlns:a16="http://schemas.microsoft.com/office/drawing/2014/main" val="2218129518"/>
                  </a:ext>
                </a:extLst>
              </a:tr>
              <a:tr h="381495">
                <a:tc>
                  <a:txBody>
                    <a:bodyPr/>
                    <a:lstStyle/>
                    <a:p>
                      <a:pPr marL="0" marR="0">
                        <a:spcBef>
                          <a:spcPts val="0"/>
                        </a:spcBef>
                        <a:spcAft>
                          <a:spcPts val="0"/>
                        </a:spcAft>
                      </a:pPr>
                      <a:r>
                        <a:rPr lang="en-US" sz="1800" dirty="0">
                          <a:solidFill>
                            <a:srgbClr val="0000FF"/>
                          </a:solidFill>
                          <a:effectLst/>
                          <a:latin typeface="Courier New" panose="02070309020205020404" pitchFamily="49" charset="0"/>
                          <a:ea typeface="Times New Roman" panose="02020603050405020304" pitchFamily="18" charset="0"/>
                        </a:rPr>
                        <a:t>bool</a:t>
                      </a:r>
                      <a:r>
                        <a:rPr lang="en-US" sz="1800" dirty="0">
                          <a:effectLst/>
                          <a:latin typeface="Courier New" panose="02070309020205020404" pitchFamily="49" charset="0"/>
                          <a:ea typeface="Times New Roman" panose="02020603050405020304" pitchFamily="18" charset="0"/>
                        </a:rPr>
                        <a:t> </a:t>
                      </a:r>
                      <a:r>
                        <a:rPr lang="en-US" sz="1800" dirty="0" err="1">
                          <a:effectLst/>
                          <a:latin typeface="Courier New" panose="02070309020205020404" pitchFamily="49" charset="0"/>
                          <a:ea typeface="Times New Roman" panose="02020603050405020304" pitchFamily="18" charset="0"/>
                        </a:rPr>
                        <a:t>GreaterThan</a:t>
                      </a:r>
                      <a:r>
                        <a:rPr lang="en-US" sz="1800" dirty="0">
                          <a:effectLst/>
                          <a:latin typeface="Courier New" panose="02070309020205020404" pitchFamily="49" charset="0"/>
                          <a:ea typeface="Times New Roman" panose="02020603050405020304" pitchFamily="18" charset="0"/>
                        </a:rPr>
                        <a:t>(</a:t>
                      </a:r>
                      <a:r>
                        <a:rPr lang="en-US" sz="1800" dirty="0">
                          <a:solidFill>
                            <a:srgbClr val="0000FF"/>
                          </a:solidFill>
                          <a:effectLst/>
                          <a:latin typeface="Courier New" panose="02070309020205020404" pitchFamily="49" charset="0"/>
                          <a:ea typeface="Times New Roman" panose="02020603050405020304" pitchFamily="18" charset="0"/>
                        </a:rPr>
                        <a:t>double</a:t>
                      </a:r>
                      <a:r>
                        <a:rPr lang="en-US" sz="1800" dirty="0">
                          <a:effectLst/>
                          <a:latin typeface="Courier New" panose="02070309020205020404" pitchFamily="49" charset="0"/>
                          <a:ea typeface="Times New Roman" panose="02020603050405020304" pitchFamily="18" charset="0"/>
                        </a:rPr>
                        <a:t> num1</a:t>
                      </a:r>
                      <a:r>
                        <a:rPr lang="en-US" sz="1800" dirty="0" smtClean="0">
                          <a:effectLst/>
                          <a:latin typeface="Courier New" panose="02070309020205020404" pitchFamily="49" charset="0"/>
                          <a:ea typeface="Times New Roman" panose="02020603050405020304" pitchFamily="18" charset="0"/>
                        </a:rPr>
                        <a:t>, </a:t>
                      </a:r>
                      <a:r>
                        <a:rPr lang="en-US" sz="1800" dirty="0" smtClean="0">
                          <a:solidFill>
                            <a:srgbClr val="0000FF"/>
                          </a:solidFill>
                          <a:effectLst/>
                          <a:latin typeface="Courier New" panose="02070309020205020404" pitchFamily="49" charset="0"/>
                          <a:ea typeface="Times New Roman" panose="02020603050405020304" pitchFamily="18" charset="0"/>
                        </a:rPr>
                        <a:t>double</a:t>
                      </a:r>
                      <a:r>
                        <a:rPr lang="en-US" sz="1800" dirty="0" smtClean="0">
                          <a:effectLst/>
                          <a:latin typeface="Courier New" panose="02070309020205020404" pitchFamily="49" charset="0"/>
                          <a:ea typeface="Times New Roman" panose="02020603050405020304" pitchFamily="18" charset="0"/>
                        </a:rPr>
                        <a:t> </a:t>
                      </a:r>
                      <a:r>
                        <a:rPr lang="en-US" sz="1800" dirty="0">
                          <a:effectLst/>
                          <a:latin typeface="Courier New" panose="02070309020205020404" pitchFamily="49" charset="0"/>
                          <a:ea typeface="Times New Roman" panose="02020603050405020304" pitchFamily="18" charset="0"/>
                        </a:rPr>
                        <a:t>num2);</a:t>
                      </a:r>
                      <a:endParaRPr lang="en-US" sz="3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E0B4"/>
                    </a:solidFill>
                  </a:tcPr>
                </a:tc>
                <a:tc>
                  <a:txBody>
                    <a:bodyPr/>
                    <a:lstStyle/>
                    <a:p>
                      <a:pPr marL="0" marR="0">
                        <a:spcBef>
                          <a:spcPts val="0"/>
                        </a:spcBef>
                        <a:spcAft>
                          <a:spcPts val="0"/>
                        </a:spcAft>
                      </a:pPr>
                      <a:r>
                        <a:rPr lang="en-US" sz="1800" dirty="0" err="1">
                          <a:effectLst/>
                          <a:latin typeface="Courier New" panose="02070309020205020404" pitchFamily="49" charset="0"/>
                          <a:ea typeface="Times New Roman" panose="02020603050405020304" pitchFamily="18" charset="0"/>
                        </a:rPr>
                        <a:t>GreaterThan</a:t>
                      </a:r>
                      <a:r>
                        <a:rPr lang="en-US" sz="1800" dirty="0">
                          <a:effectLst/>
                          <a:latin typeface="Courier New" panose="02070309020205020404" pitchFamily="49" charset="0"/>
                          <a:ea typeface="Times New Roman" panose="02020603050405020304" pitchFamily="18" charset="0"/>
                        </a:rPr>
                        <a:t>@@YA_NNN@Z</a:t>
                      </a:r>
                      <a:endParaRPr lang="en-US" sz="3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E0B4"/>
                    </a:solidFill>
                  </a:tcPr>
                </a:tc>
                <a:extLst>
                  <a:ext uri="{0D108BD9-81ED-4DB2-BD59-A6C34878D82A}">
                    <a16:rowId xmlns:a16="http://schemas.microsoft.com/office/drawing/2014/main" val="1119436675"/>
                  </a:ext>
                </a:extLst>
              </a:tr>
              <a:tr h="381495">
                <a:tc>
                  <a:txBody>
                    <a:bodyPr/>
                    <a:lstStyle/>
                    <a:p>
                      <a:pPr marL="0" marR="0">
                        <a:spcBef>
                          <a:spcPts val="0"/>
                        </a:spcBef>
                        <a:spcAft>
                          <a:spcPts val="0"/>
                        </a:spcAft>
                      </a:pPr>
                      <a:r>
                        <a:rPr lang="en-US" sz="1800" dirty="0">
                          <a:solidFill>
                            <a:srgbClr val="0000FF"/>
                          </a:solidFill>
                          <a:effectLst/>
                          <a:latin typeface="Courier New" panose="02070309020205020404" pitchFamily="49" charset="0"/>
                          <a:ea typeface="Times New Roman" panose="02020603050405020304" pitchFamily="18" charset="0"/>
                        </a:rPr>
                        <a:t>bool</a:t>
                      </a:r>
                      <a:r>
                        <a:rPr lang="en-US" sz="1800" dirty="0">
                          <a:effectLst/>
                          <a:latin typeface="Courier New" panose="02070309020205020404" pitchFamily="49" charset="0"/>
                          <a:ea typeface="Times New Roman" panose="02020603050405020304" pitchFamily="18" charset="0"/>
                        </a:rPr>
                        <a:t> </a:t>
                      </a:r>
                      <a:r>
                        <a:rPr lang="en-US" sz="1800" dirty="0" err="1">
                          <a:effectLst/>
                          <a:latin typeface="Courier New" panose="02070309020205020404" pitchFamily="49" charset="0"/>
                          <a:ea typeface="Times New Roman" panose="02020603050405020304" pitchFamily="18" charset="0"/>
                        </a:rPr>
                        <a:t>GreaterThan</a:t>
                      </a:r>
                      <a:r>
                        <a:rPr lang="en-US" sz="1800" dirty="0">
                          <a:effectLst/>
                          <a:latin typeface="Courier New" panose="02070309020205020404" pitchFamily="49" charset="0"/>
                          <a:ea typeface="Times New Roman" panose="02020603050405020304" pitchFamily="18" charset="0"/>
                        </a:rPr>
                        <a:t>(</a:t>
                      </a:r>
                      <a:r>
                        <a:rPr lang="en-US" sz="1800" dirty="0">
                          <a:solidFill>
                            <a:srgbClr val="2B91AF"/>
                          </a:solidFill>
                          <a:effectLst/>
                          <a:latin typeface="Courier New" panose="02070309020205020404" pitchFamily="49" charset="0"/>
                          <a:ea typeface="Times New Roman" panose="02020603050405020304" pitchFamily="18" charset="0"/>
                        </a:rPr>
                        <a:t>Fraction </a:t>
                      </a:r>
                      <a:r>
                        <a:rPr lang="en-US" sz="1800" dirty="0">
                          <a:effectLst/>
                          <a:latin typeface="Courier New" panose="02070309020205020404" pitchFamily="49" charset="0"/>
                          <a:ea typeface="Times New Roman" panose="02020603050405020304" pitchFamily="18" charset="0"/>
                        </a:rPr>
                        <a:t>frac1</a:t>
                      </a:r>
                      <a:r>
                        <a:rPr lang="en-US" sz="1800" dirty="0" smtClean="0">
                          <a:effectLst/>
                          <a:latin typeface="Courier New" panose="02070309020205020404" pitchFamily="49" charset="0"/>
                          <a:ea typeface="Times New Roman" panose="02020603050405020304" pitchFamily="18" charset="0"/>
                        </a:rPr>
                        <a:t>, </a:t>
                      </a:r>
                      <a:r>
                        <a:rPr lang="en-US" sz="1800" dirty="0" smtClean="0">
                          <a:solidFill>
                            <a:srgbClr val="2B91AF"/>
                          </a:solidFill>
                          <a:effectLst/>
                          <a:latin typeface="Courier New" panose="02070309020205020404" pitchFamily="49" charset="0"/>
                          <a:ea typeface="Times New Roman" panose="02020603050405020304" pitchFamily="18" charset="0"/>
                        </a:rPr>
                        <a:t>Fraction </a:t>
                      </a:r>
                      <a:r>
                        <a:rPr lang="en-US" sz="1800" dirty="0">
                          <a:effectLst/>
                          <a:latin typeface="Courier New" panose="02070309020205020404" pitchFamily="49" charset="0"/>
                          <a:ea typeface="Times New Roman" panose="02020603050405020304" pitchFamily="18" charset="0"/>
                        </a:rPr>
                        <a:t>frac2);</a:t>
                      </a:r>
                      <a:endParaRPr lang="en-US" sz="3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A"/>
                    </a:solidFill>
                  </a:tcPr>
                </a:tc>
                <a:tc>
                  <a:txBody>
                    <a:bodyPr/>
                    <a:lstStyle/>
                    <a:p>
                      <a:pPr marL="0" marR="0">
                        <a:spcBef>
                          <a:spcPts val="0"/>
                        </a:spcBef>
                        <a:spcAft>
                          <a:spcPts val="0"/>
                        </a:spcAft>
                      </a:pPr>
                      <a:r>
                        <a:rPr lang="en-US" sz="1800" dirty="0" err="1">
                          <a:effectLst/>
                          <a:latin typeface="Courier New" panose="02070309020205020404" pitchFamily="49" charset="0"/>
                          <a:ea typeface="Times New Roman" panose="02020603050405020304" pitchFamily="18" charset="0"/>
                        </a:rPr>
                        <a:t>GreaterThan</a:t>
                      </a:r>
                      <a:r>
                        <a:rPr lang="en-US" sz="1800" dirty="0">
                          <a:effectLst/>
                          <a:latin typeface="Courier New" panose="02070309020205020404" pitchFamily="49" charset="0"/>
                          <a:ea typeface="Times New Roman" panose="02020603050405020304" pitchFamily="18" charset="0"/>
                        </a:rPr>
                        <a:t>@@</a:t>
                      </a:r>
                      <a:r>
                        <a:rPr lang="en-US" sz="1800" dirty="0" err="1">
                          <a:effectLst/>
                          <a:latin typeface="Courier New" panose="02070309020205020404" pitchFamily="49" charset="0"/>
                          <a:ea typeface="Times New Roman" panose="02020603050405020304" pitchFamily="18" charset="0"/>
                        </a:rPr>
                        <a:t>YA_NVFraction</a:t>
                      </a:r>
                      <a:r>
                        <a:rPr lang="en-US" sz="1800" dirty="0">
                          <a:effectLst/>
                          <a:latin typeface="Courier New" panose="02070309020205020404" pitchFamily="49" charset="0"/>
                          <a:ea typeface="Times New Roman" panose="02020603050405020304" pitchFamily="18" charset="0"/>
                        </a:rPr>
                        <a:t>@@0@Z</a:t>
                      </a:r>
                      <a:endParaRPr lang="en-US" sz="3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A"/>
                    </a:solidFill>
                  </a:tcPr>
                </a:tc>
                <a:extLst>
                  <a:ext uri="{0D108BD9-81ED-4DB2-BD59-A6C34878D82A}">
                    <a16:rowId xmlns:a16="http://schemas.microsoft.com/office/drawing/2014/main" val="3347403960"/>
                  </a:ext>
                </a:extLst>
              </a:tr>
            </a:tbl>
          </a:graphicData>
        </a:graphic>
      </p:graphicFrame>
    </p:spTree>
    <p:extLst>
      <p:ext uri="{BB962C8B-B14F-4D97-AF65-F5344CB8AC3E}">
        <p14:creationId xmlns:p14="http://schemas.microsoft.com/office/powerpoint/2010/main" val="30537087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500" y="225161"/>
            <a:ext cx="12036489" cy="829198"/>
          </a:xfrm>
        </p:spPr>
        <p:txBody>
          <a:bodyPr/>
          <a:lstStyle/>
          <a:p>
            <a:r>
              <a:rPr lang="en-US" dirty="0"/>
              <a:t>17.7 Passing by </a:t>
            </a:r>
            <a:r>
              <a:rPr lang="en-US" dirty="0" smtClean="0">
                <a:latin typeface="Courier New" panose="02070309020205020404" pitchFamily="49" charset="0"/>
                <a:cs typeface="Courier New" panose="02070309020205020404" pitchFamily="49" charset="0"/>
              </a:rPr>
              <a:t>const</a:t>
            </a:r>
            <a:r>
              <a:rPr lang="en-US" dirty="0" smtClean="0"/>
              <a:t> Reference – Definition </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Passing by value</a:t>
            </a:r>
            <a:r>
              <a:rPr lang="en-US" dirty="0"/>
              <a:t> can be prohibitive both in the extra amount of memory and time it takes to make the </a:t>
            </a:r>
            <a:r>
              <a:rPr lang="en-US" b="1" dirty="0"/>
              <a:t>copy</a:t>
            </a:r>
          </a:p>
          <a:p>
            <a:pPr lvl="1"/>
            <a:r>
              <a:rPr lang="en-US" dirty="0" smtClean="0"/>
              <a:t>Passing </a:t>
            </a:r>
            <a:r>
              <a:rPr lang="en-US" dirty="0"/>
              <a:t>by reference or pointer are unsafe for those situations requiring the object to maintain its original state</a:t>
            </a:r>
          </a:p>
          <a:p>
            <a:endParaRPr lang="en-US" dirty="0" smtClean="0"/>
          </a:p>
          <a:p>
            <a:r>
              <a:rPr lang="en-US" b="1" dirty="0" smtClean="0"/>
              <a:t>Solution  </a:t>
            </a:r>
            <a:endParaRPr lang="en-US" b="1" dirty="0"/>
          </a:p>
          <a:p>
            <a:pPr lvl="1"/>
            <a:r>
              <a:rPr lang="en-US" dirty="0"/>
              <a:t>Pass objects in a way that doesn’t require a copy to be made but allows for the object to keep its original state</a:t>
            </a:r>
          </a:p>
          <a:p>
            <a:pPr lvl="1"/>
            <a:r>
              <a:rPr lang="en-US" dirty="0" smtClean="0"/>
              <a:t>Passing </a:t>
            </a:r>
            <a:r>
              <a:rPr lang="en-US" dirty="0"/>
              <a:t>by </a:t>
            </a:r>
            <a:r>
              <a:rPr lang="en-US" b="1" dirty="0" smtClean="0"/>
              <a:t>const-ref</a:t>
            </a:r>
            <a:r>
              <a:rPr lang="en-US" dirty="0" smtClean="0"/>
              <a:t>, allow parameters </a:t>
            </a:r>
            <a:r>
              <a:rPr lang="en-US" dirty="0"/>
              <a:t>to be passed by reference but provides safety of passing by value (</a:t>
            </a:r>
            <a:r>
              <a:rPr lang="en-US" b="1" dirty="0"/>
              <a:t>object cannot be changed</a:t>
            </a:r>
            <a:r>
              <a:rPr lang="en-US" dirty="0"/>
              <a:t>)</a:t>
            </a:r>
          </a:p>
          <a:p>
            <a:endParaRPr lang="en-US" dirty="0" smtClean="0"/>
          </a:p>
          <a:p>
            <a:pPr marL="457200" lvl="1" indent="0">
              <a:buNone/>
            </a:pPr>
            <a:r>
              <a:rPr lang="en-US" sz="22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bool</a:t>
            </a:r>
            <a:r>
              <a:rPr lang="en-US" sz="2200" dirty="0">
                <a:latin typeface="Courier New" panose="02070309020205020404" pitchFamily="49" charset="0"/>
                <a:ea typeface="Times New Roman" panose="02020603050405020304" pitchFamily="18" charset="0"/>
                <a:cs typeface="Courier New" panose="02070309020205020404" pitchFamily="49" charset="0"/>
              </a:rPr>
              <a:t> </a:t>
            </a:r>
            <a:r>
              <a:rPr lang="en-US" sz="22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GreaterThan</a:t>
            </a:r>
            <a:r>
              <a:rPr lang="en-US" sz="2200" dirty="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 </a:t>
            </a:r>
            <a:r>
              <a:rPr lang="en-US" sz="2200" dirty="0" smtClean="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const</a:t>
            </a:r>
            <a:r>
              <a:rPr lang="en-US" sz="2200" dirty="0" smtClean="0">
                <a:latin typeface="Courier New" panose="02070309020205020404" pitchFamily="49" charset="0"/>
                <a:ea typeface="Times New Roman" panose="02020603050405020304" pitchFamily="18" charset="0"/>
                <a:cs typeface="Courier New" panose="02070309020205020404" pitchFamily="49" charset="0"/>
              </a:rPr>
              <a:t> </a:t>
            </a:r>
            <a:r>
              <a:rPr lang="en-US" sz="22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Fraction</a:t>
            </a:r>
            <a:r>
              <a:rPr lang="en-US" sz="22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 &amp; frac1, </a:t>
            </a:r>
            <a:r>
              <a:rPr lang="en-US" sz="22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const</a:t>
            </a:r>
            <a:r>
              <a:rPr lang="en-US" sz="2200" dirty="0">
                <a:latin typeface="Courier New" panose="02070309020205020404" pitchFamily="49" charset="0"/>
                <a:ea typeface="Times New Roman" panose="02020603050405020304" pitchFamily="18" charset="0"/>
                <a:cs typeface="Courier New" panose="02070309020205020404" pitchFamily="49" charset="0"/>
              </a:rPr>
              <a:t> </a:t>
            </a:r>
            <a:r>
              <a:rPr lang="en-US" sz="22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Fraction</a:t>
            </a:r>
            <a:r>
              <a:rPr lang="en-US" sz="22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 &amp; </a:t>
            </a:r>
            <a:r>
              <a:rPr lang="en-US" sz="2200" dirty="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frac2 );</a:t>
            </a:r>
            <a:endParaRPr lang="en-US" sz="2200" dirty="0" smtClean="0">
              <a:solidFill>
                <a:schemeClr val="tx1"/>
              </a:solidFill>
              <a:latin typeface="Courier New" panose="02070309020205020404" pitchFamily="49" charset="0"/>
              <a:cs typeface="Courier New" panose="02070309020205020404" pitchFamily="49" charset="0"/>
            </a:endParaRPr>
          </a:p>
          <a:p>
            <a:endParaRPr lang="en-US" dirty="0"/>
          </a:p>
        </p:txBody>
      </p:sp>
    </p:spTree>
    <p:extLst>
      <p:ext uri="{BB962C8B-B14F-4D97-AF65-F5344CB8AC3E}">
        <p14:creationId xmlns:p14="http://schemas.microsoft.com/office/powerpoint/2010/main" val="98084848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17.7.1 </a:t>
            </a:r>
            <a:r>
              <a:rPr lang="en-US" dirty="0" smtClean="0">
                <a:latin typeface="Courier New" panose="02070309020205020404" pitchFamily="49" charset="0"/>
                <a:cs typeface="Courier New" panose="02070309020205020404" pitchFamily="49" charset="0"/>
              </a:rPr>
              <a:t>const</a:t>
            </a:r>
            <a:r>
              <a:rPr lang="en-US" dirty="0" smtClean="0"/>
              <a:t> Methods</a:t>
            </a:r>
            <a:endParaRPr lang="en-US" dirty="0"/>
          </a:p>
        </p:txBody>
      </p:sp>
      <p:sp>
        <p:nvSpPr>
          <p:cNvPr id="3" name="Content Placeholder 2"/>
          <p:cNvSpPr>
            <a:spLocks noGrp="1"/>
          </p:cNvSpPr>
          <p:nvPr>
            <p:ph idx="1"/>
          </p:nvPr>
        </p:nvSpPr>
        <p:spPr/>
        <p:txBody>
          <a:bodyPr>
            <a:normAutofit fontScale="85000" lnSpcReduction="10000"/>
          </a:bodyPr>
          <a:lstStyle/>
          <a:p>
            <a:r>
              <a:rPr lang="en-US" b="1" dirty="0"/>
              <a:t>Const </a:t>
            </a:r>
            <a:r>
              <a:rPr lang="en-US" b="1" dirty="0" smtClean="0"/>
              <a:t>methods</a:t>
            </a:r>
            <a:endParaRPr lang="en-US" dirty="0" smtClean="0"/>
          </a:p>
          <a:p>
            <a:pPr lvl="1"/>
            <a:r>
              <a:rPr lang="en-US" dirty="0"/>
              <a:t>F</a:t>
            </a:r>
            <a:r>
              <a:rPr lang="en-US" dirty="0" smtClean="0"/>
              <a:t>unction </a:t>
            </a:r>
            <a:r>
              <a:rPr lang="en-US" dirty="0"/>
              <a:t>signature that guarantees data members will not be changed</a:t>
            </a:r>
            <a:endParaRPr lang="en-US" dirty="0" smtClean="0"/>
          </a:p>
          <a:p>
            <a:endParaRPr lang="en-US" dirty="0"/>
          </a:p>
          <a:p>
            <a:pPr marL="457200" lvl="1" indent="0">
              <a:spcBef>
                <a:spcPts val="0"/>
              </a:spcBef>
              <a:spcAft>
                <a:spcPts val="0"/>
              </a:spcAft>
              <a:buNone/>
            </a:pPr>
            <a:r>
              <a:rPr lang="en-US" sz="3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int</a:t>
            </a:r>
            <a:r>
              <a:rPr lang="en-US" sz="3000" dirty="0">
                <a:latin typeface="Courier New" panose="02070309020205020404" pitchFamily="49" charset="0"/>
                <a:ea typeface="Times New Roman" panose="02020603050405020304" pitchFamily="18" charset="0"/>
                <a:cs typeface="Courier New" panose="02070309020205020404" pitchFamily="49" charset="0"/>
              </a:rPr>
              <a:t> </a:t>
            </a:r>
            <a:r>
              <a:rPr lang="en-US" sz="30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Fraction</a:t>
            </a:r>
            <a:r>
              <a:rPr lang="en-US" sz="30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a:t>
            </a:r>
            <a:r>
              <a:rPr lang="en-US" sz="30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getNumer</a:t>
            </a:r>
            <a:r>
              <a:rPr lang="en-US" sz="30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 ( ) </a:t>
            </a:r>
            <a:r>
              <a:rPr lang="en-US" sz="3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const</a:t>
            </a:r>
            <a:endParaRPr lang="en-US" sz="30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spcBef>
                <a:spcPts val="0"/>
              </a:spcBef>
              <a:spcAft>
                <a:spcPts val="0"/>
              </a:spcAft>
              <a:buNone/>
            </a:pPr>
            <a:r>
              <a:rPr lang="en-US" sz="30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a:t>
            </a:r>
            <a:r>
              <a:rPr lang="en-US" sz="3000" dirty="0">
                <a:latin typeface="Courier New" panose="02070309020205020404" pitchFamily="49" charset="0"/>
                <a:ea typeface="Times New Roman" panose="02020603050405020304" pitchFamily="18" charset="0"/>
                <a:cs typeface="Courier New" panose="02070309020205020404" pitchFamily="49" charset="0"/>
              </a:rPr>
              <a:t> </a:t>
            </a:r>
          </a:p>
          <a:p>
            <a:pPr marL="457200" lvl="1" indent="0">
              <a:spcBef>
                <a:spcPts val="0"/>
              </a:spcBef>
              <a:spcAft>
                <a:spcPts val="0"/>
              </a:spcAft>
              <a:buNone/>
            </a:pPr>
            <a:r>
              <a:rPr lang="en-US" sz="3000" dirty="0">
                <a:latin typeface="Courier New" panose="02070309020205020404" pitchFamily="49" charset="0"/>
                <a:ea typeface="Times New Roman" panose="02020603050405020304" pitchFamily="18" charset="0"/>
                <a:cs typeface="Courier New" panose="02070309020205020404" pitchFamily="49" charset="0"/>
              </a:rPr>
              <a:t>    </a:t>
            </a:r>
            <a:r>
              <a:rPr lang="en-US" sz="3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return</a:t>
            </a:r>
            <a:r>
              <a:rPr lang="en-US" sz="30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 </a:t>
            </a:r>
            <a:r>
              <a:rPr lang="en-US" sz="30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numer</a:t>
            </a:r>
            <a:r>
              <a:rPr lang="en-US" sz="30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 </a:t>
            </a:r>
          </a:p>
          <a:p>
            <a:pPr marL="457200" lvl="1" indent="0">
              <a:buNone/>
            </a:pPr>
            <a:r>
              <a:rPr lang="en-US" sz="30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a:t>
            </a:r>
            <a:endParaRPr lang="en-US" sz="3000" dirty="0" smtClean="0">
              <a:solidFill>
                <a:schemeClr val="tx1"/>
              </a:solidFill>
              <a:latin typeface="Courier New" panose="02070309020205020404" pitchFamily="49" charset="0"/>
              <a:cs typeface="Courier New" panose="02070309020205020404" pitchFamily="49" charset="0"/>
            </a:endParaRPr>
          </a:p>
          <a:p>
            <a:endParaRPr lang="en-US" dirty="0"/>
          </a:p>
          <a:p>
            <a:r>
              <a:rPr lang="en-US" dirty="0"/>
              <a:t>Attempting to call a non-const method from a const object will cause a </a:t>
            </a:r>
            <a:r>
              <a:rPr lang="en-US" b="1" dirty="0"/>
              <a:t>syntax error</a:t>
            </a:r>
          </a:p>
          <a:p>
            <a:r>
              <a:rPr lang="en-US" dirty="0" smtClean="0"/>
              <a:t>if </a:t>
            </a:r>
            <a:r>
              <a:rPr lang="en-US" dirty="0"/>
              <a:t>a method does not change the state of an object it should be made a const </a:t>
            </a:r>
            <a:r>
              <a:rPr lang="en-US" dirty="0" smtClean="0"/>
              <a:t>method</a:t>
            </a:r>
          </a:p>
          <a:p>
            <a:pPr>
              <a:buClr>
                <a:srgbClr val="007A77"/>
              </a:buClr>
            </a:pPr>
            <a:r>
              <a:rPr lang="en-US" b="1" dirty="0" smtClean="0">
                <a:solidFill>
                  <a:srgbClr val="FF0000"/>
                </a:solidFill>
              </a:rPr>
              <a:t>Getters </a:t>
            </a:r>
            <a:r>
              <a:rPr lang="en-US" b="1" dirty="0">
                <a:solidFill>
                  <a:srgbClr val="FF0000"/>
                </a:solidFill>
              </a:rPr>
              <a:t>should always be made </a:t>
            </a:r>
            <a:r>
              <a:rPr lang="en-US" b="1" dirty="0" smtClean="0">
                <a:solidFill>
                  <a:srgbClr val="FF0000"/>
                </a:solidFill>
              </a:rPr>
              <a:t>const methods</a:t>
            </a:r>
          </a:p>
          <a:p>
            <a:r>
              <a:rPr lang="en-US" dirty="0" smtClean="0"/>
              <a:t>This </a:t>
            </a:r>
            <a:r>
              <a:rPr lang="en-US" dirty="0"/>
              <a:t>is sometimes called making you class </a:t>
            </a:r>
            <a:r>
              <a:rPr lang="en-US" b="1" dirty="0"/>
              <a:t>const compliant</a:t>
            </a:r>
            <a:endParaRPr lang="en-US" b="1"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253201586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17.8.1 Copy </a:t>
            </a:r>
            <a:r>
              <a:rPr lang="en-US" dirty="0" smtClean="0"/>
              <a:t>Constructor – Review</a:t>
            </a:r>
            <a:endParaRPr lang="en-US" dirty="0"/>
          </a:p>
        </p:txBody>
      </p:sp>
      <p:sp>
        <p:nvSpPr>
          <p:cNvPr id="3" name="Content Placeholder 2"/>
          <p:cNvSpPr>
            <a:spLocks noGrp="1"/>
          </p:cNvSpPr>
          <p:nvPr>
            <p:ph idx="1"/>
          </p:nvPr>
        </p:nvSpPr>
        <p:spPr/>
        <p:txBody>
          <a:bodyPr>
            <a:normAutofit/>
          </a:bodyPr>
          <a:lstStyle/>
          <a:p>
            <a:r>
              <a:rPr lang="en-US" dirty="0"/>
              <a:t>Throughout this text we have referred several times to making a copy of a variable</a:t>
            </a:r>
            <a:endParaRPr lang="en-US" dirty="0" smtClean="0"/>
          </a:p>
          <a:p>
            <a:pPr lvl="1"/>
            <a:r>
              <a:rPr lang="en-US" dirty="0"/>
              <a:t>Chapter 9 we mentioned that when passing by value, a copy is made</a:t>
            </a:r>
          </a:p>
          <a:p>
            <a:pPr lvl="1"/>
            <a:r>
              <a:rPr lang="en-US" dirty="0"/>
              <a:t>Chapter 13 we said that when a structure is passed by value or used in an assignment, a member-wise copy is made</a:t>
            </a:r>
            <a:endParaRPr lang="en-US" dirty="0" smtClean="0"/>
          </a:p>
          <a:p>
            <a:pPr lvl="1"/>
            <a:r>
              <a:rPr lang="en-US" dirty="0"/>
              <a:t>Chapter 13, we discussed the differences between a shallow copy versus a deep </a:t>
            </a:r>
            <a:r>
              <a:rPr lang="en-US" dirty="0" smtClean="0"/>
              <a:t>copy</a:t>
            </a:r>
          </a:p>
          <a:p>
            <a:endParaRPr lang="en-US" dirty="0"/>
          </a:p>
        </p:txBody>
      </p:sp>
    </p:spTree>
    <p:extLst>
      <p:ext uri="{BB962C8B-B14F-4D97-AF65-F5344CB8AC3E}">
        <p14:creationId xmlns:p14="http://schemas.microsoft.com/office/powerpoint/2010/main" val="17097837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17.8.1 Copy Constructor </a:t>
            </a:r>
            <a:r>
              <a:rPr lang="en-US" dirty="0" smtClean="0"/>
              <a:t>– Shallow Copy Revisited </a:t>
            </a:r>
            <a:endParaRPr lang="en-US" dirty="0"/>
          </a:p>
        </p:txBody>
      </p:sp>
      <p:sp>
        <p:nvSpPr>
          <p:cNvPr id="3" name="Content Placeholder 2"/>
          <p:cNvSpPr>
            <a:spLocks noGrp="1"/>
          </p:cNvSpPr>
          <p:nvPr>
            <p:ph idx="1"/>
          </p:nvPr>
        </p:nvSpPr>
        <p:spPr>
          <a:xfrm>
            <a:off x="83975" y="1210256"/>
            <a:ext cx="12036489" cy="4985757"/>
          </a:xfrm>
        </p:spPr>
        <p:txBody>
          <a:bodyPr>
            <a:normAutofit fontScale="70000" lnSpcReduction="20000"/>
          </a:bodyPr>
          <a:lstStyle/>
          <a:p>
            <a:r>
              <a:rPr lang="en-US" dirty="0" smtClean="0"/>
              <a:t>Whenever </a:t>
            </a:r>
            <a:r>
              <a:rPr lang="en-US" dirty="0"/>
              <a:t>we instantiate an object, it comes with the “free” manager </a:t>
            </a:r>
            <a:r>
              <a:rPr lang="en-US" dirty="0" smtClean="0"/>
              <a:t>functions which includes the </a:t>
            </a:r>
            <a:r>
              <a:rPr lang="en-US" dirty="0"/>
              <a:t>copy constructor</a:t>
            </a:r>
            <a:endParaRPr lang="en-US" dirty="0" smtClean="0"/>
          </a:p>
          <a:p>
            <a:pPr lvl="1"/>
            <a:r>
              <a:rPr lang="en-US" dirty="0" smtClean="0"/>
              <a:t>Default </a:t>
            </a:r>
            <a:r>
              <a:rPr lang="en-US" dirty="0"/>
              <a:t>copy constructor performs a </a:t>
            </a:r>
            <a:r>
              <a:rPr lang="en-US" b="1" dirty="0"/>
              <a:t>member-wise copy</a:t>
            </a:r>
          </a:p>
          <a:p>
            <a:pPr lvl="1"/>
            <a:r>
              <a:rPr lang="en-US" dirty="0"/>
              <a:t>If this class has one or more pointer data members, then a </a:t>
            </a:r>
            <a:r>
              <a:rPr lang="en-US" b="1" dirty="0"/>
              <a:t>shallow copy</a:t>
            </a:r>
            <a:r>
              <a:rPr lang="en-US" dirty="0"/>
              <a:t> will be made</a:t>
            </a:r>
            <a:endParaRPr lang="en-US" dirty="0" smtClean="0"/>
          </a:p>
          <a:p>
            <a:endParaRPr lang="en-US" dirty="0" smtClean="0"/>
          </a:p>
          <a:p>
            <a:r>
              <a:rPr lang="en-US" b="1" dirty="0" smtClean="0"/>
              <a:t>Shallow copy</a:t>
            </a:r>
          </a:p>
          <a:p>
            <a:pPr lvl="1"/>
            <a:r>
              <a:rPr lang="en-US" dirty="0" smtClean="0"/>
              <a:t>Undesirable </a:t>
            </a:r>
            <a:r>
              <a:rPr lang="en-US" dirty="0"/>
              <a:t>situation arises when you have multiple pointers pointing to the same piece of dynamic </a:t>
            </a:r>
            <a:r>
              <a:rPr lang="en-US" dirty="0" smtClean="0"/>
              <a:t>memory</a:t>
            </a:r>
          </a:p>
          <a:p>
            <a:pPr lvl="1"/>
            <a:r>
              <a:rPr lang="en-US" dirty="0"/>
              <a:t>When the dynamic memory is deallocated using one of the pointers, attempting to release the memory again will cause a runtime error</a:t>
            </a:r>
          </a:p>
          <a:p>
            <a:pPr lvl="2"/>
            <a:r>
              <a:rPr lang="en-US" dirty="0" smtClean="0"/>
              <a:t>Memory </a:t>
            </a:r>
            <a:r>
              <a:rPr lang="en-US" dirty="0"/>
              <a:t>no longer belongs to your </a:t>
            </a:r>
            <a:r>
              <a:rPr lang="en-US" dirty="0" smtClean="0"/>
              <a:t>program because it  </a:t>
            </a:r>
            <a:r>
              <a:rPr lang="en-US" dirty="0"/>
              <a:t>was released back to the operating system</a:t>
            </a:r>
            <a:endParaRPr lang="en-US" dirty="0" smtClean="0"/>
          </a:p>
          <a:p>
            <a:pPr lvl="1"/>
            <a:r>
              <a:rPr lang="en-US" dirty="0" smtClean="0"/>
              <a:t>Remedy </a:t>
            </a:r>
            <a:r>
              <a:rPr lang="en-US" dirty="0"/>
              <a:t>to this situation is to create a deep copy</a:t>
            </a:r>
          </a:p>
          <a:p>
            <a:endParaRPr lang="en-US" dirty="0" smtClean="0"/>
          </a:p>
          <a:p>
            <a:r>
              <a:rPr lang="en-US" b="1" dirty="0" smtClean="0"/>
              <a:t>Deep copy</a:t>
            </a:r>
          </a:p>
          <a:p>
            <a:pPr lvl="1"/>
            <a:r>
              <a:rPr lang="en-US" dirty="0" smtClean="0"/>
              <a:t>Each </a:t>
            </a:r>
            <a:r>
              <a:rPr lang="en-US" dirty="0"/>
              <a:t>pointer will access its own separate piece of </a:t>
            </a:r>
            <a:r>
              <a:rPr lang="en-US" dirty="0" smtClean="0"/>
              <a:t>memory</a:t>
            </a:r>
            <a:endParaRPr lang="en-US" dirty="0"/>
          </a:p>
        </p:txBody>
      </p:sp>
    </p:spTree>
    <p:extLst>
      <p:ext uri="{BB962C8B-B14F-4D97-AF65-F5344CB8AC3E}">
        <p14:creationId xmlns:p14="http://schemas.microsoft.com/office/powerpoint/2010/main" val="77276668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17.8.1 Copy Constructor </a:t>
            </a:r>
            <a:r>
              <a:rPr lang="en-US" dirty="0" smtClean="0"/>
              <a:t>– Definition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Job </a:t>
            </a:r>
            <a:r>
              <a:rPr lang="en-US" dirty="0"/>
              <a:t>of the copy constructor is to </a:t>
            </a:r>
            <a:r>
              <a:rPr lang="en-US" dirty="0" smtClean="0"/>
              <a:t>perform a </a:t>
            </a:r>
            <a:r>
              <a:rPr lang="en-US" b="1" dirty="0" smtClean="0"/>
              <a:t>deep copy</a:t>
            </a:r>
            <a:endParaRPr lang="en-US" b="1" dirty="0" smtClean="0"/>
          </a:p>
          <a:p>
            <a:endParaRPr lang="en-US" dirty="0"/>
          </a:p>
          <a:p>
            <a:r>
              <a:rPr lang="en-US" dirty="0" smtClean="0"/>
              <a:t>Important </a:t>
            </a:r>
            <a:r>
              <a:rPr lang="en-US" dirty="0"/>
              <a:t>to remember that although the copy constructor has a very specific purpose, it is still a constructor and </a:t>
            </a:r>
            <a:r>
              <a:rPr lang="en-US" strike="sngStrike" dirty="0" smtClean="0"/>
              <a:t>can</a:t>
            </a:r>
            <a:r>
              <a:rPr lang="en-US" dirty="0" smtClean="0"/>
              <a:t> </a:t>
            </a:r>
            <a:r>
              <a:rPr lang="en-US" strike="sngStrike" dirty="0" smtClean="0"/>
              <a:t>should</a:t>
            </a:r>
            <a:r>
              <a:rPr lang="en-US" dirty="0" smtClean="0"/>
              <a:t> </a:t>
            </a:r>
            <a:r>
              <a:rPr lang="en-US" b="1" dirty="0" smtClean="0"/>
              <a:t>will </a:t>
            </a:r>
            <a:r>
              <a:rPr lang="en-US" b="1" dirty="0"/>
              <a:t>use base member initialization</a:t>
            </a:r>
            <a:endParaRPr lang="en-US" b="1" dirty="0" smtClean="0"/>
          </a:p>
          <a:p>
            <a:endParaRPr lang="en-US" dirty="0" smtClean="0"/>
          </a:p>
          <a:p>
            <a:r>
              <a:rPr lang="en-US" dirty="0" smtClean="0"/>
              <a:t>Copy </a:t>
            </a:r>
            <a:r>
              <a:rPr lang="en-US" dirty="0"/>
              <a:t>ctor will automatically be called whenever the situation requires it</a:t>
            </a:r>
          </a:p>
          <a:p>
            <a:endParaRPr lang="en-US" dirty="0" smtClean="0"/>
          </a:p>
          <a:p>
            <a:r>
              <a:rPr lang="en-US" b="1" dirty="0" smtClean="0"/>
              <a:t>Three </a:t>
            </a:r>
            <a:r>
              <a:rPr lang="en-US" b="1" dirty="0"/>
              <a:t>times a copy constructor is </a:t>
            </a:r>
            <a:r>
              <a:rPr lang="en-US" b="1" dirty="0" smtClean="0"/>
              <a:t>called</a:t>
            </a:r>
          </a:p>
          <a:p>
            <a:pPr lvl="1"/>
            <a:r>
              <a:rPr lang="en-US" dirty="0" smtClean="0"/>
              <a:t>When </a:t>
            </a:r>
            <a:r>
              <a:rPr lang="en-US" dirty="0"/>
              <a:t>an </a:t>
            </a:r>
            <a:r>
              <a:rPr lang="en-US" b="1" dirty="0"/>
              <a:t>object is passed by </a:t>
            </a:r>
            <a:r>
              <a:rPr lang="en-US" b="1" dirty="0" smtClean="0"/>
              <a:t>value</a:t>
            </a:r>
          </a:p>
          <a:p>
            <a:pPr lvl="1"/>
            <a:r>
              <a:rPr lang="en-US" dirty="0" smtClean="0"/>
              <a:t>When </a:t>
            </a:r>
            <a:r>
              <a:rPr lang="en-US" dirty="0"/>
              <a:t>an </a:t>
            </a:r>
            <a:r>
              <a:rPr lang="en-US" b="1" dirty="0"/>
              <a:t>object is returned by </a:t>
            </a:r>
            <a:r>
              <a:rPr lang="en-US" b="1" dirty="0" smtClean="0"/>
              <a:t>value</a:t>
            </a:r>
          </a:p>
          <a:p>
            <a:pPr lvl="1"/>
            <a:r>
              <a:rPr lang="en-US" dirty="0" smtClean="0"/>
              <a:t>When </a:t>
            </a:r>
            <a:r>
              <a:rPr lang="en-US" dirty="0"/>
              <a:t>an </a:t>
            </a:r>
            <a:r>
              <a:rPr lang="en-US" b="1" dirty="0"/>
              <a:t>object is instantiated using another object of the same type</a:t>
            </a:r>
            <a:r>
              <a:rPr lang="en-US" dirty="0"/>
              <a:t> to initialize the new object</a:t>
            </a:r>
          </a:p>
          <a:p>
            <a:endParaRPr lang="en-US" dirty="0"/>
          </a:p>
        </p:txBody>
      </p:sp>
    </p:spTree>
    <p:extLst>
      <p:ext uri="{BB962C8B-B14F-4D97-AF65-F5344CB8AC3E}">
        <p14:creationId xmlns:p14="http://schemas.microsoft.com/office/powerpoint/2010/main" val="339175545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17.8.1 Copy Constructor </a:t>
            </a:r>
            <a:r>
              <a:rPr lang="en-US" dirty="0" smtClean="0"/>
              <a:t>– Invoking Example </a:t>
            </a:r>
            <a:endParaRPr lang="en-US" dirty="0"/>
          </a:p>
        </p:txBody>
      </p:sp>
      <p:sp>
        <p:nvSpPr>
          <p:cNvPr id="3" name="Content Placeholder 2"/>
          <p:cNvSpPr>
            <a:spLocks noGrp="1"/>
          </p:cNvSpPr>
          <p:nvPr>
            <p:ph idx="1"/>
          </p:nvPr>
        </p:nvSpPr>
        <p:spPr/>
        <p:txBody>
          <a:bodyPr>
            <a:normAutofit lnSpcReduction="10000"/>
          </a:bodyPr>
          <a:lstStyle/>
          <a:p>
            <a:pPr marL="0" marR="0" indent="0">
              <a:lnSpc>
                <a:spcPct val="100000"/>
              </a:lnSpc>
              <a:spcBef>
                <a:spcPts val="0"/>
              </a:spcBef>
              <a:spcAft>
                <a:spcPts val="0"/>
              </a:spcAft>
              <a:buNone/>
            </a:pPr>
            <a:r>
              <a:rPr lang="en-US" sz="1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Four argument ctor called</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8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Engine</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V8 ( 8, 5.7F, </a:t>
            </a:r>
            <a:r>
              <a:rPr lang="en-US" sz="18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"Hemi"</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GASOLINE</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Initialize object with another object copy constructor called</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8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Engine</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Jon_Truck</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V8 );</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Pass by value, copy constructor called</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void</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StartYourEngines</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18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Engine</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engine_to_start</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tabLst>
                <a:tab pos="745490" algn="l"/>
              </a:tabLst>
            </a:pP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tabLst>
                <a:tab pos="745490" algn="l"/>
              </a:tabLst>
            </a:pP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Return by value, copy constructor called</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8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Engine</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CreateNewEngine</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Default constructor called </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Engine</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crate;</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Enter engine options</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return</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crate;</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indent="0">
              <a:lnSpc>
                <a:spcPct val="100000"/>
              </a:lnSpc>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8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23874196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17.8.1 Copy Constructor </a:t>
            </a:r>
            <a:r>
              <a:rPr lang="en-US" dirty="0" smtClean="0"/>
              <a:t>– Initializing an Object </a:t>
            </a:r>
            <a:endParaRPr lang="en-US" dirty="0"/>
          </a:p>
        </p:txBody>
      </p:sp>
      <p:sp>
        <p:nvSpPr>
          <p:cNvPr id="3" name="Content Placeholder 2"/>
          <p:cNvSpPr>
            <a:spLocks noGrp="1"/>
          </p:cNvSpPr>
          <p:nvPr>
            <p:ph idx="1"/>
          </p:nvPr>
        </p:nvSpPr>
        <p:spPr/>
        <p:txBody>
          <a:bodyPr/>
          <a:lstStyle/>
          <a:p>
            <a:pPr marL="0" indent="0">
              <a:lnSpc>
                <a:spcPct val="100000"/>
              </a:lnSpc>
              <a:spcBef>
                <a:spcPts val="0"/>
              </a:spcBef>
              <a:spcAft>
                <a:spcPts val="0"/>
              </a:spcAft>
              <a:buNone/>
            </a:pPr>
            <a:r>
              <a:rPr lang="en-US" sz="2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Four argument ctor called</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indent="0">
              <a:lnSpc>
                <a:spcPct val="100000"/>
              </a:lnSpc>
              <a:spcBef>
                <a:spcPts val="0"/>
              </a:spcBef>
              <a:spcAft>
                <a:spcPts val="0"/>
              </a:spcAft>
              <a:buNone/>
            </a:pPr>
            <a:r>
              <a:rPr lang="en-US" sz="28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Engine</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V8 ( 8, 5.7F, </a:t>
            </a:r>
            <a:r>
              <a:rPr lang="en-US" sz="28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"Hemi"</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GASOLINE</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indent="0">
              <a:lnSpc>
                <a:spcPct val="100000"/>
              </a:lnSpc>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indent="0">
              <a:lnSpc>
                <a:spcPct val="100000"/>
              </a:lnSpc>
              <a:spcBef>
                <a:spcPts val="0"/>
              </a:spcBef>
              <a:spcAft>
                <a:spcPts val="0"/>
              </a:spcAft>
              <a:buNone/>
            </a:pPr>
            <a:r>
              <a:rPr lang="en-US" sz="2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Initialize object with another object, </a:t>
            </a:r>
            <a:endParaRPr lang="en-US" sz="2800" dirty="0" smtClean="0">
              <a:solidFill>
                <a:srgbClr val="008000"/>
              </a:solidFill>
              <a:latin typeface="Courier New" panose="02070309020205020404" pitchFamily="49" charset="0"/>
              <a:ea typeface="Times New Roman" panose="02020603050405020304" pitchFamily="18" charset="0"/>
              <a:cs typeface="Courier New" panose="02070309020205020404" pitchFamily="49" charset="0"/>
            </a:endParaRPr>
          </a:p>
          <a:p>
            <a:pPr marL="0" indent="0">
              <a:lnSpc>
                <a:spcPct val="100000"/>
              </a:lnSpc>
              <a:spcBef>
                <a:spcPts val="0"/>
              </a:spcBef>
              <a:spcAft>
                <a:spcPts val="0"/>
              </a:spcAft>
              <a:buNone/>
            </a:pPr>
            <a:r>
              <a:rPr lang="en-US" sz="2800" dirty="0" smtClean="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copy constructor called</a:t>
            </a:r>
          </a:p>
          <a:p>
            <a:pPr marL="0" indent="0">
              <a:lnSpc>
                <a:spcPct val="100000"/>
              </a:lnSpc>
              <a:spcBef>
                <a:spcPts val="0"/>
              </a:spcBef>
              <a:spcAft>
                <a:spcPts val="0"/>
              </a:spcAft>
              <a:buNone/>
            </a:pPr>
            <a:r>
              <a:rPr lang="en-US" sz="2800" dirty="0" smtClean="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All three of the following statements are equivalent</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indent="0">
              <a:lnSpc>
                <a:spcPct val="100000"/>
              </a:lnSpc>
              <a:spcBef>
                <a:spcPts val="0"/>
              </a:spcBef>
              <a:spcAft>
                <a:spcPts val="0"/>
              </a:spcAft>
              <a:buNone/>
            </a:pPr>
            <a:r>
              <a:rPr lang="en-US" sz="28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Engine</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Jon_Truck</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V8</a:t>
            </a:r>
            <a:r>
              <a:rPr lang="en-US" sz="28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p>
          <a:p>
            <a:pPr marL="0" indent="0">
              <a:lnSpc>
                <a:spcPct val="100000"/>
              </a:lnSpc>
              <a:spcBef>
                <a:spcPts val="0"/>
              </a:spcBef>
              <a:spcAft>
                <a:spcPts val="0"/>
              </a:spcAft>
              <a:buNone/>
            </a:pPr>
            <a:r>
              <a:rPr lang="en-US" sz="28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Engine</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err="1"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Jon_Truck</a:t>
            </a:r>
            <a:r>
              <a:rPr lang="en-US" sz="28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V8 );</a:t>
            </a:r>
            <a:endParaRPr lang="en-US" sz="2800" dirty="0">
              <a:solidFill>
                <a:srgbClr val="000000"/>
              </a:solidFill>
              <a:latin typeface="Courier New" panose="02070309020205020404" pitchFamily="49" charset="0"/>
              <a:cs typeface="Courier New" panose="02070309020205020404" pitchFamily="49" charset="0"/>
            </a:endParaRPr>
          </a:p>
          <a:p>
            <a:pPr marL="0" indent="0">
              <a:lnSpc>
                <a:spcPct val="100000"/>
              </a:lnSpc>
              <a:spcBef>
                <a:spcPts val="0"/>
              </a:spcBef>
              <a:spcAft>
                <a:spcPts val="0"/>
              </a:spcAft>
              <a:buNone/>
            </a:pPr>
            <a:r>
              <a:rPr lang="en-US" sz="28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Engine</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err="1"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Jon_Truck</a:t>
            </a:r>
            <a:r>
              <a:rPr lang="en-US" sz="28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V8 };</a:t>
            </a:r>
            <a:endParaRPr lang="en-US" sz="2800" dirty="0" smtClean="0">
              <a:latin typeface="Courier New" panose="02070309020205020404" pitchFamily="49" charset="0"/>
              <a:cs typeface="Courier New" panose="02070309020205020404" pitchFamily="49" charset="0"/>
            </a:endParaRPr>
          </a:p>
          <a:p>
            <a:endParaRPr lang="en-US" dirty="0"/>
          </a:p>
          <a:p>
            <a:endParaRPr lang="en-US" dirty="0"/>
          </a:p>
        </p:txBody>
      </p:sp>
    </p:spTree>
    <p:extLst>
      <p:ext uri="{BB962C8B-B14F-4D97-AF65-F5344CB8AC3E}">
        <p14:creationId xmlns:p14="http://schemas.microsoft.com/office/powerpoint/2010/main" val="13127553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17.1.2 Access </a:t>
            </a:r>
            <a:r>
              <a:rPr lang="en-US" dirty="0" smtClean="0"/>
              <a:t>Specifiers – Description</a:t>
            </a:r>
            <a:endParaRPr lang="en-US" dirty="0"/>
          </a:p>
        </p:txBody>
      </p:sp>
      <p:sp>
        <p:nvSpPr>
          <p:cNvPr id="3" name="Content Placeholder 2"/>
          <p:cNvSpPr>
            <a:spLocks noGrp="1"/>
          </p:cNvSpPr>
          <p:nvPr>
            <p:ph idx="1"/>
          </p:nvPr>
        </p:nvSpPr>
        <p:spPr>
          <a:xfrm>
            <a:off x="83975" y="1191206"/>
            <a:ext cx="12036489" cy="5209594"/>
          </a:xfrm>
        </p:spPr>
        <p:txBody>
          <a:bodyPr>
            <a:normAutofit fontScale="70000" lnSpcReduction="20000"/>
          </a:bodyPr>
          <a:lstStyle/>
          <a:p>
            <a:r>
              <a:rPr lang="en-US" dirty="0"/>
              <a:t>Data members should be sheltered from functions outside that attempt to change their </a:t>
            </a:r>
            <a:r>
              <a:rPr lang="en-US" dirty="0" smtClean="0"/>
              <a:t>values</a:t>
            </a:r>
            <a:endParaRPr lang="en-US" dirty="0"/>
          </a:p>
          <a:p>
            <a:endParaRPr lang="en-US" dirty="0" smtClean="0"/>
          </a:p>
          <a:p>
            <a:r>
              <a:rPr lang="en-US" dirty="0" smtClean="0"/>
              <a:t>Access specifiers denote </a:t>
            </a:r>
            <a:r>
              <a:rPr lang="en-US" dirty="0"/>
              <a:t>level of protection for data members and methods from functions outside the </a:t>
            </a:r>
            <a:r>
              <a:rPr lang="en-US" b="1" dirty="0" smtClean="0">
                <a:latin typeface="Courier New" panose="02070309020205020404" pitchFamily="49" charset="0"/>
                <a:cs typeface="Courier New" panose="02070309020205020404" pitchFamily="49" charset="0"/>
              </a:rPr>
              <a:t>class</a:t>
            </a:r>
            <a:endParaRPr lang="en-US" b="1" dirty="0">
              <a:latin typeface="Courier New" panose="02070309020205020404" pitchFamily="49" charset="0"/>
              <a:cs typeface="Courier New" panose="02070309020205020404" pitchFamily="49" charset="0"/>
            </a:endParaRPr>
          </a:p>
          <a:p>
            <a:endParaRPr lang="en-US" b="1" dirty="0" smtClean="0"/>
          </a:p>
          <a:p>
            <a:r>
              <a:rPr lang="en-US" b="1" dirty="0"/>
              <a:t>Public</a:t>
            </a:r>
          </a:p>
          <a:p>
            <a:pPr lvl="1"/>
            <a:r>
              <a:rPr lang="en-US" dirty="0"/>
              <a:t>Members are available to any function</a:t>
            </a:r>
          </a:p>
          <a:p>
            <a:pPr lvl="1"/>
            <a:r>
              <a:rPr lang="en-US" dirty="0"/>
              <a:t>Area where methods that provide the interface should be defined</a:t>
            </a:r>
          </a:p>
          <a:p>
            <a:pPr lvl="1"/>
            <a:r>
              <a:rPr lang="en-US" dirty="0"/>
              <a:t>Avoid defining data members in this area</a:t>
            </a:r>
          </a:p>
          <a:p>
            <a:pPr marL="0" indent="0">
              <a:buNone/>
            </a:pPr>
            <a:endParaRPr lang="en-US" b="1" dirty="0" smtClean="0"/>
          </a:p>
          <a:p>
            <a:r>
              <a:rPr lang="en-US" b="1" dirty="0" smtClean="0"/>
              <a:t>Protected </a:t>
            </a:r>
            <a:endParaRPr lang="en-US" b="1" dirty="0"/>
          </a:p>
          <a:p>
            <a:pPr lvl="1"/>
            <a:r>
              <a:rPr lang="en-US" dirty="0" smtClean="0"/>
              <a:t>Used </a:t>
            </a:r>
            <a:r>
              <a:rPr lang="en-US" dirty="0"/>
              <a:t>with inheritance</a:t>
            </a:r>
          </a:p>
          <a:p>
            <a:pPr marL="0" indent="0">
              <a:buNone/>
            </a:pPr>
            <a:endParaRPr lang="en-US" b="1" dirty="0" smtClean="0"/>
          </a:p>
          <a:p>
            <a:r>
              <a:rPr lang="en-US" b="1" dirty="0" smtClean="0"/>
              <a:t>Private</a:t>
            </a:r>
            <a:r>
              <a:rPr lang="en-US" dirty="0"/>
              <a:t>		</a:t>
            </a:r>
          </a:p>
          <a:p>
            <a:pPr lvl="1"/>
            <a:r>
              <a:rPr lang="en-US" dirty="0" smtClean="0"/>
              <a:t>Only </a:t>
            </a:r>
            <a:r>
              <a:rPr lang="en-US" dirty="0"/>
              <a:t>accessible by methods that are part of the </a:t>
            </a:r>
            <a:r>
              <a:rPr lang="en-US" dirty="0" smtClean="0"/>
              <a:t>class</a:t>
            </a:r>
            <a:endParaRPr lang="en-US" dirty="0"/>
          </a:p>
          <a:p>
            <a:pPr lvl="1"/>
            <a:r>
              <a:rPr lang="en-US" dirty="0" smtClean="0"/>
              <a:t>All </a:t>
            </a:r>
            <a:r>
              <a:rPr lang="en-US" dirty="0"/>
              <a:t>data members should be defined </a:t>
            </a:r>
            <a:r>
              <a:rPr lang="en-US" dirty="0" smtClean="0"/>
              <a:t>here</a:t>
            </a:r>
            <a:endParaRPr lang="en-US" dirty="0"/>
          </a:p>
          <a:p>
            <a:pPr lvl="1"/>
            <a:r>
              <a:rPr lang="en-US" dirty="0" smtClean="0"/>
              <a:t>Define </a:t>
            </a:r>
            <a:r>
              <a:rPr lang="en-US" dirty="0"/>
              <a:t>any methods not part of the public interface of the class</a:t>
            </a:r>
          </a:p>
          <a:p>
            <a:endParaRPr lang="en-US" dirty="0"/>
          </a:p>
          <a:p>
            <a:endParaRPr lang="en-US" dirty="0"/>
          </a:p>
        </p:txBody>
      </p:sp>
    </p:spTree>
    <p:extLst>
      <p:ext uri="{BB962C8B-B14F-4D97-AF65-F5344CB8AC3E}">
        <p14:creationId xmlns:p14="http://schemas.microsoft.com/office/powerpoint/2010/main" val="114777996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17.8.1 Copy Constructor – </a:t>
            </a:r>
            <a:r>
              <a:rPr lang="en-US" dirty="0" smtClean="0"/>
              <a:t>Parameter</a:t>
            </a:r>
            <a:endParaRPr lang="en-US" dirty="0"/>
          </a:p>
        </p:txBody>
      </p:sp>
      <p:sp>
        <p:nvSpPr>
          <p:cNvPr id="3" name="Content Placeholder 2"/>
          <p:cNvSpPr>
            <a:spLocks noGrp="1"/>
          </p:cNvSpPr>
          <p:nvPr>
            <p:ph idx="1"/>
          </p:nvPr>
        </p:nvSpPr>
        <p:spPr>
          <a:xfrm>
            <a:off x="83975" y="1191206"/>
            <a:ext cx="12036489" cy="5238169"/>
          </a:xfrm>
        </p:spPr>
        <p:txBody>
          <a:bodyPr>
            <a:normAutofit fontScale="77500" lnSpcReduction="20000"/>
          </a:bodyPr>
          <a:lstStyle/>
          <a:p>
            <a:r>
              <a:rPr lang="en-US" dirty="0"/>
              <a:t>The copy constructor takes only one parameter, an object of the same type passed by const-ref</a:t>
            </a:r>
            <a:endParaRPr lang="en-US" dirty="0" smtClean="0"/>
          </a:p>
          <a:p>
            <a:endParaRPr lang="en-US" dirty="0"/>
          </a:p>
          <a:p>
            <a:pPr marL="457200" lvl="1" indent="0">
              <a:buNone/>
            </a:pPr>
            <a:r>
              <a:rPr lang="en-US" sz="2800" dirty="0">
                <a:solidFill>
                  <a:srgbClr val="2B91AF"/>
                </a:solidFill>
                <a:latin typeface="Courier New" panose="02070309020205020404" pitchFamily="49" charset="0"/>
                <a:ea typeface="Times New Roman" panose="02020603050405020304" pitchFamily="18" charset="0"/>
              </a:rPr>
              <a:t>Engine</a:t>
            </a:r>
            <a:r>
              <a:rPr lang="en-US" sz="2800" dirty="0">
                <a:solidFill>
                  <a:schemeClr val="tx1"/>
                </a:solidFill>
                <a:latin typeface="Courier New" panose="02070309020205020404" pitchFamily="49" charset="0"/>
                <a:ea typeface="Times New Roman" panose="02020603050405020304" pitchFamily="18" charset="0"/>
              </a:rPr>
              <a:t>::Engine </a:t>
            </a:r>
            <a:r>
              <a:rPr lang="en-US" sz="2800" dirty="0">
                <a:solidFill>
                  <a:srgbClr val="000000"/>
                </a:solidFill>
                <a:latin typeface="Courier New" panose="02070309020205020404" pitchFamily="49" charset="0"/>
                <a:ea typeface="Times New Roman" panose="02020603050405020304" pitchFamily="18" charset="0"/>
              </a:rPr>
              <a:t>( </a:t>
            </a:r>
            <a:r>
              <a:rPr lang="en-US" sz="2800" dirty="0">
                <a:solidFill>
                  <a:srgbClr val="0000FF"/>
                </a:solidFill>
                <a:latin typeface="Courier New" panose="02070309020205020404" pitchFamily="49" charset="0"/>
                <a:ea typeface="Times New Roman" panose="02020603050405020304" pitchFamily="18" charset="0"/>
              </a:rPr>
              <a:t>const</a:t>
            </a:r>
            <a:r>
              <a:rPr lang="en-US" sz="2800" dirty="0">
                <a:solidFill>
                  <a:srgbClr val="000000"/>
                </a:solidFill>
                <a:latin typeface="Courier New" panose="02070309020205020404" pitchFamily="49" charset="0"/>
                <a:ea typeface="Times New Roman" panose="02020603050405020304" pitchFamily="18" charset="0"/>
              </a:rPr>
              <a:t> </a:t>
            </a:r>
            <a:r>
              <a:rPr lang="en-US" sz="2800" dirty="0">
                <a:solidFill>
                  <a:srgbClr val="2B91AF"/>
                </a:solidFill>
                <a:latin typeface="Courier New" panose="02070309020205020404" pitchFamily="49" charset="0"/>
                <a:ea typeface="Times New Roman" panose="02020603050405020304" pitchFamily="18" charset="0"/>
              </a:rPr>
              <a:t>Engine </a:t>
            </a:r>
            <a:r>
              <a:rPr lang="en-US" sz="2800" dirty="0">
                <a:solidFill>
                  <a:srgbClr val="000000"/>
                </a:solidFill>
                <a:latin typeface="Courier New" panose="02070309020205020404" pitchFamily="49" charset="0"/>
                <a:ea typeface="Times New Roman" panose="02020603050405020304" pitchFamily="18" charset="0"/>
              </a:rPr>
              <a:t>&amp; </a:t>
            </a:r>
            <a:r>
              <a:rPr lang="en-US" sz="2800" dirty="0">
                <a:solidFill>
                  <a:schemeClr val="tx1"/>
                </a:solidFill>
                <a:latin typeface="Courier New" panose="02070309020205020404" pitchFamily="49" charset="0"/>
                <a:ea typeface="Times New Roman" panose="02020603050405020304" pitchFamily="18" charset="0"/>
              </a:rPr>
              <a:t>copy</a:t>
            </a:r>
            <a:r>
              <a:rPr lang="en-US" sz="2800" dirty="0">
                <a:solidFill>
                  <a:srgbClr val="808080"/>
                </a:solidFill>
                <a:latin typeface="Courier New" panose="02070309020205020404" pitchFamily="49" charset="0"/>
                <a:ea typeface="Times New Roman" panose="02020603050405020304" pitchFamily="18" charset="0"/>
              </a:rPr>
              <a:t> </a:t>
            </a:r>
            <a:r>
              <a:rPr lang="en-US" sz="2800" dirty="0">
                <a:solidFill>
                  <a:srgbClr val="000000"/>
                </a:solidFill>
                <a:latin typeface="Courier New" panose="02070309020205020404" pitchFamily="49" charset="0"/>
                <a:ea typeface="Times New Roman" panose="02020603050405020304" pitchFamily="18" charset="0"/>
              </a:rPr>
              <a:t>);</a:t>
            </a:r>
            <a:endParaRPr lang="en-US" dirty="0" smtClean="0"/>
          </a:p>
          <a:p>
            <a:endParaRPr lang="en-US" dirty="0"/>
          </a:p>
          <a:p>
            <a:r>
              <a:rPr lang="en-US" dirty="0" smtClean="0"/>
              <a:t>The </a:t>
            </a:r>
            <a:r>
              <a:rPr lang="en-US" dirty="0"/>
              <a:t>copy constructor doesn’t return a value</a:t>
            </a:r>
            <a:endParaRPr lang="en-US" dirty="0" smtClean="0"/>
          </a:p>
          <a:p>
            <a:endParaRPr lang="en-US" dirty="0" smtClean="0"/>
          </a:p>
          <a:p>
            <a:pPr>
              <a:buClr>
                <a:srgbClr val="007A77"/>
              </a:buClr>
            </a:pPr>
            <a:r>
              <a:rPr lang="en-US" b="1" dirty="0" smtClean="0">
                <a:solidFill>
                  <a:srgbClr val="FF0000"/>
                </a:solidFill>
              </a:rPr>
              <a:t>The </a:t>
            </a:r>
            <a:r>
              <a:rPr lang="en-US" b="1" dirty="0">
                <a:solidFill>
                  <a:srgbClr val="FF0000"/>
                </a:solidFill>
              </a:rPr>
              <a:t>parameter passed to the method is passed by const-ref</a:t>
            </a:r>
          </a:p>
          <a:p>
            <a:endParaRPr lang="en-US" dirty="0" smtClean="0"/>
          </a:p>
          <a:p>
            <a:r>
              <a:rPr lang="en-US" b="1" dirty="0"/>
              <a:t>Why is this important</a:t>
            </a:r>
            <a:r>
              <a:rPr lang="en-US" b="1" dirty="0" smtClean="0"/>
              <a:t>?</a:t>
            </a:r>
          </a:p>
          <a:p>
            <a:pPr lvl="1"/>
            <a:r>
              <a:rPr lang="en-US" dirty="0"/>
              <a:t>If the parameter were to be passed by value, it would call the copy </a:t>
            </a:r>
            <a:r>
              <a:rPr lang="en-US" dirty="0" smtClean="0"/>
              <a:t>constructor</a:t>
            </a:r>
          </a:p>
          <a:p>
            <a:pPr lvl="1"/>
            <a:r>
              <a:rPr lang="en-US" dirty="0" smtClean="0"/>
              <a:t>Which </a:t>
            </a:r>
            <a:r>
              <a:rPr lang="en-US" dirty="0"/>
              <a:t>would call the copy </a:t>
            </a:r>
            <a:r>
              <a:rPr lang="en-US" dirty="0" smtClean="0"/>
              <a:t>constructor</a:t>
            </a:r>
          </a:p>
          <a:p>
            <a:pPr lvl="1"/>
            <a:r>
              <a:rPr lang="en-US" dirty="0" smtClean="0"/>
              <a:t>Which </a:t>
            </a:r>
            <a:r>
              <a:rPr lang="en-US" dirty="0"/>
              <a:t>would call the copy </a:t>
            </a:r>
            <a:r>
              <a:rPr lang="en-US" dirty="0" smtClean="0"/>
              <a:t>constructor</a:t>
            </a:r>
          </a:p>
          <a:p>
            <a:pPr lvl="1"/>
            <a:r>
              <a:rPr lang="en-US" dirty="0" smtClean="0"/>
              <a:t>Which </a:t>
            </a:r>
            <a:r>
              <a:rPr lang="en-US" dirty="0"/>
              <a:t>would call the copy constructor</a:t>
            </a:r>
            <a:r>
              <a:rPr lang="en-US" dirty="0" smtClean="0"/>
              <a:t> (because </a:t>
            </a:r>
            <a:r>
              <a:rPr lang="en-US" dirty="0"/>
              <a:t>the parameter is passed by </a:t>
            </a:r>
            <a:r>
              <a:rPr lang="en-US" dirty="0" smtClean="0"/>
              <a:t>value)</a:t>
            </a:r>
          </a:p>
          <a:p>
            <a:pPr lvl="1"/>
            <a:r>
              <a:rPr lang="en-US" dirty="0" smtClean="0"/>
              <a:t>Would </a:t>
            </a:r>
            <a:r>
              <a:rPr lang="en-US" dirty="0"/>
              <a:t>continue </a:t>
            </a:r>
            <a:r>
              <a:rPr lang="en-US" dirty="0" smtClean="0"/>
              <a:t>forever</a:t>
            </a:r>
            <a:endParaRPr lang="en-US" dirty="0"/>
          </a:p>
        </p:txBody>
      </p:sp>
    </p:spTree>
    <p:extLst>
      <p:ext uri="{BB962C8B-B14F-4D97-AF65-F5344CB8AC3E}">
        <p14:creationId xmlns:p14="http://schemas.microsoft.com/office/powerpoint/2010/main" val="3656426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0" end="1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1" end="1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2" end="1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17.8.1 Copy Constructor </a:t>
            </a:r>
            <a:r>
              <a:rPr lang="en-US" dirty="0" smtClean="0"/>
              <a:t>– Example  </a:t>
            </a:r>
            <a:endParaRPr lang="en-US" dirty="0"/>
          </a:p>
        </p:txBody>
      </p:sp>
      <p:sp>
        <p:nvSpPr>
          <p:cNvPr id="3" name="Content Placeholder 2"/>
          <p:cNvSpPr>
            <a:spLocks noGrp="1"/>
          </p:cNvSpPr>
          <p:nvPr>
            <p:ph idx="1"/>
          </p:nvPr>
        </p:nvSpPr>
        <p:spPr/>
        <p:txBody>
          <a:bodyPr>
            <a:normAutofit/>
          </a:bodyPr>
          <a:lstStyle/>
          <a:p>
            <a:r>
              <a:rPr lang="en-US" dirty="0"/>
              <a:t>To write the copy constructor for the Engine class we use base member initialization</a:t>
            </a:r>
            <a:endParaRPr lang="en-US" dirty="0" smtClean="0"/>
          </a:p>
          <a:p>
            <a:pPr lvl="1"/>
            <a:r>
              <a:rPr lang="en-US" dirty="0" smtClean="0"/>
              <a:t>Illustrates </a:t>
            </a:r>
            <a:r>
              <a:rPr lang="en-US" dirty="0"/>
              <a:t>that this function is a constructor</a:t>
            </a:r>
          </a:p>
          <a:p>
            <a:endParaRPr lang="en-US" dirty="0" smtClean="0"/>
          </a:p>
          <a:p>
            <a:pPr marL="457200" lvl="1" indent="0">
              <a:lnSpc>
                <a:spcPct val="100000"/>
              </a:lnSpc>
              <a:spcBef>
                <a:spcPts val="0"/>
              </a:spcBef>
              <a:spcAft>
                <a:spcPts val="0"/>
              </a:spcAft>
              <a:buNone/>
            </a:pPr>
            <a:r>
              <a:rPr lang="en-US" sz="22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Engine</a:t>
            </a:r>
            <a:r>
              <a:rPr lang="en-US" sz="22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::Engine ( </a:t>
            </a:r>
            <a:r>
              <a:rPr lang="en-US" sz="22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const</a:t>
            </a:r>
            <a:r>
              <a:rPr lang="en-US" sz="22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2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Engine</a:t>
            </a:r>
            <a:r>
              <a:rPr lang="en-US" sz="22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&amp; </a:t>
            </a:r>
            <a:r>
              <a:rPr lang="en-US" sz="22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copy</a:t>
            </a:r>
            <a:r>
              <a:rPr lang="en-US" sz="22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2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200" dirty="0" smtClean="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00000"/>
              </a:lnSpc>
              <a:spcBef>
                <a:spcPts val="0"/>
              </a:spcBef>
              <a:spcAft>
                <a:spcPts val="0"/>
              </a:spcAft>
              <a:buNone/>
            </a:pPr>
            <a:r>
              <a:rPr lang="en-US" sz="22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200" dirty="0" err="1"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m_cylinders</a:t>
            </a:r>
            <a:r>
              <a:rPr lang="en-US" sz="22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200" dirty="0" err="1"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copy.m_cylinders</a:t>
            </a:r>
            <a:r>
              <a:rPr lang="en-US" sz="22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endParaRPr lang="en-US" sz="2200" dirty="0" smtClean="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00000"/>
              </a:lnSpc>
              <a:spcBef>
                <a:spcPts val="0"/>
              </a:spcBef>
              <a:spcAft>
                <a:spcPts val="0"/>
              </a:spcAft>
              <a:buNone/>
            </a:pPr>
            <a:r>
              <a:rPr lang="en-US" sz="22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2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m_displacement</a:t>
            </a:r>
            <a:r>
              <a:rPr lang="en-US" sz="22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2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copy.m_displacement</a:t>
            </a:r>
            <a:r>
              <a:rPr lang="en-US" sz="22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endParaRPr lang="en-US" sz="22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00000"/>
              </a:lnSpc>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2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2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m_fuel</a:t>
            </a:r>
            <a:r>
              <a:rPr lang="en-US" sz="22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2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copy.m_fuel</a:t>
            </a:r>
            <a:r>
              <a:rPr lang="en-US" sz="22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2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00000"/>
              </a:lnSpc>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2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00000"/>
              </a:lnSpc>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strcpy ( </a:t>
            </a:r>
            <a:r>
              <a:rPr lang="en-US" sz="22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m_manufacturer</a:t>
            </a:r>
            <a:r>
              <a:rPr lang="en-US" sz="22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2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copy.m_manufacturer</a:t>
            </a:r>
            <a:r>
              <a:rPr lang="en-US" sz="22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2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00000"/>
              </a:lnSpc>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200" dirty="0">
              <a:latin typeface="Courier New" panose="02070309020205020404" pitchFamily="49" charset="0"/>
              <a:cs typeface="Courier New" panose="02070309020205020404" pitchFamily="49" charset="0"/>
            </a:endParaRPr>
          </a:p>
          <a:p>
            <a:endParaRPr lang="en-US" dirty="0"/>
          </a:p>
        </p:txBody>
      </p:sp>
    </p:spTree>
    <p:extLst>
      <p:ext uri="{BB962C8B-B14F-4D97-AF65-F5344CB8AC3E}">
        <p14:creationId xmlns:p14="http://schemas.microsoft.com/office/powerpoint/2010/main" val="53394006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17.8.1 Copy Constructor </a:t>
            </a:r>
            <a:r>
              <a:rPr lang="en-US" dirty="0" smtClean="0"/>
              <a:t>– </a:t>
            </a:r>
            <a:r>
              <a:rPr lang="en-US" dirty="0" smtClean="0">
                <a:latin typeface="Courier New" panose="02070309020205020404" pitchFamily="49" charset="0"/>
                <a:cs typeface="Courier New" panose="02070309020205020404" pitchFamily="49" charset="0"/>
              </a:rPr>
              <a:t>String</a:t>
            </a:r>
            <a:r>
              <a:rPr lang="en-US" dirty="0" smtClean="0"/>
              <a:t> </a:t>
            </a:r>
            <a:r>
              <a:rPr lang="en-US" dirty="0" smtClean="0">
                <a:latin typeface="Courier New" panose="02070309020205020404" pitchFamily="49" charset="0"/>
                <a:cs typeface="Courier New" panose="02070309020205020404" pitchFamily="49" charset="0"/>
              </a:rPr>
              <a:t>class</a:t>
            </a:r>
            <a:r>
              <a:rPr lang="en-US" dirty="0" smtClean="0"/>
              <a:t> Definition </a:t>
            </a:r>
            <a:endParaRPr lang="en-US" dirty="0"/>
          </a:p>
        </p:txBody>
      </p:sp>
      <p:sp>
        <p:nvSpPr>
          <p:cNvPr id="5" name="Content Placeholder 4"/>
          <p:cNvSpPr>
            <a:spLocks noGrp="1"/>
          </p:cNvSpPr>
          <p:nvPr>
            <p:ph sz="half" idx="1"/>
          </p:nvPr>
        </p:nvSpPr>
        <p:spPr/>
        <p:txBody>
          <a:bodyPr>
            <a:normAutofit/>
          </a:bodyPr>
          <a:lstStyle/>
          <a:p>
            <a:pPr lvl="0"/>
            <a:r>
              <a:rPr lang="en-US" dirty="0"/>
              <a:t>To illustrate creating a copy ctor when the class has a pointer as a data member, we will assume we are writing our own string class</a:t>
            </a:r>
          </a:p>
          <a:p>
            <a:pPr lvl="0"/>
            <a:endParaRPr lang="en-US" dirty="0" smtClean="0"/>
          </a:p>
          <a:p>
            <a:pPr lvl="0"/>
            <a:r>
              <a:rPr lang="en-US" dirty="0" smtClean="0"/>
              <a:t>The </a:t>
            </a:r>
            <a:r>
              <a:rPr lang="en-US" dirty="0"/>
              <a:t>example </a:t>
            </a:r>
            <a:r>
              <a:rPr lang="en-US" dirty="0" smtClean="0"/>
              <a:t>to the right </a:t>
            </a:r>
            <a:r>
              <a:rPr lang="en-US" dirty="0"/>
              <a:t>shows the class definition for our </a:t>
            </a:r>
            <a:r>
              <a:rPr lang="en-US" dirty="0">
                <a:latin typeface="Courier New" panose="02070309020205020404" pitchFamily="49" charset="0"/>
                <a:cs typeface="Courier New" panose="02070309020205020404" pitchFamily="49" charset="0"/>
              </a:rPr>
              <a:t>String</a:t>
            </a:r>
            <a:r>
              <a:rPr lang="en-US" dirty="0"/>
              <a:t> </a:t>
            </a:r>
            <a:r>
              <a:rPr lang="en-US" b="1" dirty="0">
                <a:latin typeface="Courier New" panose="02070309020205020404" pitchFamily="49" charset="0"/>
                <a:cs typeface="Courier New" panose="02070309020205020404" pitchFamily="49" charset="0"/>
              </a:rPr>
              <a:t>class</a:t>
            </a:r>
          </a:p>
          <a:p>
            <a:pPr lvl="0"/>
            <a:endParaRPr lang="en-US" b="1" dirty="0">
              <a:cs typeface="Courier New" panose="02070309020205020404" pitchFamily="49" charset="0"/>
            </a:endParaRPr>
          </a:p>
          <a:p>
            <a:endParaRPr lang="en-US" dirty="0"/>
          </a:p>
        </p:txBody>
      </p:sp>
      <p:sp>
        <p:nvSpPr>
          <p:cNvPr id="6" name="Content Placeholder 5"/>
          <p:cNvSpPr>
            <a:spLocks noGrp="1"/>
          </p:cNvSpPr>
          <p:nvPr>
            <p:ph sz="half" idx="13"/>
          </p:nvPr>
        </p:nvSpPr>
        <p:spPr/>
        <p:txBody>
          <a:bodyPr>
            <a:normAutofit lnSpcReduction="10000"/>
          </a:bodyPr>
          <a:lstStyle/>
          <a:p>
            <a:pPr marL="0" lvl="0" indent="0">
              <a:lnSpc>
                <a:spcPct val="120000"/>
              </a:lnSpc>
              <a:spcBef>
                <a:spcPts val="0"/>
              </a:spcBef>
              <a:spcAft>
                <a:spcPts val="0"/>
              </a:spcAft>
              <a:buNone/>
            </a:pPr>
            <a:r>
              <a:rPr lang="en-US" sz="2000" dirty="0">
                <a:solidFill>
                  <a:prstClr val="black"/>
                </a:solidFill>
                <a:latin typeface="Courier New" panose="02070309020205020404" pitchFamily="49" charset="0"/>
                <a:ea typeface="Times New Roman" panose="02020603050405020304" pitchFamily="18" charset="0"/>
                <a:cs typeface="Courier New" panose="02070309020205020404" pitchFamily="49" charset="0"/>
              </a:rPr>
              <a:t>#ifndef </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STRING_H</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2000" dirty="0">
                <a:solidFill>
                  <a:prstClr val="black"/>
                </a:solidFill>
                <a:latin typeface="Courier New" panose="02070309020205020404" pitchFamily="49" charset="0"/>
                <a:ea typeface="Times New Roman" panose="02020603050405020304" pitchFamily="18" charset="0"/>
                <a:cs typeface="Courier New" panose="02070309020205020404" pitchFamily="49" charset="0"/>
              </a:rPr>
              <a:t>#define</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6F008A"/>
                </a:solidFill>
                <a:latin typeface="Courier New" panose="02070309020205020404" pitchFamily="49" charset="0"/>
                <a:ea typeface="Times New Roman" panose="02020603050405020304" pitchFamily="18" charset="0"/>
                <a:cs typeface="Courier New" panose="02070309020205020404" pitchFamily="49" charset="0"/>
              </a:rPr>
              <a:t>STRING_H</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class</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String</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public</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String ( );</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String (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const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000" dirty="0">
                <a:solidFill>
                  <a:prstClr val="black"/>
                </a:solidFill>
                <a:latin typeface="Courier New" panose="02070309020205020404" pitchFamily="49" charset="0"/>
                <a:ea typeface="Times New Roman" panose="02020603050405020304" pitchFamily="18" charset="0"/>
                <a:cs typeface="Courier New" panose="02070309020205020404" pitchFamily="49" charset="0"/>
              </a:rPr>
              <a:t>str</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String (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const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String</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&amp; </a:t>
            </a:r>
            <a:r>
              <a:rPr lang="en-US" sz="2000" dirty="0">
                <a:solidFill>
                  <a:prstClr val="black"/>
                </a:solidFill>
                <a:latin typeface="Courier New" panose="02070309020205020404" pitchFamily="49" charset="0"/>
                <a:ea typeface="Times New Roman" panose="02020603050405020304" pitchFamily="18" charset="0"/>
                <a:cs typeface="Courier New" panose="02070309020205020404" pitchFamily="49" charset="0"/>
              </a:rPr>
              <a:t>copy</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~String ( );</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private</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m_str</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2000" dirty="0">
                <a:solidFill>
                  <a:prstClr val="black"/>
                </a:solidFill>
                <a:latin typeface="Courier New" panose="02070309020205020404" pitchFamily="49" charset="0"/>
                <a:ea typeface="Times New Roman" panose="02020603050405020304" pitchFamily="18" charset="0"/>
                <a:cs typeface="Courier New" panose="02070309020205020404" pitchFamily="49" charset="0"/>
              </a:rPr>
              <a:t>#</a:t>
            </a:r>
            <a:r>
              <a:rPr lang="en-US" sz="2000" dirty="0" err="1">
                <a:solidFill>
                  <a:prstClr val="black"/>
                </a:solidFill>
                <a:latin typeface="Courier New" panose="02070309020205020404" pitchFamily="49" charset="0"/>
                <a:ea typeface="Times New Roman" panose="02020603050405020304" pitchFamily="18" charset="0"/>
                <a:cs typeface="Courier New" panose="02070309020205020404" pitchFamily="49" charset="0"/>
              </a:rPr>
              <a:t>endif</a:t>
            </a:r>
            <a:endParaRPr lang="en-US" sz="2000" b="1" dirty="0">
              <a:solidFill>
                <a:prstClr val="black"/>
              </a:solidFill>
              <a:latin typeface="Courier New" panose="02070309020205020404" pitchFamily="49" charset="0"/>
              <a:cs typeface="Courier New" panose="02070309020205020404" pitchFamily="49" charset="0"/>
            </a:endParaRPr>
          </a:p>
          <a:p>
            <a:endParaRPr lang="en-US" dirty="0"/>
          </a:p>
        </p:txBody>
      </p:sp>
    </p:spTree>
    <p:extLst>
      <p:ext uri="{BB962C8B-B14F-4D97-AF65-F5344CB8AC3E}">
        <p14:creationId xmlns:p14="http://schemas.microsoft.com/office/powerpoint/2010/main" val="290530167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17.8.1 Copy Constructor </a:t>
            </a:r>
            <a:r>
              <a:rPr lang="en-US" dirty="0" smtClean="0"/>
              <a:t>– </a:t>
            </a:r>
            <a:r>
              <a:rPr lang="en-US" dirty="0" smtClean="0">
                <a:latin typeface="Courier New" panose="02070309020205020404" pitchFamily="49" charset="0"/>
                <a:cs typeface="Courier New" panose="02070309020205020404" pitchFamily="49" charset="0"/>
              </a:rPr>
              <a:t>String</a:t>
            </a:r>
            <a:r>
              <a:rPr lang="en-US" dirty="0" smtClean="0"/>
              <a:t> </a:t>
            </a:r>
            <a:r>
              <a:rPr lang="en-US" dirty="0" smtClean="0">
                <a:latin typeface="Courier New" panose="02070309020205020404" pitchFamily="49" charset="0"/>
                <a:cs typeface="Courier New" panose="02070309020205020404" pitchFamily="49" charset="0"/>
              </a:rPr>
              <a:t>class</a:t>
            </a:r>
            <a:r>
              <a:rPr lang="en-US" dirty="0" smtClean="0"/>
              <a:t> Default Ctor</a:t>
            </a:r>
            <a:endParaRPr lang="en-US" dirty="0"/>
          </a:p>
        </p:txBody>
      </p:sp>
      <p:sp>
        <p:nvSpPr>
          <p:cNvPr id="3" name="Content Placeholder 2"/>
          <p:cNvSpPr>
            <a:spLocks noGrp="1"/>
          </p:cNvSpPr>
          <p:nvPr>
            <p:ph idx="1"/>
          </p:nvPr>
        </p:nvSpPr>
        <p:spPr/>
        <p:txBody>
          <a:bodyPr>
            <a:normAutofit/>
          </a:bodyPr>
          <a:lstStyle/>
          <a:p>
            <a:pPr marL="457200" lvl="1" indent="0">
              <a:lnSpc>
                <a:spcPct val="100000"/>
              </a:lnSpc>
              <a:spcBef>
                <a:spcPts val="0"/>
              </a:spcBef>
              <a:spcAft>
                <a:spcPts val="0"/>
              </a:spcAft>
              <a:buNone/>
            </a:pPr>
            <a:r>
              <a:rPr lang="en-US" sz="28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String</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::String ( ) : </a:t>
            </a:r>
            <a:r>
              <a:rPr lang="en-US" sz="28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m_str</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nullptr</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00000"/>
              </a:lnSpc>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800" dirty="0" smtClean="0">
              <a:latin typeface="Courier New" panose="02070309020205020404" pitchFamily="49" charset="0"/>
              <a:cs typeface="Courier New" panose="02070309020205020404" pitchFamily="49" charset="0"/>
            </a:endParaRPr>
          </a:p>
          <a:p>
            <a:endParaRPr lang="en-US" dirty="0"/>
          </a:p>
          <a:p>
            <a:r>
              <a:rPr lang="en-US" dirty="0" smtClean="0"/>
              <a:t>No </a:t>
            </a:r>
            <a:r>
              <a:rPr lang="en-US" dirty="0"/>
              <a:t>need to allocate resources in the default constructor of this class</a:t>
            </a:r>
            <a:endParaRPr lang="en-US" dirty="0" smtClean="0"/>
          </a:p>
          <a:p>
            <a:endParaRPr lang="en-US" dirty="0" smtClean="0"/>
          </a:p>
          <a:p>
            <a:r>
              <a:rPr lang="en-US" dirty="0" smtClean="0"/>
              <a:t>Initialize </a:t>
            </a:r>
            <a:r>
              <a:rPr lang="en-US" dirty="0"/>
              <a:t>the data member to </a:t>
            </a:r>
            <a:r>
              <a:rPr lang="en-US" b="1" dirty="0" smtClean="0">
                <a:latin typeface="Courier New" panose="02070309020205020404" pitchFamily="49" charset="0"/>
                <a:cs typeface="Courier New" panose="02070309020205020404" pitchFamily="49" charset="0"/>
              </a:rPr>
              <a:t>nullptr</a:t>
            </a:r>
          </a:p>
          <a:p>
            <a:pPr lvl="1"/>
            <a:r>
              <a:rPr lang="en-US" dirty="0" smtClean="0"/>
              <a:t>Important to always know the state of a data member</a:t>
            </a:r>
            <a:endParaRPr lang="en-US" dirty="0"/>
          </a:p>
          <a:p>
            <a:pPr lvl="1"/>
            <a:r>
              <a:rPr lang="en-US" dirty="0" smtClean="0"/>
              <a:t>Can’t allocate memory because we don’t know how much the consumer wants</a:t>
            </a:r>
          </a:p>
          <a:p>
            <a:endParaRPr lang="en-US" dirty="0"/>
          </a:p>
        </p:txBody>
      </p:sp>
    </p:spTree>
    <p:extLst>
      <p:ext uri="{BB962C8B-B14F-4D97-AF65-F5344CB8AC3E}">
        <p14:creationId xmlns:p14="http://schemas.microsoft.com/office/powerpoint/2010/main" val="67194099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17.8.1 Copy Constructor – </a:t>
            </a:r>
            <a:r>
              <a:rPr lang="en-US" sz="3600" dirty="0">
                <a:latin typeface="Courier New" panose="02070309020205020404" pitchFamily="49" charset="0"/>
                <a:cs typeface="Courier New" panose="02070309020205020404" pitchFamily="49" charset="0"/>
              </a:rPr>
              <a:t>String</a:t>
            </a:r>
            <a:r>
              <a:rPr lang="en-US" sz="3600" dirty="0"/>
              <a:t> </a:t>
            </a:r>
            <a:r>
              <a:rPr lang="en-US" sz="3600" dirty="0">
                <a:latin typeface="Courier New" panose="02070309020205020404" pitchFamily="49" charset="0"/>
                <a:cs typeface="Courier New" panose="02070309020205020404" pitchFamily="49" charset="0"/>
              </a:rPr>
              <a:t>class</a:t>
            </a:r>
            <a:r>
              <a:rPr lang="en-US" sz="3600" dirty="0"/>
              <a:t> </a:t>
            </a:r>
            <a:r>
              <a:rPr lang="en-US" sz="3600" dirty="0" smtClean="0"/>
              <a:t>One Argument </a:t>
            </a:r>
            <a:r>
              <a:rPr lang="en-US" sz="3600" dirty="0"/>
              <a:t>Ctor</a:t>
            </a:r>
            <a:endParaRPr lang="en-US" sz="3600" dirty="0"/>
          </a:p>
        </p:txBody>
      </p:sp>
      <p:sp>
        <p:nvSpPr>
          <p:cNvPr id="3" name="Content Placeholder 2"/>
          <p:cNvSpPr>
            <a:spLocks noGrp="1"/>
          </p:cNvSpPr>
          <p:nvPr>
            <p:ph idx="1"/>
          </p:nvPr>
        </p:nvSpPr>
        <p:spPr>
          <a:xfrm>
            <a:off x="83975" y="1191206"/>
            <a:ext cx="12036489" cy="5400094"/>
          </a:xfrm>
        </p:spPr>
        <p:txBody>
          <a:bodyPr>
            <a:normAutofit fontScale="70000" lnSpcReduction="20000"/>
          </a:bodyPr>
          <a:lstStyle/>
          <a:p>
            <a:pPr marL="457200" lvl="1" indent="0">
              <a:lnSpc>
                <a:spcPct val="100000"/>
              </a:lnSpc>
              <a:spcBef>
                <a:spcPts val="0"/>
              </a:spcBef>
              <a:spcAft>
                <a:spcPts val="0"/>
              </a:spcAft>
              <a:buNone/>
            </a:pPr>
            <a:r>
              <a:rPr lang="en-US" sz="24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String</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::String (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const</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4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str</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 </a:t>
            </a:r>
            <a:r>
              <a:rPr lang="en-US" sz="24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m_str</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nullptr</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00000"/>
              </a:lnSpc>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00000"/>
              </a:lnSpc>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if</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4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str</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nullptr</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00000"/>
              </a:lnSpc>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00000"/>
              </a:lnSpc>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m_str</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new</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r>
              <a:rPr lang="en-US" sz="24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strlen</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4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str</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+ 1];</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00000"/>
              </a:lnSpc>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strcpy ( </a:t>
            </a:r>
            <a:r>
              <a:rPr lang="en-US" sz="24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m_str</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str</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00000"/>
              </a:lnSpc>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00000"/>
              </a:lnSpc>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400" dirty="0" smtClean="0">
              <a:latin typeface="Courier New" panose="02070309020205020404" pitchFamily="49" charset="0"/>
              <a:cs typeface="Courier New" panose="02070309020205020404" pitchFamily="49" charset="0"/>
            </a:endParaRPr>
          </a:p>
          <a:p>
            <a:endParaRPr lang="en-US" dirty="0"/>
          </a:p>
          <a:p>
            <a:r>
              <a:rPr lang="en-US" dirty="0" smtClean="0"/>
              <a:t>Initialize the data member to </a:t>
            </a:r>
            <a:r>
              <a:rPr lang="en-US" b="1" dirty="0" smtClean="0">
                <a:latin typeface="Courier New" panose="02070309020205020404" pitchFamily="49" charset="0"/>
                <a:cs typeface="Courier New" panose="02070309020205020404" pitchFamily="49" charset="0"/>
              </a:rPr>
              <a:t>nullptr</a:t>
            </a:r>
            <a:r>
              <a:rPr lang="en-US" dirty="0" smtClean="0"/>
              <a:t> using base member initialization</a:t>
            </a:r>
          </a:p>
          <a:p>
            <a:pPr lvl="1"/>
            <a:r>
              <a:rPr lang="en-US" dirty="0" smtClean="0"/>
              <a:t>Even though the data member could change within the body of the ctor, always know the state of your variables</a:t>
            </a:r>
          </a:p>
          <a:p>
            <a:endParaRPr lang="en-US" dirty="0" smtClean="0"/>
          </a:p>
          <a:p>
            <a:r>
              <a:rPr lang="en-US" dirty="0" smtClean="0"/>
              <a:t>Check </a:t>
            </a:r>
            <a:r>
              <a:rPr lang="en-US" dirty="0"/>
              <a:t>the </a:t>
            </a:r>
            <a:r>
              <a:rPr lang="en-US" dirty="0">
                <a:latin typeface="Courier New" panose="02070309020205020404" pitchFamily="49" charset="0"/>
                <a:cs typeface="Courier New" panose="02070309020205020404" pitchFamily="49" charset="0"/>
              </a:rPr>
              <a:t>str</a:t>
            </a:r>
            <a:r>
              <a:rPr lang="en-US" dirty="0"/>
              <a:t> variable for </a:t>
            </a:r>
            <a:r>
              <a:rPr lang="en-US" b="1" dirty="0" smtClean="0">
                <a:latin typeface="Courier New" panose="02070309020205020404" pitchFamily="49" charset="0"/>
                <a:cs typeface="Courier New" panose="02070309020205020404" pitchFamily="49" charset="0"/>
              </a:rPr>
              <a:t>nullptr</a:t>
            </a:r>
            <a:r>
              <a:rPr lang="en-US" dirty="0" smtClean="0"/>
              <a:t> </a:t>
            </a:r>
            <a:r>
              <a:rPr lang="en-US" dirty="0"/>
              <a:t>before passing it to the cString </a:t>
            </a:r>
            <a:r>
              <a:rPr lang="en-US" dirty="0" smtClean="0"/>
              <a:t>functions</a:t>
            </a:r>
          </a:p>
          <a:p>
            <a:pPr lvl="1"/>
            <a:r>
              <a:rPr lang="en-US" dirty="0" smtClean="0"/>
              <a:t>The </a:t>
            </a:r>
            <a:r>
              <a:rPr lang="en-US" dirty="0"/>
              <a:t>cString functions will crash if the cString is </a:t>
            </a:r>
            <a:r>
              <a:rPr lang="en-US" b="1" dirty="0">
                <a:latin typeface="Courier New" panose="02070309020205020404" pitchFamily="49" charset="0"/>
                <a:cs typeface="Courier New" panose="02070309020205020404" pitchFamily="49" charset="0"/>
              </a:rPr>
              <a:t>nullptr</a:t>
            </a:r>
            <a:r>
              <a:rPr lang="en-US" dirty="0"/>
              <a:t> and </a:t>
            </a:r>
            <a:r>
              <a:rPr lang="en-US" dirty="0">
                <a:latin typeface="Courier New" panose="02070309020205020404" pitchFamily="49" charset="0"/>
                <a:cs typeface="Courier New" panose="02070309020205020404" pitchFamily="49" charset="0"/>
              </a:rPr>
              <a:t>str</a:t>
            </a:r>
            <a:r>
              <a:rPr lang="en-US" dirty="0"/>
              <a:t> is passed to our object with no guarantee it is not </a:t>
            </a:r>
            <a:r>
              <a:rPr lang="en-US" b="1" dirty="0">
                <a:latin typeface="Courier New" panose="02070309020205020404" pitchFamily="49" charset="0"/>
                <a:cs typeface="Courier New" panose="02070309020205020404" pitchFamily="49" charset="0"/>
              </a:rPr>
              <a:t>nullptr</a:t>
            </a:r>
            <a:endParaRPr lang="en-US" b="1" dirty="0" smtClean="0">
              <a:latin typeface="Courier New" panose="02070309020205020404" pitchFamily="49" charset="0"/>
              <a:cs typeface="Courier New" panose="02070309020205020404" pitchFamily="49" charset="0"/>
            </a:endParaRPr>
          </a:p>
          <a:p>
            <a:endParaRPr lang="en-US" dirty="0" smtClean="0"/>
          </a:p>
          <a:p>
            <a:r>
              <a:rPr lang="en-US" dirty="0" smtClean="0"/>
              <a:t>Allocating </a:t>
            </a:r>
            <a:r>
              <a:rPr lang="en-US" dirty="0"/>
              <a:t>enough room for the cString parameter plus an extra element for the null character</a:t>
            </a:r>
            <a:endParaRPr lang="en-US" dirty="0" smtClean="0"/>
          </a:p>
          <a:p>
            <a:endParaRPr lang="en-US" dirty="0" smtClean="0"/>
          </a:p>
          <a:p>
            <a:r>
              <a:rPr lang="en-US" dirty="0" smtClean="0"/>
              <a:t>Copy </a:t>
            </a:r>
            <a:r>
              <a:rPr lang="en-US" dirty="0"/>
              <a:t>the cString parameter into the newly allocated </a:t>
            </a:r>
            <a:r>
              <a:rPr lang="en-US" dirty="0" smtClean="0"/>
              <a:t>memory</a:t>
            </a:r>
          </a:p>
        </p:txBody>
      </p:sp>
    </p:spTree>
    <p:extLst>
      <p:ext uri="{BB962C8B-B14F-4D97-AF65-F5344CB8AC3E}">
        <p14:creationId xmlns:p14="http://schemas.microsoft.com/office/powerpoint/2010/main" val="325180506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17.8.1 Copy Constructor – </a:t>
            </a:r>
            <a:r>
              <a:rPr lang="en-US" dirty="0">
                <a:latin typeface="Courier New" panose="02070309020205020404" pitchFamily="49" charset="0"/>
                <a:cs typeface="Courier New" panose="02070309020205020404" pitchFamily="49" charset="0"/>
              </a:rPr>
              <a:t>String</a:t>
            </a:r>
            <a:r>
              <a:rPr lang="en-US" dirty="0"/>
              <a:t> </a:t>
            </a:r>
            <a:r>
              <a:rPr lang="en-US" dirty="0">
                <a:latin typeface="Courier New" panose="02070309020205020404" pitchFamily="49" charset="0"/>
                <a:cs typeface="Courier New" panose="02070309020205020404" pitchFamily="49" charset="0"/>
              </a:rPr>
              <a:t>class</a:t>
            </a:r>
            <a:r>
              <a:rPr lang="en-US" dirty="0"/>
              <a:t> </a:t>
            </a:r>
            <a:r>
              <a:rPr lang="en-US" dirty="0" smtClean="0"/>
              <a:t>Dtor</a:t>
            </a:r>
            <a:endParaRPr lang="en-US" dirty="0"/>
          </a:p>
        </p:txBody>
      </p:sp>
      <p:sp>
        <p:nvSpPr>
          <p:cNvPr id="3" name="Content Placeholder 2"/>
          <p:cNvSpPr>
            <a:spLocks noGrp="1"/>
          </p:cNvSpPr>
          <p:nvPr>
            <p:ph idx="1"/>
          </p:nvPr>
        </p:nvSpPr>
        <p:spPr/>
        <p:txBody>
          <a:bodyPr>
            <a:normAutofit fontScale="70000" lnSpcReduction="20000"/>
          </a:bodyPr>
          <a:lstStyle/>
          <a:p>
            <a:pPr marL="457200" lvl="1" indent="0">
              <a:spcBef>
                <a:spcPts val="0"/>
              </a:spcBef>
              <a:spcAft>
                <a:spcPts val="0"/>
              </a:spcAft>
              <a:buNone/>
            </a:pPr>
            <a:r>
              <a:rPr lang="en-US" sz="28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String</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::~String ( )</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delete</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m_str</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m_str</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nullptr</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800" dirty="0" smtClean="0">
              <a:latin typeface="Courier New" panose="02070309020205020404" pitchFamily="49" charset="0"/>
              <a:cs typeface="Courier New" panose="02070309020205020404" pitchFamily="49" charset="0"/>
            </a:endParaRPr>
          </a:p>
          <a:p>
            <a:endParaRPr lang="en-US" dirty="0"/>
          </a:p>
          <a:p>
            <a:r>
              <a:rPr lang="en-US" dirty="0" smtClean="0"/>
              <a:t>Whenever </a:t>
            </a:r>
            <a:r>
              <a:rPr lang="en-US" dirty="0"/>
              <a:t>a String object is destroyed, the destructor will deallocate the memory assigned to the pointer data </a:t>
            </a:r>
            <a:r>
              <a:rPr lang="en-US" dirty="0" smtClean="0"/>
              <a:t>member</a:t>
            </a:r>
          </a:p>
          <a:p>
            <a:pPr lvl="1"/>
            <a:r>
              <a:rPr lang="en-US" dirty="0"/>
              <a:t>It is always acceptable in C++ to delete a pointer containing </a:t>
            </a:r>
            <a:r>
              <a:rPr lang="en-US" b="1" dirty="0">
                <a:latin typeface="Courier New" panose="02070309020205020404" pitchFamily="49" charset="0"/>
                <a:cs typeface="Courier New" panose="02070309020205020404" pitchFamily="49" charset="0"/>
              </a:rPr>
              <a:t>nullptr</a:t>
            </a:r>
            <a:endParaRPr lang="en-US" b="1" dirty="0" smtClean="0">
              <a:latin typeface="Courier New" panose="02070309020205020404" pitchFamily="49" charset="0"/>
              <a:cs typeface="Courier New" panose="02070309020205020404" pitchFamily="49" charset="0"/>
            </a:endParaRPr>
          </a:p>
          <a:p>
            <a:endParaRPr lang="en-US" dirty="0"/>
          </a:p>
          <a:p>
            <a:r>
              <a:rPr lang="en-US" dirty="0" smtClean="0"/>
              <a:t>Important </a:t>
            </a:r>
            <a:r>
              <a:rPr lang="en-US" dirty="0"/>
              <a:t>to return all data members to their default state by the end of the execution of the dtor</a:t>
            </a:r>
            <a:endParaRPr lang="en-US" dirty="0" smtClean="0"/>
          </a:p>
          <a:p>
            <a:pPr lvl="1"/>
            <a:r>
              <a:rPr lang="en-US" dirty="0"/>
              <a:t>Isn’t a dtor called when an object is destroyed? If it’s destroyed why do we need to reset the data members</a:t>
            </a:r>
            <a:r>
              <a:rPr lang="en-US" dirty="0" smtClean="0"/>
              <a:t>?</a:t>
            </a:r>
          </a:p>
          <a:p>
            <a:pPr lvl="2"/>
            <a:r>
              <a:rPr lang="en-US" dirty="0" smtClean="0"/>
              <a:t>A dtor can </a:t>
            </a:r>
            <a:r>
              <a:rPr lang="en-US" dirty="0"/>
              <a:t>be explicitly invoked by the consumer (</a:t>
            </a:r>
            <a:r>
              <a:rPr lang="en-US" b="1" dirty="0">
                <a:solidFill>
                  <a:srgbClr val="FF0000"/>
                </a:solidFill>
              </a:rPr>
              <a:t>even though you never should</a:t>
            </a:r>
            <a:r>
              <a:rPr lang="en-US" dirty="0" smtClean="0"/>
              <a:t>)</a:t>
            </a:r>
          </a:p>
          <a:p>
            <a:pPr lvl="2"/>
            <a:r>
              <a:rPr lang="en-US" dirty="0" smtClean="0"/>
              <a:t>This </a:t>
            </a:r>
            <a:r>
              <a:rPr lang="en-US" dirty="0"/>
              <a:t>is expected behavior, we must protect ourselves against this </a:t>
            </a:r>
            <a:r>
              <a:rPr lang="en-US" dirty="0" smtClean="0"/>
              <a:t>eventuality</a:t>
            </a:r>
          </a:p>
          <a:p>
            <a:pPr lvl="2"/>
            <a:r>
              <a:rPr lang="en-US" dirty="0"/>
              <a:t>Returning the data members back to their default state ensures that our class will behave </a:t>
            </a:r>
            <a:r>
              <a:rPr lang="en-US" dirty="0" smtClean="0"/>
              <a:t>appropriately</a:t>
            </a:r>
            <a:endParaRPr lang="en-US" dirty="0"/>
          </a:p>
        </p:txBody>
      </p:sp>
    </p:spTree>
    <p:extLst>
      <p:ext uri="{BB962C8B-B14F-4D97-AF65-F5344CB8AC3E}">
        <p14:creationId xmlns:p14="http://schemas.microsoft.com/office/powerpoint/2010/main" val="3970063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1" end="1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2" end="1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17.8.1 Copy Constructor </a:t>
            </a:r>
            <a:r>
              <a:rPr lang="en-US" dirty="0" smtClean="0"/>
              <a:t>– Implementation</a:t>
            </a:r>
            <a:endParaRPr lang="en-US" dirty="0"/>
          </a:p>
        </p:txBody>
      </p:sp>
      <p:sp>
        <p:nvSpPr>
          <p:cNvPr id="3" name="Content Placeholder 2"/>
          <p:cNvSpPr>
            <a:spLocks noGrp="1"/>
          </p:cNvSpPr>
          <p:nvPr>
            <p:ph idx="1"/>
          </p:nvPr>
        </p:nvSpPr>
        <p:spPr/>
        <p:txBody>
          <a:bodyPr>
            <a:normAutofit fontScale="92500" lnSpcReduction="20000"/>
          </a:bodyPr>
          <a:lstStyle/>
          <a:p>
            <a:pPr marL="457200" lvl="1" indent="0">
              <a:lnSpc>
                <a:spcPct val="100000"/>
              </a:lnSpc>
              <a:spcBef>
                <a:spcPts val="0"/>
              </a:spcBef>
              <a:spcAft>
                <a:spcPts val="0"/>
              </a:spcAft>
              <a:buNone/>
            </a:pPr>
            <a:r>
              <a:rPr lang="en-US" sz="24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String</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::String (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const</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String</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&amp; </a:t>
            </a:r>
            <a:r>
              <a:rPr lang="en-US" sz="24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copy</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 </a:t>
            </a:r>
            <a:r>
              <a:rPr lang="en-US" sz="24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m_str</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nullptr</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00000"/>
              </a:lnSpc>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00000"/>
              </a:lnSpc>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if</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4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copy.m_str</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nullptr</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00000"/>
              </a:lnSpc>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00000"/>
              </a:lnSpc>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m_str</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new</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r>
              <a:rPr lang="en-US" sz="24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strlen</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4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copy.m_str</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+ 1];</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00000"/>
              </a:lnSpc>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strcpy ( </a:t>
            </a:r>
            <a:r>
              <a:rPr lang="en-US" sz="24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m_str</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copy.m_str</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00000"/>
              </a:lnSpc>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00000"/>
              </a:lnSpc>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400" dirty="0" smtClean="0">
              <a:latin typeface="Courier New" panose="02070309020205020404" pitchFamily="49" charset="0"/>
              <a:cs typeface="Courier New" panose="02070309020205020404" pitchFamily="49" charset="0"/>
            </a:endParaRPr>
          </a:p>
          <a:p>
            <a:endParaRPr lang="en-US" dirty="0"/>
          </a:p>
          <a:p>
            <a:r>
              <a:rPr lang="en-US" dirty="0" smtClean="0"/>
              <a:t>Similar </a:t>
            </a:r>
            <a:r>
              <a:rPr lang="en-US" dirty="0"/>
              <a:t>to the </a:t>
            </a:r>
            <a:r>
              <a:rPr lang="en-US" dirty="0">
                <a:latin typeface="Courier New" panose="02070309020205020404" pitchFamily="49" charset="0"/>
                <a:cs typeface="Courier New" panose="02070309020205020404" pitchFamily="49" charset="0"/>
              </a:rPr>
              <a:t>Engine</a:t>
            </a:r>
            <a:r>
              <a:rPr lang="en-US" dirty="0"/>
              <a:t> copy constructor with the main difference being we had to allocate </a:t>
            </a:r>
            <a:r>
              <a:rPr lang="en-US" dirty="0" smtClean="0"/>
              <a:t>memory</a:t>
            </a:r>
          </a:p>
          <a:p>
            <a:r>
              <a:rPr lang="en-US" dirty="0" smtClean="0"/>
              <a:t>Added </a:t>
            </a:r>
            <a:r>
              <a:rPr lang="en-US" dirty="0"/>
              <a:t>a safety check to make sure the object to be copied doesn’t have a null data </a:t>
            </a:r>
            <a:r>
              <a:rPr lang="en-US" dirty="0" smtClean="0"/>
              <a:t>member</a:t>
            </a:r>
          </a:p>
          <a:p>
            <a:pPr lvl="1"/>
            <a:r>
              <a:rPr lang="en-US" dirty="0"/>
              <a:t>If the check was not performed and </a:t>
            </a:r>
            <a:r>
              <a:rPr lang="en-US" dirty="0" err="1">
                <a:latin typeface="Courier New" panose="02070309020205020404" pitchFamily="49" charset="0"/>
                <a:cs typeface="Courier New" panose="02070309020205020404" pitchFamily="49" charset="0"/>
              </a:rPr>
              <a:t>copy.m_str</a:t>
            </a:r>
            <a:r>
              <a:rPr lang="en-US" dirty="0"/>
              <a:t> is null, the call to </a:t>
            </a:r>
            <a:r>
              <a:rPr lang="en-US" b="1" dirty="0" err="1">
                <a:latin typeface="Courier New" panose="02070309020205020404" pitchFamily="49" charset="0"/>
                <a:cs typeface="Courier New" panose="02070309020205020404" pitchFamily="49" charset="0"/>
              </a:rPr>
              <a:t>strlen</a:t>
            </a:r>
            <a:r>
              <a:rPr lang="en-US" dirty="0"/>
              <a:t> would fail </a:t>
            </a:r>
            <a:r>
              <a:rPr lang="en-US" b="1" dirty="0"/>
              <a:t>causing a runtime </a:t>
            </a:r>
            <a:r>
              <a:rPr lang="en-US" b="1" dirty="0" smtClean="0"/>
              <a:t>error</a:t>
            </a:r>
            <a:endParaRPr lang="en-US" b="1" dirty="0"/>
          </a:p>
          <a:p>
            <a:endParaRPr lang="en-US" dirty="0"/>
          </a:p>
        </p:txBody>
      </p:sp>
    </p:spTree>
    <p:extLst>
      <p:ext uri="{BB962C8B-B14F-4D97-AF65-F5344CB8AC3E}">
        <p14:creationId xmlns:p14="http://schemas.microsoft.com/office/powerpoint/2010/main" val="172139467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17.8.2 Copy </a:t>
            </a:r>
            <a:r>
              <a:rPr lang="en-US" dirty="0" smtClean="0"/>
              <a:t>Assignment Operator – Description </a:t>
            </a:r>
            <a:endParaRPr lang="en-US" dirty="0"/>
          </a:p>
        </p:txBody>
      </p:sp>
      <p:sp>
        <p:nvSpPr>
          <p:cNvPr id="3" name="Content Placeholder 2"/>
          <p:cNvSpPr>
            <a:spLocks noGrp="1"/>
          </p:cNvSpPr>
          <p:nvPr>
            <p:ph idx="1"/>
          </p:nvPr>
        </p:nvSpPr>
        <p:spPr/>
        <p:txBody>
          <a:bodyPr>
            <a:normAutofit/>
          </a:bodyPr>
          <a:lstStyle/>
          <a:p>
            <a:r>
              <a:rPr lang="en-US" dirty="0" smtClean="0"/>
              <a:t>Purpose </a:t>
            </a:r>
            <a:r>
              <a:rPr lang="en-US" dirty="0"/>
              <a:t>of the copy assignment operator (often called “</a:t>
            </a:r>
            <a:r>
              <a:rPr lang="en-US" b="1" dirty="0"/>
              <a:t>op equals</a:t>
            </a:r>
            <a:r>
              <a:rPr lang="en-US" dirty="0"/>
              <a:t>”) is to do essentially the same thing as the copy constructor</a:t>
            </a:r>
            <a:endParaRPr lang="en-US" dirty="0" smtClean="0"/>
          </a:p>
          <a:p>
            <a:endParaRPr lang="en-US" dirty="0"/>
          </a:p>
          <a:p>
            <a:r>
              <a:rPr lang="en-US" dirty="0"/>
              <a:t>Both methods are required when making copies of the data, but crucial when deep copies are </a:t>
            </a:r>
            <a:r>
              <a:rPr lang="en-US" dirty="0" smtClean="0"/>
              <a:t>necessary (</a:t>
            </a:r>
            <a:r>
              <a:rPr lang="en-US" b="1" dirty="0" smtClean="0"/>
              <a:t>class includes pointers</a:t>
            </a:r>
            <a:r>
              <a:rPr lang="en-US" dirty="0" smtClean="0"/>
              <a:t>)</a:t>
            </a:r>
            <a:endParaRPr lang="en-US" dirty="0" smtClean="0"/>
          </a:p>
          <a:p>
            <a:endParaRPr lang="en-US" dirty="0"/>
          </a:p>
          <a:p>
            <a:r>
              <a:rPr lang="en-US" dirty="0" smtClean="0"/>
              <a:t>Difference </a:t>
            </a:r>
            <a:r>
              <a:rPr lang="en-US" dirty="0"/>
              <a:t>between the two manager functions are the circumstances when the two functions are </a:t>
            </a:r>
            <a:r>
              <a:rPr lang="en-US" dirty="0" smtClean="0"/>
              <a:t>called</a:t>
            </a:r>
          </a:p>
          <a:p>
            <a:pPr lvl="1"/>
            <a:r>
              <a:rPr lang="en-US" dirty="0" smtClean="0"/>
              <a:t>Copy </a:t>
            </a:r>
            <a:r>
              <a:rPr lang="en-US" dirty="0"/>
              <a:t>assignment operator is only called when an object is assigned to another </a:t>
            </a:r>
            <a:r>
              <a:rPr lang="en-US" dirty="0" smtClean="0"/>
              <a:t>object</a:t>
            </a:r>
            <a:endParaRPr lang="en-US" dirty="0" smtClean="0"/>
          </a:p>
        </p:txBody>
      </p:sp>
    </p:spTree>
    <p:extLst>
      <p:ext uri="{BB962C8B-B14F-4D97-AF65-F5344CB8AC3E}">
        <p14:creationId xmlns:p14="http://schemas.microsoft.com/office/powerpoint/2010/main" val="70621958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17.8.2 Copy Assignment Operator – </a:t>
            </a:r>
            <a:r>
              <a:rPr lang="en-US" dirty="0" smtClean="0"/>
              <a:t>Signature</a:t>
            </a:r>
            <a:endParaRPr lang="en-US" dirty="0"/>
          </a:p>
        </p:txBody>
      </p:sp>
      <p:sp>
        <p:nvSpPr>
          <p:cNvPr id="3" name="Content Placeholder 2"/>
          <p:cNvSpPr>
            <a:spLocks noGrp="1"/>
          </p:cNvSpPr>
          <p:nvPr>
            <p:ph idx="1"/>
          </p:nvPr>
        </p:nvSpPr>
        <p:spPr/>
        <p:txBody>
          <a:bodyPr>
            <a:normAutofit fontScale="77500" lnSpcReduction="20000"/>
          </a:bodyPr>
          <a:lstStyle/>
          <a:p>
            <a:pPr marL="457200" lvl="1" indent="0">
              <a:buNone/>
            </a:pPr>
            <a:r>
              <a:rPr lang="en-US" sz="28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String</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&amp; </a:t>
            </a:r>
            <a:r>
              <a:rPr lang="en-US" sz="28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String</a:t>
            </a:r>
            <a:r>
              <a:rPr lang="en-US" sz="2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a:t>
            </a:r>
            <a:r>
              <a:rPr lang="en-US" sz="2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operator</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 </a:t>
            </a:r>
            <a:r>
              <a:rPr lang="en-US" sz="2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const</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String</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&amp; </a:t>
            </a:r>
            <a:r>
              <a:rPr lang="en-US" sz="28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rhs</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800" dirty="0" smtClean="0">
              <a:latin typeface="Courier New" panose="02070309020205020404" pitchFamily="49" charset="0"/>
              <a:cs typeface="Courier New" panose="02070309020205020404" pitchFamily="49" charset="0"/>
            </a:endParaRPr>
          </a:p>
          <a:p>
            <a:endParaRPr lang="en-US" dirty="0"/>
          </a:p>
          <a:p>
            <a:r>
              <a:rPr lang="en-US" dirty="0"/>
              <a:t>The return type for the function is a String &amp;</a:t>
            </a:r>
            <a:endParaRPr lang="en-US" dirty="0" smtClean="0"/>
          </a:p>
          <a:p>
            <a:pPr lvl="1"/>
            <a:r>
              <a:rPr lang="en-US" dirty="0" smtClean="0"/>
              <a:t>We </a:t>
            </a:r>
            <a:r>
              <a:rPr lang="en-US" dirty="0"/>
              <a:t>are returning </a:t>
            </a:r>
            <a:r>
              <a:rPr lang="en-US" dirty="0" smtClean="0"/>
              <a:t>a reference to a String object</a:t>
            </a:r>
          </a:p>
          <a:p>
            <a:pPr lvl="1"/>
            <a:endParaRPr lang="en-US" dirty="0" smtClean="0"/>
          </a:p>
          <a:p>
            <a:r>
              <a:rPr lang="en-US" dirty="0" smtClean="0"/>
              <a:t>Why do we </a:t>
            </a:r>
            <a:r>
              <a:rPr lang="en-US" dirty="0"/>
              <a:t>need to do </a:t>
            </a:r>
            <a:r>
              <a:rPr lang="en-US" dirty="0" smtClean="0"/>
              <a:t>this?</a:t>
            </a:r>
            <a:endParaRPr lang="en-US" dirty="0"/>
          </a:p>
          <a:p>
            <a:pPr marL="457200" lvl="1" indent="0">
              <a:spcBef>
                <a:spcPts val="0"/>
              </a:spcBef>
              <a:spcAft>
                <a:spcPts val="0"/>
              </a:spcAft>
              <a:buNone/>
            </a:pPr>
            <a:endParaRPr lang="en-US" sz="2800" dirty="0" smtClean="0">
              <a:solidFill>
                <a:srgbClr val="0000FF"/>
              </a:solidFill>
              <a:latin typeface="Courier New" panose="02070309020205020404" pitchFamily="49" charset="0"/>
              <a:ea typeface="Times New Roman" panose="02020603050405020304" pitchFamily="18" charset="0"/>
              <a:cs typeface="Courier New" panose="02070309020205020404" pitchFamily="49" charset="0"/>
            </a:endParaRPr>
          </a:p>
          <a:p>
            <a:pPr marL="457200" lvl="1" indent="0">
              <a:spcBef>
                <a:spcPts val="0"/>
              </a:spcBef>
              <a:spcAft>
                <a:spcPts val="0"/>
              </a:spcAft>
              <a:buNone/>
            </a:pPr>
            <a:r>
              <a:rPr lang="en-US" sz="2800" dirty="0" smtClean="0">
                <a:solidFill>
                  <a:srgbClr val="0000FF"/>
                </a:solidFill>
                <a:latin typeface="Courier New" panose="02070309020205020404" pitchFamily="49" charset="0"/>
                <a:ea typeface="Times New Roman" panose="02020603050405020304" pitchFamily="18" charset="0"/>
                <a:cs typeface="Courier New" panose="02070309020205020404" pitchFamily="49" charset="0"/>
              </a:rPr>
              <a:t>int</a:t>
            </a:r>
            <a:r>
              <a:rPr lang="en-US" sz="28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 b, c;</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 = b = c = 0;</a:t>
            </a:r>
            <a:endParaRPr lang="en-US" sz="2800" dirty="0" smtClean="0">
              <a:latin typeface="Courier New" panose="02070309020205020404" pitchFamily="49" charset="0"/>
              <a:cs typeface="Courier New" panose="02070309020205020404" pitchFamily="49" charset="0"/>
            </a:endParaRPr>
          </a:p>
          <a:p>
            <a:endParaRPr lang="en-US" dirty="0" smtClean="0"/>
          </a:p>
          <a:p>
            <a:r>
              <a:rPr lang="en-US" dirty="0" smtClean="0"/>
              <a:t>Assigning </a:t>
            </a:r>
            <a:r>
              <a:rPr lang="en-US" dirty="0"/>
              <a:t>multiple variables a value in the same statement is an example of </a:t>
            </a:r>
            <a:r>
              <a:rPr lang="en-US" b="1" dirty="0"/>
              <a:t>chaining</a:t>
            </a:r>
          </a:p>
          <a:p>
            <a:pPr lvl="1"/>
            <a:r>
              <a:rPr lang="en-US" dirty="0" smtClean="0"/>
              <a:t>Not </a:t>
            </a:r>
            <a:r>
              <a:rPr lang="en-US" dirty="0"/>
              <a:t>a very readable </a:t>
            </a:r>
            <a:r>
              <a:rPr lang="en-US" dirty="0" smtClean="0"/>
              <a:t>statement, but this is legal and accepted behavior</a:t>
            </a:r>
            <a:endParaRPr lang="en-US" dirty="0" smtClean="0"/>
          </a:p>
          <a:p>
            <a:pPr lvl="1"/>
            <a:r>
              <a:rPr lang="en-US" dirty="0" smtClean="0"/>
              <a:t>Assigns </a:t>
            </a:r>
            <a:r>
              <a:rPr lang="en-US" dirty="0"/>
              <a:t>the value 0 to all three variables</a:t>
            </a:r>
          </a:p>
          <a:p>
            <a:pPr marL="0" indent="0">
              <a:buNone/>
            </a:pPr>
            <a:endParaRPr lang="en-US" dirty="0" smtClean="0"/>
          </a:p>
          <a:p>
            <a:r>
              <a:rPr lang="en-US" dirty="0" smtClean="0"/>
              <a:t>To accomplish </a:t>
            </a:r>
            <a:r>
              <a:rPr lang="en-US" dirty="0"/>
              <a:t>this the copy assignment operator needs to return a </a:t>
            </a:r>
            <a:r>
              <a:rPr lang="en-US" dirty="0">
                <a:latin typeface="Courier New" panose="02070309020205020404" pitchFamily="49" charset="0"/>
                <a:cs typeface="Courier New" panose="02070309020205020404" pitchFamily="49" charset="0"/>
              </a:rPr>
              <a:t>String</a:t>
            </a:r>
            <a:r>
              <a:rPr lang="en-US" dirty="0"/>
              <a:t> </a:t>
            </a:r>
            <a:r>
              <a:rPr lang="en-US" b="1" dirty="0">
                <a:latin typeface="Courier New" panose="02070309020205020404" pitchFamily="49" charset="0"/>
                <a:cs typeface="Courier New" panose="02070309020205020404" pitchFamily="49" charset="0"/>
              </a:rPr>
              <a:t>&amp;</a:t>
            </a:r>
          </a:p>
          <a:p>
            <a:endParaRPr lang="en-US" dirty="0" smtClean="0"/>
          </a:p>
          <a:p>
            <a:endParaRPr lang="en-US" dirty="0"/>
          </a:p>
          <a:p>
            <a:endParaRPr lang="en-US" dirty="0"/>
          </a:p>
        </p:txBody>
      </p:sp>
    </p:spTree>
    <p:extLst>
      <p:ext uri="{BB962C8B-B14F-4D97-AF65-F5344CB8AC3E}">
        <p14:creationId xmlns:p14="http://schemas.microsoft.com/office/powerpoint/2010/main" val="178758777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17.8.2 Copy Assignment Operator </a:t>
            </a:r>
            <a:r>
              <a:rPr lang="en-US" dirty="0" smtClean="0"/>
              <a:t>– Overloading Operators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Name </a:t>
            </a:r>
            <a:r>
              <a:rPr lang="en-US" dirty="0"/>
              <a:t>of the function is </a:t>
            </a:r>
            <a:r>
              <a:rPr lang="en-US" b="1" dirty="0">
                <a:latin typeface="Courier New" panose="02070309020205020404" pitchFamily="49" charset="0"/>
                <a:cs typeface="Courier New" panose="02070309020205020404" pitchFamily="49" charset="0"/>
              </a:rPr>
              <a:t>operator</a:t>
            </a:r>
            <a:r>
              <a:rPr lang="en-US" b="1" dirty="0"/>
              <a:t> </a:t>
            </a:r>
            <a:r>
              <a:rPr lang="en-US" b="1" dirty="0" smtClean="0">
                <a:latin typeface="Courier New" panose="02070309020205020404" pitchFamily="49" charset="0"/>
                <a:cs typeface="Courier New" panose="02070309020205020404" pitchFamily="49" charset="0"/>
              </a:rPr>
              <a:t>=</a:t>
            </a:r>
            <a:r>
              <a:rPr lang="en-US" dirty="0" smtClean="0"/>
              <a:t> in the copy assignment operator signature</a:t>
            </a:r>
            <a:endParaRPr lang="en-US" dirty="0" smtClean="0"/>
          </a:p>
          <a:p>
            <a:pPr lvl="1"/>
            <a:r>
              <a:rPr lang="en-US" b="1" dirty="0">
                <a:latin typeface="Courier New" panose="02070309020205020404" pitchFamily="49" charset="0"/>
                <a:cs typeface="Courier New" panose="02070309020205020404" pitchFamily="49" charset="0"/>
              </a:rPr>
              <a:t>operator</a:t>
            </a:r>
            <a:r>
              <a:rPr lang="en-US" dirty="0"/>
              <a:t> is a reserved </a:t>
            </a:r>
            <a:r>
              <a:rPr lang="en-US" dirty="0" smtClean="0"/>
              <a:t>word, allows </a:t>
            </a:r>
            <a:r>
              <a:rPr lang="en-US" dirty="0"/>
              <a:t>the overloading of some operators to work with the class you are developing</a:t>
            </a:r>
          </a:p>
          <a:p>
            <a:endParaRPr lang="en-US" dirty="0" smtClean="0"/>
          </a:p>
          <a:p>
            <a:r>
              <a:rPr lang="en-US" dirty="0" smtClean="0"/>
              <a:t>The </a:t>
            </a:r>
            <a:r>
              <a:rPr lang="en-US" dirty="0"/>
              <a:t>predefined </a:t>
            </a:r>
            <a:r>
              <a:rPr lang="en-US" b="1" dirty="0">
                <a:latin typeface="Courier New" panose="02070309020205020404" pitchFamily="49" charset="0"/>
                <a:cs typeface="Courier New" panose="02070309020205020404" pitchFamily="49" charset="0"/>
              </a:rPr>
              <a:t>string</a:t>
            </a:r>
            <a:r>
              <a:rPr lang="en-US" dirty="0"/>
              <a:t> </a:t>
            </a:r>
            <a:r>
              <a:rPr lang="en-US" b="1" dirty="0">
                <a:latin typeface="Courier New" panose="02070309020205020404" pitchFamily="49" charset="0"/>
                <a:cs typeface="Courier New" panose="02070309020205020404" pitchFamily="49" charset="0"/>
              </a:rPr>
              <a:t>class</a:t>
            </a:r>
            <a:r>
              <a:rPr lang="en-US" dirty="0"/>
              <a:t> </a:t>
            </a:r>
            <a:r>
              <a:rPr lang="en-US" dirty="0" smtClean="0"/>
              <a:t>overloaded the </a:t>
            </a:r>
            <a:r>
              <a:rPr lang="en-US" dirty="0"/>
              <a:t>+ sign </a:t>
            </a:r>
            <a:r>
              <a:rPr lang="en-US" dirty="0" smtClean="0"/>
              <a:t>to </a:t>
            </a:r>
            <a:r>
              <a:rPr lang="en-US" dirty="0"/>
              <a:t>concatenate two strings</a:t>
            </a:r>
          </a:p>
          <a:p>
            <a:pPr lvl="1"/>
            <a:r>
              <a:rPr lang="en-US" dirty="0"/>
              <a:t>Using the operator reserved word was how this was accomplished under the hood</a:t>
            </a:r>
            <a:endParaRPr lang="en-US" dirty="0" smtClean="0"/>
          </a:p>
          <a:p>
            <a:endParaRPr lang="en-US" dirty="0"/>
          </a:p>
          <a:p>
            <a:r>
              <a:rPr lang="en-US" dirty="0" smtClean="0"/>
              <a:t>Several </a:t>
            </a:r>
            <a:r>
              <a:rPr lang="en-US" dirty="0"/>
              <a:t>more rules for operator overloading, but that will be a topic for another time and another </a:t>
            </a:r>
            <a:r>
              <a:rPr lang="en-US" dirty="0" smtClean="0"/>
              <a:t>book</a:t>
            </a:r>
            <a:endParaRPr lang="en-US" dirty="0" smtClean="0"/>
          </a:p>
        </p:txBody>
      </p:sp>
    </p:spTree>
    <p:extLst>
      <p:ext uri="{BB962C8B-B14F-4D97-AF65-F5344CB8AC3E}">
        <p14:creationId xmlns:p14="http://schemas.microsoft.com/office/powerpoint/2010/main" val="11668629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17.1.2 Access Specifiers – </a:t>
            </a:r>
            <a:r>
              <a:rPr lang="en-US" dirty="0" smtClean="0"/>
              <a:t>Syntax</a:t>
            </a:r>
            <a:endParaRPr lang="en-US" dirty="0"/>
          </a:p>
        </p:txBody>
      </p:sp>
      <p:sp>
        <p:nvSpPr>
          <p:cNvPr id="3" name="Content Placeholder 2"/>
          <p:cNvSpPr>
            <a:spLocks noGrp="1"/>
          </p:cNvSpPr>
          <p:nvPr>
            <p:ph idx="1"/>
          </p:nvPr>
        </p:nvSpPr>
        <p:spPr/>
        <p:txBody>
          <a:bodyPr>
            <a:normAutofit fontScale="77500" lnSpcReduction="20000"/>
          </a:bodyPr>
          <a:lstStyle/>
          <a:p>
            <a:pPr marL="457200" lvl="1" indent="0">
              <a:lnSpc>
                <a:spcPct val="110000"/>
              </a:lnSpc>
              <a:spcBef>
                <a:spcPts val="0"/>
              </a:spcBef>
              <a:spcAft>
                <a:spcPts val="0"/>
              </a:spcAft>
              <a:buNone/>
            </a:pPr>
            <a:r>
              <a:rPr lang="en-US" sz="33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class &lt;class-name&gt;</a:t>
            </a:r>
          </a:p>
          <a:p>
            <a:pPr marL="457200" lvl="1" indent="0">
              <a:lnSpc>
                <a:spcPct val="110000"/>
              </a:lnSpc>
              <a:spcBef>
                <a:spcPts val="0"/>
              </a:spcBef>
              <a:spcAft>
                <a:spcPts val="0"/>
              </a:spcAft>
              <a:buNone/>
            </a:pPr>
            <a:r>
              <a:rPr lang="en-US" sz="3300" dirty="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a:t>
            </a:r>
            <a:endParaRPr lang="en-US" sz="33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10000"/>
              </a:lnSpc>
              <a:spcBef>
                <a:spcPts val="0"/>
              </a:spcBef>
              <a:spcAft>
                <a:spcPts val="0"/>
              </a:spcAft>
              <a:buNone/>
            </a:pPr>
            <a:r>
              <a:rPr lang="en-US" sz="3300" dirty="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public</a:t>
            </a:r>
            <a:r>
              <a:rPr lang="en-US" sz="33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a:t>
            </a:r>
          </a:p>
          <a:p>
            <a:pPr marL="457200" lvl="1" indent="0">
              <a:lnSpc>
                <a:spcPct val="110000"/>
              </a:lnSpc>
              <a:spcBef>
                <a:spcPts val="0"/>
              </a:spcBef>
              <a:spcAft>
                <a:spcPts val="0"/>
              </a:spcAft>
              <a:buNone/>
            </a:pPr>
            <a:r>
              <a:rPr lang="en-US" sz="3300" dirty="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    &lt;</a:t>
            </a:r>
            <a:r>
              <a:rPr lang="en-US" sz="33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members&gt;</a:t>
            </a:r>
          </a:p>
          <a:p>
            <a:pPr marL="457200" lvl="1" indent="0">
              <a:lnSpc>
                <a:spcPct val="110000"/>
              </a:lnSpc>
              <a:spcBef>
                <a:spcPts val="0"/>
              </a:spcBef>
              <a:spcAft>
                <a:spcPts val="0"/>
              </a:spcAft>
              <a:buNone/>
            </a:pPr>
            <a:r>
              <a:rPr lang="en-US" sz="3300" dirty="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private</a:t>
            </a:r>
            <a:r>
              <a:rPr lang="en-US" sz="33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a:t>
            </a:r>
          </a:p>
          <a:p>
            <a:pPr marL="457200" lvl="1" indent="0">
              <a:lnSpc>
                <a:spcPct val="110000"/>
              </a:lnSpc>
              <a:spcBef>
                <a:spcPts val="0"/>
              </a:spcBef>
              <a:spcAft>
                <a:spcPts val="0"/>
              </a:spcAft>
              <a:buNone/>
            </a:pPr>
            <a:r>
              <a:rPr lang="en-US" sz="3300" dirty="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    &lt;</a:t>
            </a:r>
            <a:r>
              <a:rPr lang="en-US" sz="33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members&gt;</a:t>
            </a:r>
          </a:p>
          <a:p>
            <a:pPr marL="457200" lvl="1" indent="0">
              <a:lnSpc>
                <a:spcPct val="110000"/>
              </a:lnSpc>
              <a:spcBef>
                <a:spcPts val="0"/>
              </a:spcBef>
              <a:spcAft>
                <a:spcPts val="0"/>
              </a:spcAft>
              <a:buNone/>
            </a:pPr>
            <a:r>
              <a:rPr lang="en-US" sz="3300" dirty="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a:t>
            </a:r>
            <a:endParaRPr lang="en-US" sz="3300" dirty="0" smtClean="0">
              <a:solidFill>
                <a:schemeClr val="tx1"/>
              </a:solidFill>
              <a:latin typeface="Courier New" panose="02070309020205020404" pitchFamily="49" charset="0"/>
              <a:cs typeface="Courier New" panose="02070309020205020404" pitchFamily="49" charset="0"/>
            </a:endParaRPr>
          </a:p>
          <a:p>
            <a:endParaRPr lang="en-US" dirty="0"/>
          </a:p>
          <a:p>
            <a:r>
              <a:rPr lang="en-US" b="1" dirty="0"/>
              <a:t>Style note</a:t>
            </a:r>
          </a:p>
          <a:p>
            <a:pPr lvl="1"/>
            <a:r>
              <a:rPr lang="en-US" dirty="0" smtClean="0"/>
              <a:t>Although </a:t>
            </a:r>
            <a:r>
              <a:rPr lang="en-US" dirty="0"/>
              <a:t>legal to use one access specifier multiple times it </a:t>
            </a:r>
            <a:r>
              <a:rPr lang="en-US" b="1" dirty="0"/>
              <a:t>decreases the readability of the </a:t>
            </a:r>
            <a:r>
              <a:rPr lang="en-US" b="1" dirty="0" smtClean="0"/>
              <a:t>class</a:t>
            </a:r>
            <a:endParaRPr lang="en-US" b="1" dirty="0"/>
          </a:p>
          <a:p>
            <a:pPr lvl="1"/>
            <a:endParaRPr lang="en-US" dirty="0" smtClean="0"/>
          </a:p>
          <a:p>
            <a:pPr lvl="1"/>
            <a:r>
              <a:rPr lang="en-US" dirty="0" smtClean="0"/>
              <a:t>It is most common to place them in the order of </a:t>
            </a:r>
            <a:r>
              <a:rPr lang="en-US" b="1" dirty="0" smtClean="0">
                <a:latin typeface="Courier New" panose="02070309020205020404" pitchFamily="49" charset="0"/>
                <a:cs typeface="Courier New" panose="02070309020205020404" pitchFamily="49" charset="0"/>
              </a:rPr>
              <a:t>public</a:t>
            </a:r>
            <a:r>
              <a:rPr lang="en-US" dirty="0" smtClean="0"/>
              <a:t>, </a:t>
            </a:r>
            <a:r>
              <a:rPr lang="en-US" b="1" dirty="0" smtClean="0">
                <a:latin typeface="Courier New" panose="02070309020205020404" pitchFamily="49" charset="0"/>
                <a:cs typeface="Courier New" panose="02070309020205020404" pitchFamily="49" charset="0"/>
              </a:rPr>
              <a:t>protected</a:t>
            </a:r>
            <a:r>
              <a:rPr lang="en-US" dirty="0" smtClean="0"/>
              <a:t>, and then </a:t>
            </a:r>
            <a:r>
              <a:rPr lang="en-US" b="1" dirty="0" smtClean="0">
                <a:latin typeface="Courier New" panose="02070309020205020404" pitchFamily="49" charset="0"/>
                <a:cs typeface="Courier New" panose="02070309020205020404" pitchFamily="49" charset="0"/>
              </a:rPr>
              <a:t>private</a:t>
            </a:r>
            <a:endParaRPr lang="en-US" b="1" dirty="0">
              <a:latin typeface="Courier New" panose="02070309020205020404" pitchFamily="49" charset="0"/>
              <a:cs typeface="Courier New" panose="02070309020205020404" pitchFamily="49" charset="0"/>
            </a:endParaRPr>
          </a:p>
          <a:p>
            <a:endParaRPr lang="en-US" dirty="0"/>
          </a:p>
        </p:txBody>
      </p:sp>
    </p:spTree>
    <p:extLst>
      <p:ext uri="{BB962C8B-B14F-4D97-AF65-F5344CB8AC3E}">
        <p14:creationId xmlns:p14="http://schemas.microsoft.com/office/powerpoint/2010/main" val="161252141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17.8.2 Copy Assignment Operator </a:t>
            </a:r>
            <a:r>
              <a:rPr lang="en-US" dirty="0" smtClean="0"/>
              <a:t>– </a:t>
            </a:r>
            <a:r>
              <a:rPr lang="en-US" dirty="0" err="1" smtClean="0">
                <a:latin typeface="Courier New" panose="02070309020205020404" pitchFamily="49" charset="0"/>
                <a:cs typeface="Courier New" panose="02070309020205020404" pitchFamily="49" charset="0"/>
              </a:rPr>
              <a:t>rhs</a:t>
            </a:r>
            <a:r>
              <a:rPr lang="en-US" dirty="0" smtClean="0"/>
              <a:t> </a:t>
            </a:r>
            <a:endParaRPr lang="en-US" dirty="0"/>
          </a:p>
        </p:txBody>
      </p:sp>
      <p:sp>
        <p:nvSpPr>
          <p:cNvPr id="3" name="Content Placeholder 2"/>
          <p:cNvSpPr>
            <a:spLocks noGrp="1"/>
          </p:cNvSpPr>
          <p:nvPr>
            <p:ph idx="1"/>
          </p:nvPr>
        </p:nvSpPr>
        <p:spPr>
          <a:xfrm>
            <a:off x="83975" y="1191206"/>
            <a:ext cx="12036489" cy="5457244"/>
          </a:xfrm>
        </p:spPr>
        <p:txBody>
          <a:bodyPr>
            <a:normAutofit fontScale="77500" lnSpcReduction="20000"/>
          </a:bodyPr>
          <a:lstStyle/>
          <a:p>
            <a:r>
              <a:rPr lang="en-US" dirty="0" smtClean="0"/>
              <a:t>Last </a:t>
            </a:r>
            <a:r>
              <a:rPr lang="en-US" dirty="0"/>
              <a:t>part of the function signature </a:t>
            </a:r>
            <a:r>
              <a:rPr lang="en-US" dirty="0" smtClean="0"/>
              <a:t>is </a:t>
            </a:r>
            <a:r>
              <a:rPr lang="en-US" dirty="0"/>
              <a:t>the </a:t>
            </a:r>
            <a:r>
              <a:rPr lang="en-US" dirty="0" smtClean="0"/>
              <a:t>parameter</a:t>
            </a:r>
          </a:p>
          <a:p>
            <a:pPr lvl="1"/>
            <a:r>
              <a:rPr lang="en-US" dirty="0" smtClean="0"/>
              <a:t>An </a:t>
            </a:r>
            <a:r>
              <a:rPr lang="en-US" dirty="0"/>
              <a:t>object passed by const-ref just like in the copy </a:t>
            </a:r>
            <a:r>
              <a:rPr lang="en-US" dirty="0" smtClean="0"/>
              <a:t>constructor</a:t>
            </a:r>
          </a:p>
          <a:p>
            <a:pPr lvl="1"/>
            <a:r>
              <a:rPr lang="en-US" dirty="0" smtClean="0"/>
              <a:t>Name </a:t>
            </a:r>
            <a:r>
              <a:rPr lang="en-US" dirty="0" err="1">
                <a:latin typeface="Courier New" panose="02070309020205020404" pitchFamily="49" charset="0"/>
                <a:cs typeface="Courier New" panose="02070309020205020404" pitchFamily="49" charset="0"/>
              </a:rPr>
              <a:t>rhs</a:t>
            </a:r>
            <a:r>
              <a:rPr lang="en-US" dirty="0"/>
              <a:t> is an abbreviation for “</a:t>
            </a:r>
            <a:r>
              <a:rPr lang="en-US" b="1" u="sng" dirty="0"/>
              <a:t>r</a:t>
            </a:r>
            <a:r>
              <a:rPr lang="en-US" dirty="0"/>
              <a:t>ight </a:t>
            </a:r>
            <a:r>
              <a:rPr lang="en-US" b="1" u="sng" dirty="0"/>
              <a:t>h</a:t>
            </a:r>
            <a:r>
              <a:rPr lang="en-US" dirty="0"/>
              <a:t>and </a:t>
            </a:r>
            <a:r>
              <a:rPr lang="en-US" b="1" u="sng" dirty="0"/>
              <a:t>s</a:t>
            </a:r>
            <a:r>
              <a:rPr lang="en-US" dirty="0"/>
              <a:t>ide”</a:t>
            </a:r>
          </a:p>
          <a:p>
            <a:pPr lvl="1"/>
            <a:r>
              <a:rPr lang="en-US" dirty="0" smtClean="0"/>
              <a:t>Example below demonstrates where </a:t>
            </a:r>
            <a:r>
              <a:rPr lang="en-US" dirty="0"/>
              <a:t>the </a:t>
            </a:r>
            <a:r>
              <a:rPr lang="en-US" dirty="0" smtClean="0"/>
              <a:t>name </a:t>
            </a:r>
            <a:r>
              <a:rPr lang="en-US" dirty="0" err="1">
                <a:latin typeface="Courier New" panose="02070309020205020404" pitchFamily="49" charset="0"/>
                <a:cs typeface="Courier New" panose="02070309020205020404" pitchFamily="49" charset="0"/>
              </a:rPr>
              <a:t>rhs</a:t>
            </a:r>
            <a:r>
              <a:rPr lang="en-US" dirty="0"/>
              <a:t> comes </a:t>
            </a:r>
            <a:r>
              <a:rPr lang="en-US" dirty="0" smtClean="0"/>
              <a:t>from</a:t>
            </a:r>
          </a:p>
          <a:p>
            <a:endParaRPr lang="en-US" dirty="0"/>
          </a:p>
          <a:p>
            <a:pPr marL="228600" lvl="1" indent="0">
              <a:lnSpc>
                <a:spcPct val="120000"/>
              </a:lnSpc>
              <a:spcBef>
                <a:spcPts val="0"/>
              </a:spcBef>
              <a:spcAft>
                <a:spcPts val="0"/>
              </a:spcAft>
              <a:buNone/>
            </a:pPr>
            <a:r>
              <a:rPr lang="en-US" sz="28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String</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s1;</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228600" lvl="1" indent="0">
              <a:lnSpc>
                <a:spcPct val="120000"/>
              </a:lnSpc>
              <a:spcBef>
                <a:spcPts val="0"/>
              </a:spcBef>
              <a:spcAft>
                <a:spcPts val="0"/>
              </a:spcAft>
              <a:buNone/>
            </a:pPr>
            <a:r>
              <a:rPr lang="en-US" sz="28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String</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s2 ( </a:t>
            </a:r>
            <a:r>
              <a:rPr lang="en-US" sz="28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"Hello"</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800" dirty="0" smtClean="0">
              <a:latin typeface="Courier New" panose="02070309020205020404" pitchFamily="49" charset="0"/>
              <a:ea typeface="Times New Roman" panose="02020603050405020304" pitchFamily="18" charset="0"/>
              <a:cs typeface="Courier New" panose="02070309020205020404" pitchFamily="49" charset="0"/>
            </a:endParaRPr>
          </a:p>
          <a:p>
            <a:pPr marL="228600" lvl="1" indent="0">
              <a:lnSpc>
                <a:spcPct val="120000"/>
              </a:lnSpc>
              <a:spcBef>
                <a:spcPts val="0"/>
              </a:spcBef>
              <a:spcAft>
                <a:spcPts val="0"/>
              </a:spcAft>
              <a:buNone/>
            </a:pPr>
            <a:r>
              <a:rPr lang="en-US" sz="28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s1 </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s2;</a:t>
            </a:r>
            <a:endParaRPr lang="en-US" sz="2800" dirty="0" smtClean="0">
              <a:latin typeface="Courier New" panose="02070309020205020404" pitchFamily="49" charset="0"/>
              <a:cs typeface="Courier New" panose="02070309020205020404" pitchFamily="49" charset="0"/>
            </a:endParaRPr>
          </a:p>
          <a:p>
            <a:endParaRPr lang="en-US" dirty="0"/>
          </a:p>
          <a:p>
            <a:r>
              <a:rPr lang="en-US" dirty="0">
                <a:latin typeface="Courier New" panose="02070309020205020404" pitchFamily="49" charset="0"/>
                <a:cs typeface="Courier New" panose="02070309020205020404" pitchFamily="49" charset="0"/>
              </a:rPr>
              <a:t>s1</a:t>
            </a:r>
            <a:r>
              <a:rPr lang="en-US" dirty="0"/>
              <a:t> and </a:t>
            </a:r>
            <a:r>
              <a:rPr lang="en-US" dirty="0">
                <a:latin typeface="Courier New" panose="02070309020205020404" pitchFamily="49" charset="0"/>
                <a:cs typeface="Courier New" panose="02070309020205020404" pitchFamily="49" charset="0"/>
              </a:rPr>
              <a:t>s2</a:t>
            </a:r>
            <a:r>
              <a:rPr lang="en-US" dirty="0"/>
              <a:t> are both </a:t>
            </a:r>
            <a:r>
              <a:rPr lang="en-US" dirty="0">
                <a:latin typeface="Courier New" panose="02070309020205020404" pitchFamily="49" charset="0"/>
                <a:cs typeface="Courier New" panose="02070309020205020404" pitchFamily="49" charset="0"/>
              </a:rPr>
              <a:t>Strings</a:t>
            </a:r>
            <a:r>
              <a:rPr lang="en-US" dirty="0"/>
              <a:t> the copy assignment operator will be called for the </a:t>
            </a:r>
            <a:r>
              <a:rPr lang="en-US" dirty="0">
                <a:latin typeface="Courier New" panose="02070309020205020404" pitchFamily="49" charset="0"/>
                <a:cs typeface="Courier New" panose="02070309020205020404" pitchFamily="49" charset="0"/>
              </a:rPr>
              <a:t>String</a:t>
            </a:r>
            <a:r>
              <a:rPr lang="en-US" dirty="0"/>
              <a:t> </a:t>
            </a:r>
            <a:r>
              <a:rPr lang="en-US" b="1" dirty="0">
                <a:latin typeface="Courier New" panose="02070309020205020404" pitchFamily="49" charset="0"/>
                <a:cs typeface="Courier New" panose="02070309020205020404" pitchFamily="49" charset="0"/>
              </a:rPr>
              <a:t>class</a:t>
            </a:r>
            <a:endParaRPr lang="en-US" b="1" dirty="0" smtClean="0">
              <a:latin typeface="Courier New" panose="02070309020205020404" pitchFamily="49" charset="0"/>
              <a:cs typeface="Courier New" panose="02070309020205020404" pitchFamily="49" charset="0"/>
            </a:endParaRPr>
          </a:p>
          <a:p>
            <a:endParaRPr lang="en-US" dirty="0" smtClean="0"/>
          </a:p>
          <a:p>
            <a:r>
              <a:rPr lang="en-US" dirty="0" smtClean="0"/>
              <a:t>Object </a:t>
            </a:r>
            <a:r>
              <a:rPr lang="en-US" dirty="0">
                <a:latin typeface="Courier New" panose="02070309020205020404" pitchFamily="49" charset="0"/>
                <a:cs typeface="Courier New" panose="02070309020205020404" pitchFamily="49" charset="0"/>
              </a:rPr>
              <a:t>s2</a:t>
            </a:r>
            <a:r>
              <a:rPr lang="en-US" dirty="0"/>
              <a:t> will be passed and caught as the parameter </a:t>
            </a:r>
            <a:r>
              <a:rPr lang="en-US" dirty="0" err="1">
                <a:latin typeface="Courier New" panose="02070309020205020404" pitchFamily="49" charset="0"/>
                <a:cs typeface="Courier New" panose="02070309020205020404" pitchFamily="49" charset="0"/>
              </a:rPr>
              <a:t>rhs</a:t>
            </a:r>
            <a:endParaRPr lang="en-US" dirty="0">
              <a:latin typeface="Courier New" panose="02070309020205020404" pitchFamily="49" charset="0"/>
              <a:cs typeface="Courier New" panose="02070309020205020404" pitchFamily="49" charset="0"/>
            </a:endParaRPr>
          </a:p>
          <a:p>
            <a:endParaRPr lang="en-US" dirty="0" smtClean="0"/>
          </a:p>
          <a:p>
            <a:r>
              <a:rPr lang="en-US" dirty="0" smtClean="0"/>
              <a:t>See </a:t>
            </a:r>
            <a:r>
              <a:rPr lang="en-US" dirty="0"/>
              <a:t>where the term comes </a:t>
            </a:r>
            <a:r>
              <a:rPr lang="en-US" dirty="0" smtClean="0"/>
              <a:t>from?</a:t>
            </a:r>
          </a:p>
          <a:p>
            <a:pPr lvl="1"/>
            <a:r>
              <a:rPr lang="en-US" dirty="0" smtClean="0"/>
              <a:t>It’s </a:t>
            </a:r>
            <a:r>
              <a:rPr lang="en-US" dirty="0"/>
              <a:t>the operand on the right hand side of the assignment operator</a:t>
            </a:r>
          </a:p>
          <a:p>
            <a:endParaRPr lang="en-US" dirty="0"/>
          </a:p>
        </p:txBody>
      </p:sp>
    </p:spTree>
    <p:extLst>
      <p:ext uri="{BB962C8B-B14F-4D97-AF65-F5344CB8AC3E}">
        <p14:creationId xmlns:p14="http://schemas.microsoft.com/office/powerpoint/2010/main" val="2652168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17.8.2 Copy Assignment Operator – </a:t>
            </a:r>
            <a:r>
              <a:rPr lang="en-US" dirty="0" smtClean="0"/>
              <a:t>Basic Op Equals</a:t>
            </a:r>
            <a:endParaRPr lang="en-US" dirty="0"/>
          </a:p>
        </p:txBody>
      </p:sp>
      <p:sp>
        <p:nvSpPr>
          <p:cNvPr id="3" name="Content Placeholder 2"/>
          <p:cNvSpPr>
            <a:spLocks noGrp="1"/>
          </p:cNvSpPr>
          <p:nvPr>
            <p:ph idx="1"/>
          </p:nvPr>
        </p:nvSpPr>
        <p:spPr>
          <a:xfrm>
            <a:off x="83975" y="1191206"/>
            <a:ext cx="12036489" cy="5304844"/>
          </a:xfrm>
        </p:spPr>
        <p:txBody>
          <a:bodyPr>
            <a:normAutofit fontScale="55000" lnSpcReduction="20000"/>
          </a:bodyPr>
          <a:lstStyle/>
          <a:p>
            <a:pPr marL="0" marR="0" indent="0">
              <a:lnSpc>
                <a:spcPct val="110000"/>
              </a:lnSpc>
              <a:spcBef>
                <a:spcPts val="0"/>
              </a:spcBef>
              <a:spcAft>
                <a:spcPts val="0"/>
              </a:spcAft>
              <a:buNone/>
            </a:pPr>
            <a:r>
              <a:rPr lang="en-US" sz="33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String</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&amp; </a:t>
            </a:r>
            <a:r>
              <a:rPr lang="en-US" sz="33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String</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r>
              <a:rPr lang="en-US" sz="33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operator </a:t>
            </a:r>
            <a:r>
              <a:rPr lang="en-US" sz="33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a:t>
            </a:r>
            <a:r>
              <a:rPr lang="en-US" sz="3300" dirty="0">
                <a:latin typeface="Courier New" panose="02070309020205020404" pitchFamily="49" charset="0"/>
                <a:ea typeface="Times New Roman" panose="02020603050405020304" pitchFamily="18" charset="0"/>
                <a:cs typeface="Courier New" panose="02070309020205020404" pitchFamily="49" charset="0"/>
              </a:rPr>
              <a:t> </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33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const</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33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String</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&amp; </a:t>
            </a:r>
            <a:r>
              <a:rPr lang="en-US" sz="33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rhs</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33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10000"/>
              </a:lnSpc>
              <a:spcBef>
                <a:spcPts val="0"/>
              </a:spcBef>
              <a:spcAft>
                <a:spcPts val="0"/>
              </a:spcAft>
              <a:buNone/>
            </a:pP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33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10000"/>
              </a:lnSpc>
              <a:spcBef>
                <a:spcPts val="0"/>
              </a:spcBef>
              <a:spcAft>
                <a:spcPts val="0"/>
              </a:spcAft>
              <a:buNone/>
            </a:pP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33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if</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33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rhs.m_str</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33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nullptr</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33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10000"/>
              </a:lnSpc>
              <a:spcBef>
                <a:spcPts val="0"/>
              </a:spcBef>
              <a:spcAft>
                <a:spcPts val="0"/>
              </a:spcAft>
              <a:buNone/>
            </a:pP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33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10000"/>
              </a:lnSpc>
              <a:spcBef>
                <a:spcPts val="0"/>
              </a:spcBef>
              <a:spcAft>
                <a:spcPts val="0"/>
              </a:spcAft>
              <a:buNone/>
            </a:pP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33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m_str</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33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new</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33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r>
              <a:rPr lang="en-US" sz="33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strlen</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33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rhs.m_str</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+ 1];</a:t>
            </a:r>
            <a:endParaRPr lang="en-US" sz="33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10000"/>
              </a:lnSpc>
              <a:spcBef>
                <a:spcPts val="0"/>
              </a:spcBef>
              <a:spcAft>
                <a:spcPts val="0"/>
              </a:spcAft>
              <a:buNone/>
            </a:pP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strcpy ( </a:t>
            </a:r>
            <a:r>
              <a:rPr lang="en-US" sz="33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m_str</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33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rhs.m_str</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33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10000"/>
              </a:lnSpc>
              <a:spcBef>
                <a:spcPts val="0"/>
              </a:spcBef>
              <a:spcAft>
                <a:spcPts val="0"/>
              </a:spcAft>
              <a:buNone/>
            </a:pP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33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10000"/>
              </a:lnSpc>
              <a:spcBef>
                <a:spcPts val="0"/>
              </a:spcBef>
              <a:spcAft>
                <a:spcPts val="0"/>
              </a:spcAft>
              <a:buNone/>
            </a:pP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33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else</a:t>
            </a:r>
            <a:endParaRPr lang="en-US" sz="33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10000"/>
              </a:lnSpc>
              <a:spcBef>
                <a:spcPts val="0"/>
              </a:spcBef>
              <a:spcAft>
                <a:spcPts val="0"/>
              </a:spcAft>
              <a:buNone/>
            </a:pP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33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m_str</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33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nullptr</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33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10000"/>
              </a:lnSpc>
              <a:spcBef>
                <a:spcPts val="0"/>
              </a:spcBef>
              <a:spcAft>
                <a:spcPts val="0"/>
              </a:spcAft>
              <a:buNone/>
            </a:pP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33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10000"/>
              </a:lnSpc>
              <a:spcBef>
                <a:spcPts val="0"/>
              </a:spcBef>
              <a:spcAft>
                <a:spcPts val="0"/>
              </a:spcAft>
              <a:buNone/>
            </a:pP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33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return</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33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this</a:t>
            </a: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3300" dirty="0">
              <a:latin typeface="Courier New" panose="02070309020205020404" pitchFamily="49" charset="0"/>
              <a:ea typeface="Times New Roman" panose="02020603050405020304" pitchFamily="18" charset="0"/>
              <a:cs typeface="Courier New" panose="02070309020205020404" pitchFamily="49" charset="0"/>
            </a:endParaRPr>
          </a:p>
          <a:p>
            <a:pPr marL="0" indent="0">
              <a:lnSpc>
                <a:spcPct val="110000"/>
              </a:lnSpc>
              <a:spcBef>
                <a:spcPts val="0"/>
              </a:spcBef>
              <a:spcAft>
                <a:spcPts val="0"/>
              </a:spcAft>
              <a:buNone/>
            </a:pPr>
            <a:r>
              <a:rPr lang="en-US" sz="3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3300" dirty="0" smtClean="0">
              <a:latin typeface="Courier New" panose="02070309020205020404" pitchFamily="49" charset="0"/>
              <a:cs typeface="Courier New" panose="02070309020205020404" pitchFamily="49" charset="0"/>
            </a:endParaRPr>
          </a:p>
          <a:p>
            <a:endParaRPr lang="en-US" dirty="0"/>
          </a:p>
          <a:p>
            <a:r>
              <a:rPr lang="en-US" sz="5100" dirty="0"/>
              <a:t>The if statement is the same code fragment as shown for the copy constructor except we added an else to assign </a:t>
            </a:r>
            <a:r>
              <a:rPr lang="en-US" sz="5100" b="1" dirty="0">
                <a:latin typeface="Courier New" panose="02070309020205020404" pitchFamily="49" charset="0"/>
                <a:cs typeface="Courier New" panose="02070309020205020404" pitchFamily="49" charset="0"/>
              </a:rPr>
              <a:t>nullptr</a:t>
            </a:r>
            <a:r>
              <a:rPr lang="en-US" sz="5100" dirty="0"/>
              <a:t> to </a:t>
            </a:r>
            <a:r>
              <a:rPr lang="en-US" sz="5100" dirty="0" err="1">
                <a:latin typeface="Courier New" panose="02070309020205020404" pitchFamily="49" charset="0"/>
                <a:cs typeface="Courier New" panose="02070309020205020404" pitchFamily="49" charset="0"/>
              </a:rPr>
              <a:t>m_str</a:t>
            </a:r>
            <a:endParaRPr lang="en-US" sz="5100" dirty="0" smtClean="0">
              <a:latin typeface="Courier New" panose="02070309020205020404" pitchFamily="49" charset="0"/>
              <a:cs typeface="Courier New" panose="02070309020205020404" pitchFamily="49" charset="0"/>
            </a:endParaRPr>
          </a:p>
          <a:p>
            <a:r>
              <a:rPr lang="en-US" sz="5100" dirty="0"/>
              <a:t>Why not use base member initialization just like the copy constructor?</a:t>
            </a:r>
          </a:p>
          <a:p>
            <a:pPr lvl="1"/>
            <a:r>
              <a:rPr lang="en-US" sz="5100" dirty="0" smtClean="0"/>
              <a:t>Because </a:t>
            </a:r>
            <a:r>
              <a:rPr lang="en-US" sz="5100" dirty="0"/>
              <a:t>the copy assignment operator is NOT a constructor! Base member initialization can only be used with constructors</a:t>
            </a:r>
            <a:endParaRPr lang="en-US" sz="5100" dirty="0"/>
          </a:p>
        </p:txBody>
      </p:sp>
    </p:spTree>
    <p:extLst>
      <p:ext uri="{BB962C8B-B14F-4D97-AF65-F5344CB8AC3E}">
        <p14:creationId xmlns:p14="http://schemas.microsoft.com/office/powerpoint/2010/main" val="2397021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17.8.2 Copy Assignment Operator – </a:t>
            </a:r>
            <a:r>
              <a:rPr lang="en-US" dirty="0" smtClean="0">
                <a:latin typeface="Courier New" panose="02070309020205020404" pitchFamily="49" charset="0"/>
                <a:cs typeface="Courier New" panose="02070309020205020404" pitchFamily="49" charset="0"/>
              </a:rPr>
              <a:t>this</a:t>
            </a:r>
            <a:r>
              <a:rPr lang="en-US" dirty="0" smtClean="0"/>
              <a:t> Pointer</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Examine the last line of the op = function on the previous slide</a:t>
            </a:r>
          </a:p>
          <a:p>
            <a:endParaRPr lang="en-US" dirty="0"/>
          </a:p>
          <a:p>
            <a:r>
              <a:rPr lang="en-US" b="1" dirty="0"/>
              <a:t>What is </a:t>
            </a:r>
            <a:r>
              <a:rPr lang="en-US" b="1" dirty="0">
                <a:solidFill>
                  <a:srgbClr val="FF0000"/>
                </a:solidFill>
                <a:latin typeface="Courier New" panose="02070309020205020404" pitchFamily="49" charset="0"/>
                <a:cs typeface="Courier New" panose="02070309020205020404" pitchFamily="49" charset="0"/>
              </a:rPr>
              <a:t>this</a:t>
            </a:r>
            <a:r>
              <a:rPr lang="en-US" b="1" dirty="0" smtClean="0"/>
              <a:t>?</a:t>
            </a:r>
            <a:endParaRPr lang="en-US" b="1" dirty="0" smtClean="0"/>
          </a:p>
          <a:p>
            <a:pPr lvl="1"/>
            <a:r>
              <a:rPr lang="en-US" dirty="0" smtClean="0"/>
              <a:t>We caught the right hand side operand as the parameter</a:t>
            </a:r>
            <a:endParaRPr lang="en-US" dirty="0"/>
          </a:p>
          <a:p>
            <a:endParaRPr lang="en-US" dirty="0" smtClean="0"/>
          </a:p>
          <a:p>
            <a:r>
              <a:rPr lang="en-US" dirty="0"/>
              <a:t>But what about the left hand side</a:t>
            </a:r>
            <a:r>
              <a:rPr lang="en-US" dirty="0" smtClean="0"/>
              <a:t>? </a:t>
            </a:r>
            <a:r>
              <a:rPr lang="en-US" dirty="0"/>
              <a:t>Don’t we need it to assign the right hand side to?</a:t>
            </a:r>
            <a:endParaRPr lang="en-US" dirty="0" smtClean="0"/>
          </a:p>
          <a:p>
            <a:pPr lvl="1"/>
            <a:r>
              <a:rPr lang="en-US" dirty="0"/>
              <a:t>Yes! </a:t>
            </a:r>
            <a:r>
              <a:rPr lang="en-US" dirty="0" smtClean="0"/>
              <a:t>That </a:t>
            </a:r>
            <a:r>
              <a:rPr lang="en-US" dirty="0"/>
              <a:t>is what the “this pointer” is</a:t>
            </a:r>
          </a:p>
          <a:p>
            <a:endParaRPr lang="en-US" dirty="0" smtClean="0"/>
          </a:p>
          <a:p>
            <a:r>
              <a:rPr lang="en-US" dirty="0" smtClean="0"/>
              <a:t>Holds </a:t>
            </a:r>
            <a:r>
              <a:rPr lang="en-US" dirty="0"/>
              <a:t>the address of the object on the left side of the assignment operator</a:t>
            </a:r>
          </a:p>
          <a:p>
            <a:r>
              <a:rPr lang="en-US" dirty="0"/>
              <a:t>The left hand side operand is considered the invoking object</a:t>
            </a:r>
          </a:p>
          <a:p>
            <a:r>
              <a:rPr lang="en-US" dirty="0" smtClean="0"/>
              <a:t>The </a:t>
            </a:r>
            <a:r>
              <a:rPr lang="en-US" dirty="0"/>
              <a:t>“this pointer” holds the address of the invoking </a:t>
            </a:r>
            <a:r>
              <a:rPr lang="en-US" dirty="0" smtClean="0"/>
              <a:t>object</a:t>
            </a:r>
          </a:p>
          <a:p>
            <a:endParaRPr lang="en-US" dirty="0"/>
          </a:p>
          <a:p>
            <a:r>
              <a:rPr lang="en-US" dirty="0" smtClean="0"/>
              <a:t>Why </a:t>
            </a:r>
            <a:r>
              <a:rPr lang="en-US" dirty="0"/>
              <a:t>do we need to dereference the pointer and then return it</a:t>
            </a:r>
            <a:r>
              <a:rPr lang="en-US" dirty="0" smtClean="0"/>
              <a:t>?</a:t>
            </a:r>
            <a:endParaRPr lang="en-US" dirty="0"/>
          </a:p>
          <a:p>
            <a:pPr lvl="1"/>
            <a:r>
              <a:rPr lang="en-US" dirty="0" smtClean="0"/>
              <a:t>How </a:t>
            </a:r>
            <a:r>
              <a:rPr lang="en-US" dirty="0"/>
              <a:t>chaining is made </a:t>
            </a:r>
            <a:r>
              <a:rPr lang="en-US" dirty="0" smtClean="0"/>
              <a:t>possible</a:t>
            </a:r>
          </a:p>
          <a:p>
            <a:endParaRPr lang="en-US" dirty="0"/>
          </a:p>
        </p:txBody>
      </p:sp>
    </p:spTree>
    <p:extLst>
      <p:ext uri="{BB962C8B-B14F-4D97-AF65-F5344CB8AC3E}">
        <p14:creationId xmlns:p14="http://schemas.microsoft.com/office/powerpoint/2010/main" val="3757330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17.8.2 Copy Assignment Operator </a:t>
            </a:r>
            <a:r>
              <a:rPr lang="en-US" dirty="0" smtClean="0"/>
              <a:t>– Memory Leak </a:t>
            </a:r>
            <a:endParaRPr lang="en-US" dirty="0"/>
          </a:p>
        </p:txBody>
      </p:sp>
      <p:sp>
        <p:nvSpPr>
          <p:cNvPr id="3" name="Content Placeholder 2"/>
          <p:cNvSpPr>
            <a:spLocks noGrp="1"/>
          </p:cNvSpPr>
          <p:nvPr>
            <p:ph idx="1"/>
          </p:nvPr>
        </p:nvSpPr>
        <p:spPr/>
        <p:txBody>
          <a:bodyPr>
            <a:normAutofit fontScale="92500" lnSpcReduction="10000"/>
          </a:bodyPr>
          <a:lstStyle/>
          <a:p>
            <a:pPr marL="457200" lvl="1" indent="0">
              <a:spcBef>
                <a:spcPts val="0"/>
              </a:spcBef>
              <a:spcAft>
                <a:spcPts val="0"/>
              </a:spcAft>
              <a:buNone/>
            </a:pPr>
            <a:r>
              <a:rPr lang="en-US" sz="28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String</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s1 ( </a:t>
            </a:r>
            <a:r>
              <a:rPr lang="en-US" sz="28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"Goodbye"</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spcBef>
                <a:spcPts val="0"/>
              </a:spcBef>
              <a:spcAft>
                <a:spcPts val="0"/>
              </a:spcAft>
              <a:buNone/>
            </a:pPr>
            <a:r>
              <a:rPr lang="en-US" sz="28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String</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s2 ( </a:t>
            </a:r>
            <a:r>
              <a:rPr lang="en-US" sz="28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"Hello"</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s1 = s2;</a:t>
            </a:r>
            <a:endParaRPr lang="en-US" sz="2800" dirty="0" smtClean="0">
              <a:latin typeface="Courier New" panose="02070309020205020404" pitchFamily="49" charset="0"/>
              <a:cs typeface="Courier New" panose="02070309020205020404" pitchFamily="49" charset="0"/>
            </a:endParaRPr>
          </a:p>
          <a:p>
            <a:endParaRPr lang="en-US" dirty="0"/>
          </a:p>
          <a:p>
            <a:r>
              <a:rPr lang="en-US" dirty="0" smtClean="0"/>
              <a:t>Problem </a:t>
            </a:r>
            <a:r>
              <a:rPr lang="en-US" dirty="0"/>
              <a:t>is </a:t>
            </a:r>
            <a:r>
              <a:rPr lang="en-US" dirty="0">
                <a:latin typeface="Courier New" panose="02070309020205020404" pitchFamily="49" charset="0"/>
                <a:cs typeface="Courier New" panose="02070309020205020404" pitchFamily="49" charset="0"/>
              </a:rPr>
              <a:t>s1</a:t>
            </a:r>
            <a:r>
              <a:rPr lang="en-US" dirty="0"/>
              <a:t> already has its </a:t>
            </a:r>
            <a:r>
              <a:rPr lang="en-US" dirty="0" err="1">
                <a:latin typeface="Courier New" panose="02070309020205020404" pitchFamily="49" charset="0"/>
                <a:cs typeface="Courier New" panose="02070309020205020404" pitchFamily="49" charset="0"/>
              </a:rPr>
              <a:t>m_str</a:t>
            </a:r>
            <a:r>
              <a:rPr lang="en-US" dirty="0"/>
              <a:t> data member pointing to the memory containing the cString </a:t>
            </a:r>
            <a:r>
              <a:rPr lang="en-US" dirty="0" smtClean="0">
                <a:latin typeface="Courier New" panose="02070309020205020404" pitchFamily="49" charset="0"/>
                <a:cs typeface="Courier New" panose="02070309020205020404" pitchFamily="49" charset="0"/>
              </a:rPr>
              <a:t>"Goodbye"</a:t>
            </a:r>
            <a:endParaRPr lang="en-US" dirty="0" smtClean="0">
              <a:latin typeface="Courier New" panose="02070309020205020404" pitchFamily="49" charset="0"/>
              <a:cs typeface="Courier New" panose="02070309020205020404" pitchFamily="49" charset="0"/>
            </a:endParaRPr>
          </a:p>
          <a:p>
            <a:endParaRPr lang="en-US" dirty="0" smtClean="0"/>
          </a:p>
          <a:p>
            <a:r>
              <a:rPr lang="en-US" dirty="0" smtClean="0"/>
              <a:t>When we dynamically </a:t>
            </a:r>
            <a:r>
              <a:rPr lang="en-US" dirty="0"/>
              <a:t>allocate new memory in the copy process and store that address in </a:t>
            </a:r>
            <a:r>
              <a:rPr lang="en-US" dirty="0" err="1">
                <a:latin typeface="Courier New" panose="02070309020205020404" pitchFamily="49" charset="0"/>
                <a:cs typeface="Courier New" panose="02070309020205020404" pitchFamily="49" charset="0"/>
              </a:rPr>
              <a:t>m_str</a:t>
            </a:r>
            <a:r>
              <a:rPr lang="en-US" dirty="0"/>
              <a:t> we have just lost any connection to </a:t>
            </a:r>
            <a:r>
              <a:rPr lang="en-US" dirty="0">
                <a:latin typeface="Courier New" panose="02070309020205020404" pitchFamily="49" charset="0"/>
                <a:cs typeface="Courier New" panose="02070309020205020404" pitchFamily="49" charset="0"/>
              </a:rPr>
              <a:t>"Goodbye"</a:t>
            </a:r>
            <a:endParaRPr lang="en-US" dirty="0"/>
          </a:p>
          <a:p>
            <a:endParaRPr lang="en-US" dirty="0" smtClean="0"/>
          </a:p>
          <a:p>
            <a:r>
              <a:rPr lang="en-US" dirty="0" smtClean="0"/>
              <a:t>Imperative </a:t>
            </a:r>
            <a:r>
              <a:rPr lang="en-US" dirty="0"/>
              <a:t>that we delete the memory occupied by </a:t>
            </a:r>
            <a:r>
              <a:rPr lang="en-US" dirty="0">
                <a:latin typeface="Courier New" panose="02070309020205020404" pitchFamily="49" charset="0"/>
                <a:cs typeface="Courier New" panose="02070309020205020404" pitchFamily="49" charset="0"/>
              </a:rPr>
              <a:t>"Goodbye"</a:t>
            </a:r>
            <a:r>
              <a:rPr lang="en-US" dirty="0" smtClean="0"/>
              <a:t> </a:t>
            </a:r>
            <a:r>
              <a:rPr lang="en-US" dirty="0"/>
              <a:t>before we allocate new </a:t>
            </a:r>
            <a:r>
              <a:rPr lang="en-US" dirty="0" smtClean="0"/>
              <a:t>memory</a:t>
            </a:r>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64429726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17.8.2 Copy Assignment Operator – </a:t>
            </a:r>
            <a:r>
              <a:rPr lang="en-US" sz="3600" dirty="0" smtClean="0"/>
              <a:t>Removing Memory Leak</a:t>
            </a:r>
            <a:endParaRPr lang="en-US" sz="3600" dirty="0"/>
          </a:p>
        </p:txBody>
      </p:sp>
      <p:sp>
        <p:nvSpPr>
          <p:cNvPr id="3" name="Content Placeholder 2"/>
          <p:cNvSpPr>
            <a:spLocks noGrp="1"/>
          </p:cNvSpPr>
          <p:nvPr>
            <p:ph idx="1"/>
          </p:nvPr>
        </p:nvSpPr>
        <p:spPr/>
        <p:txBody>
          <a:bodyPr>
            <a:noAutofit/>
          </a:bodyPr>
          <a:lstStyle/>
          <a:p>
            <a:pPr marL="0" marR="0" indent="0">
              <a:lnSpc>
                <a:spcPct val="100000"/>
              </a:lnSpc>
              <a:spcBef>
                <a:spcPts val="0"/>
              </a:spcBef>
              <a:spcAft>
                <a:spcPts val="0"/>
              </a:spcAft>
              <a:buNone/>
            </a:pPr>
            <a:r>
              <a:rPr lang="en-US" sz="24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String</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&amp; </a:t>
            </a:r>
            <a:r>
              <a:rPr lang="en-US" sz="24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String</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operator </a:t>
            </a:r>
            <a:r>
              <a:rPr lang="en-US" sz="24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a:t>
            </a:r>
            <a:r>
              <a:rPr lang="en-US" sz="2400" dirty="0">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const</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String</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&amp; </a:t>
            </a:r>
            <a:r>
              <a:rPr lang="en-US" sz="24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rhs</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delete</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m_str</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if</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4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rhs.m_str</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nullptr</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m_str</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new</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r>
              <a:rPr lang="en-US" sz="24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strlen</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4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rhs.m_str</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+ 1];</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strcpy ( </a:t>
            </a:r>
            <a:r>
              <a:rPr lang="en-US" sz="24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m_str</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rhs.m_str</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else</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m_str</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nullptr</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return</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this</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indent="0">
              <a:lnSpc>
                <a:spcPct val="100000"/>
              </a:lnSpc>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4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01713313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17.8.2 Copy Assignment Operator – </a:t>
            </a:r>
            <a:r>
              <a:rPr lang="en-US" dirty="0" smtClean="0"/>
              <a:t>Self Assignment</a:t>
            </a:r>
            <a:endParaRPr lang="en-US" dirty="0"/>
          </a:p>
        </p:txBody>
      </p:sp>
      <p:sp>
        <p:nvSpPr>
          <p:cNvPr id="3" name="Content Placeholder 2"/>
          <p:cNvSpPr>
            <a:spLocks noGrp="1"/>
          </p:cNvSpPr>
          <p:nvPr>
            <p:ph idx="1"/>
          </p:nvPr>
        </p:nvSpPr>
        <p:spPr>
          <a:xfrm>
            <a:off x="83975" y="1191205"/>
            <a:ext cx="12036489" cy="5485820"/>
          </a:xfrm>
        </p:spPr>
        <p:txBody>
          <a:bodyPr>
            <a:normAutofit fontScale="70000" lnSpcReduction="20000"/>
          </a:bodyPr>
          <a:lstStyle/>
          <a:p>
            <a:r>
              <a:rPr lang="en-US" dirty="0" smtClean="0"/>
              <a:t>One </a:t>
            </a:r>
            <a:r>
              <a:rPr lang="en-US" dirty="0"/>
              <a:t>last thing we need to do to make our copy assignment operator a robust fully functional method</a:t>
            </a:r>
            <a:endParaRPr lang="en-US" dirty="0" smtClean="0"/>
          </a:p>
          <a:p>
            <a:endParaRPr lang="en-US" dirty="0" smtClean="0"/>
          </a:p>
          <a:p>
            <a:r>
              <a:rPr lang="en-US" dirty="0" smtClean="0"/>
              <a:t>We </a:t>
            </a:r>
            <a:r>
              <a:rPr lang="en-US" dirty="0"/>
              <a:t>need to add in a </a:t>
            </a:r>
            <a:r>
              <a:rPr lang="en-US" b="1" dirty="0"/>
              <a:t>check for “self-assignment</a:t>
            </a:r>
            <a:r>
              <a:rPr lang="en-US" b="1" dirty="0" smtClean="0"/>
              <a:t>”</a:t>
            </a:r>
            <a:endParaRPr lang="en-US" dirty="0"/>
          </a:p>
          <a:p>
            <a:endParaRPr lang="en-US" dirty="0" smtClean="0"/>
          </a:p>
          <a:p>
            <a:pPr marL="457200" lvl="1" indent="0">
              <a:spcBef>
                <a:spcPts val="0"/>
              </a:spcBef>
              <a:spcAft>
                <a:spcPts val="0"/>
              </a:spcAft>
              <a:buNone/>
            </a:pPr>
            <a:r>
              <a:rPr lang="en-US" sz="28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String</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s2 ( </a:t>
            </a:r>
            <a:r>
              <a:rPr lang="en-US" sz="28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"Hello"</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s2 = s2;</a:t>
            </a:r>
            <a:endParaRPr lang="en-US" sz="2800" dirty="0">
              <a:latin typeface="Courier New" panose="02070309020205020404" pitchFamily="49" charset="0"/>
              <a:cs typeface="Courier New" panose="02070309020205020404" pitchFamily="49" charset="0"/>
            </a:endParaRPr>
          </a:p>
          <a:p>
            <a:endParaRPr lang="en-US" dirty="0" smtClean="0"/>
          </a:p>
          <a:p>
            <a:r>
              <a:rPr lang="en-US" dirty="0" smtClean="0"/>
              <a:t>Although not </a:t>
            </a:r>
            <a:r>
              <a:rPr lang="en-US" dirty="0"/>
              <a:t>intuitive why we would do this, it is legal syntax and if this situation arose using our current copy assignment operator we would experience a runtime error</a:t>
            </a:r>
          </a:p>
          <a:p>
            <a:endParaRPr lang="en-US" dirty="0"/>
          </a:p>
          <a:p>
            <a:r>
              <a:rPr lang="en-US" dirty="0" smtClean="0"/>
              <a:t>Looking at the </a:t>
            </a:r>
            <a:r>
              <a:rPr lang="en-US" dirty="0"/>
              <a:t>first two lines of the copy assignment operator</a:t>
            </a:r>
            <a:endParaRPr lang="en-US" dirty="0" smtClean="0"/>
          </a:p>
          <a:p>
            <a:pPr lvl="1"/>
            <a:r>
              <a:rPr lang="en-US" dirty="0" smtClean="0"/>
              <a:t>Data </a:t>
            </a:r>
            <a:r>
              <a:rPr lang="en-US" dirty="0"/>
              <a:t>member </a:t>
            </a:r>
            <a:r>
              <a:rPr lang="en-US" dirty="0" err="1">
                <a:latin typeface="Courier New" panose="02070309020205020404" pitchFamily="49" charset="0"/>
                <a:cs typeface="Courier New" panose="02070309020205020404" pitchFamily="49" charset="0"/>
              </a:rPr>
              <a:t>m_str</a:t>
            </a:r>
            <a:r>
              <a:rPr lang="en-US" dirty="0"/>
              <a:t> belongs to the left hand side object</a:t>
            </a:r>
          </a:p>
          <a:p>
            <a:pPr lvl="1"/>
            <a:r>
              <a:rPr lang="en-US" dirty="0"/>
              <a:t>Deleting </a:t>
            </a:r>
            <a:r>
              <a:rPr lang="en-US" dirty="0" err="1">
                <a:latin typeface="Courier New" panose="02070309020205020404" pitchFamily="49" charset="0"/>
                <a:cs typeface="Courier New" panose="02070309020205020404" pitchFamily="49" charset="0"/>
              </a:rPr>
              <a:t>m_str</a:t>
            </a:r>
            <a:r>
              <a:rPr lang="en-US" dirty="0"/>
              <a:t> is necessary to prevent memory leaks but if the left hand side and the right hand side are the same objects, then that </a:t>
            </a:r>
            <a:r>
              <a:rPr lang="en-US" b="1" dirty="0">
                <a:latin typeface="Courier New" panose="02070309020205020404" pitchFamily="49" charset="0"/>
                <a:cs typeface="Courier New" panose="02070309020205020404" pitchFamily="49" charset="0"/>
              </a:rPr>
              <a:t>delete</a:t>
            </a:r>
            <a:r>
              <a:rPr lang="en-US" dirty="0"/>
              <a:t> statement deallocates not only </a:t>
            </a:r>
            <a:r>
              <a:rPr lang="en-US" dirty="0" err="1">
                <a:latin typeface="Courier New" panose="02070309020205020404" pitchFamily="49" charset="0"/>
                <a:cs typeface="Courier New" panose="02070309020205020404" pitchFamily="49" charset="0"/>
              </a:rPr>
              <a:t>m_str</a:t>
            </a:r>
            <a:r>
              <a:rPr lang="en-US" dirty="0"/>
              <a:t> but also </a:t>
            </a:r>
            <a:r>
              <a:rPr lang="en-US" dirty="0" err="1">
                <a:latin typeface="Courier New" panose="02070309020205020404" pitchFamily="49" charset="0"/>
                <a:cs typeface="Courier New" panose="02070309020205020404" pitchFamily="49" charset="0"/>
              </a:rPr>
              <a:t>rhs.m_str</a:t>
            </a:r>
            <a:endParaRPr lang="en-US" dirty="0" smtClean="0">
              <a:latin typeface="Courier New" panose="02070309020205020404" pitchFamily="49" charset="0"/>
              <a:cs typeface="Courier New" panose="02070309020205020404" pitchFamily="49" charset="0"/>
            </a:endParaRPr>
          </a:p>
          <a:p>
            <a:pPr lvl="1"/>
            <a:r>
              <a:rPr lang="en-US" dirty="0" smtClean="0"/>
              <a:t>Accessing </a:t>
            </a:r>
            <a:r>
              <a:rPr lang="en-US" dirty="0" err="1">
                <a:latin typeface="Courier New" panose="02070309020205020404" pitchFamily="49" charset="0"/>
                <a:cs typeface="Courier New" panose="02070309020205020404" pitchFamily="49" charset="0"/>
              </a:rPr>
              <a:t>rhs.m_str</a:t>
            </a:r>
            <a:r>
              <a:rPr lang="en-US" dirty="0"/>
              <a:t> in any of the subsequent statements would cause the aforementioned runtime </a:t>
            </a:r>
            <a:r>
              <a:rPr lang="en-US" dirty="0" smtClean="0"/>
              <a:t>crash</a:t>
            </a:r>
          </a:p>
          <a:p>
            <a:pPr lvl="1"/>
            <a:endParaRPr lang="en-US" dirty="0"/>
          </a:p>
          <a:p>
            <a:r>
              <a:rPr lang="en-US" dirty="0" smtClean="0"/>
              <a:t>The full copy assignment operator including this check is on the next slide</a:t>
            </a:r>
          </a:p>
        </p:txBody>
      </p:sp>
    </p:spTree>
    <p:extLst>
      <p:ext uri="{BB962C8B-B14F-4D97-AF65-F5344CB8AC3E}">
        <p14:creationId xmlns:p14="http://schemas.microsoft.com/office/powerpoint/2010/main" val="59610924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17.8.2 Copy Assignment Operator </a:t>
            </a:r>
            <a:r>
              <a:rPr lang="en-US" dirty="0" smtClean="0"/>
              <a:t>– Full Example </a:t>
            </a:r>
            <a:endParaRPr lang="en-US" dirty="0"/>
          </a:p>
        </p:txBody>
      </p:sp>
      <p:sp>
        <p:nvSpPr>
          <p:cNvPr id="3" name="Content Placeholder 2"/>
          <p:cNvSpPr>
            <a:spLocks noGrp="1"/>
          </p:cNvSpPr>
          <p:nvPr>
            <p:ph idx="1"/>
          </p:nvPr>
        </p:nvSpPr>
        <p:spPr/>
        <p:txBody>
          <a:bodyPr>
            <a:noAutofit/>
          </a:bodyPr>
          <a:lstStyle/>
          <a:p>
            <a:pPr marL="0" marR="0" indent="0">
              <a:lnSpc>
                <a:spcPct val="100000"/>
              </a:lnSpc>
              <a:spcBef>
                <a:spcPts val="0"/>
              </a:spcBef>
              <a:spcAft>
                <a:spcPts val="0"/>
              </a:spcAft>
              <a:buNone/>
            </a:pPr>
            <a:r>
              <a:rPr lang="en-US" sz="23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String</a:t>
            </a: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&amp; </a:t>
            </a:r>
            <a:r>
              <a:rPr lang="en-US" sz="23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String</a:t>
            </a: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r>
              <a:rPr lang="en-US" sz="23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operator </a:t>
            </a:r>
            <a:r>
              <a:rPr lang="en-US" sz="23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a:t>
            </a:r>
            <a:r>
              <a:rPr lang="en-US" sz="2300" dirty="0">
                <a:latin typeface="Courier New" panose="02070309020205020404" pitchFamily="49" charset="0"/>
                <a:ea typeface="Times New Roman" panose="02020603050405020304" pitchFamily="18" charset="0"/>
                <a:cs typeface="Courier New" panose="02070309020205020404" pitchFamily="49" charset="0"/>
              </a:rPr>
              <a:t> </a:t>
            </a: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3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const</a:t>
            </a: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3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String</a:t>
            </a: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&amp; </a:t>
            </a:r>
            <a:r>
              <a:rPr lang="en-US" sz="23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rhs</a:t>
            </a: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3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3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3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if</a:t>
            </a: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3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this</a:t>
            </a: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&amp;</a:t>
            </a:r>
            <a:r>
              <a:rPr lang="en-US" sz="23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rhs</a:t>
            </a: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3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3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3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delete</a:t>
            </a: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3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m_str</a:t>
            </a: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3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3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if</a:t>
            </a: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3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rhs.m_str</a:t>
            </a: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3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nullptr</a:t>
            </a: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3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3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3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m_str</a:t>
            </a: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3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new</a:t>
            </a: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3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r>
              <a:rPr lang="en-US" sz="23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strlen</a:t>
            </a: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3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rhs.m_str</a:t>
            </a: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+ 1];</a:t>
            </a:r>
            <a:endParaRPr lang="en-US" sz="23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strcpy ( </a:t>
            </a:r>
            <a:r>
              <a:rPr lang="en-US" sz="23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m_str</a:t>
            </a: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3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rhs.m_str</a:t>
            </a: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3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3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3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else</a:t>
            </a:r>
            <a:endParaRPr lang="en-US" sz="23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3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m_str</a:t>
            </a: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3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nullptr</a:t>
            </a: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3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3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3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return</a:t>
            </a: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3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this</a:t>
            </a: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300" dirty="0">
              <a:latin typeface="Courier New" panose="02070309020205020404" pitchFamily="49" charset="0"/>
              <a:ea typeface="Times New Roman" panose="02020603050405020304" pitchFamily="18" charset="0"/>
              <a:cs typeface="Courier New" panose="02070309020205020404" pitchFamily="49" charset="0"/>
            </a:endParaRPr>
          </a:p>
          <a:p>
            <a:pPr marL="0" indent="0">
              <a:lnSpc>
                <a:spcPct val="100000"/>
              </a:lnSpc>
              <a:spcBef>
                <a:spcPts val="0"/>
              </a:spcBef>
              <a:spcAft>
                <a:spcPts val="0"/>
              </a:spcAft>
              <a:buNone/>
            </a:pPr>
            <a:r>
              <a:rPr lang="en-US" sz="23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3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52776755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17.10 C The Differences</a:t>
            </a:r>
            <a:endParaRPr lang="en-US" dirty="0">
              <a:solidFill>
                <a:srgbClr val="0070C0"/>
              </a:solidFill>
            </a:endParaRPr>
          </a:p>
        </p:txBody>
      </p:sp>
      <p:sp>
        <p:nvSpPr>
          <p:cNvPr id="3" name="Content Placeholder 2"/>
          <p:cNvSpPr>
            <a:spLocks noGrp="1"/>
          </p:cNvSpPr>
          <p:nvPr>
            <p:ph idx="1"/>
          </p:nvPr>
        </p:nvSpPr>
        <p:spPr/>
        <p:txBody>
          <a:bodyPr/>
          <a:lstStyle/>
          <a:p>
            <a:r>
              <a:rPr lang="en-US" dirty="0"/>
              <a:t>While classes are a C++ construct, some programmers wrongly assume they can’t use the OO paradigm using C</a:t>
            </a:r>
          </a:p>
          <a:p>
            <a:endParaRPr lang="en-US" dirty="0"/>
          </a:p>
          <a:p>
            <a:r>
              <a:rPr lang="en-US" dirty="0"/>
              <a:t>C does allow structures to contain function pointers which, when used correctly, can simulate a class</a:t>
            </a:r>
          </a:p>
          <a:p>
            <a:endParaRPr lang="en-US" dirty="0"/>
          </a:p>
          <a:p>
            <a:r>
              <a:rPr lang="en-US" dirty="0"/>
              <a:t>Advanced features of OOP languages, like inheritance aren’t available</a:t>
            </a:r>
          </a:p>
          <a:p>
            <a:endParaRPr lang="en-US" dirty="0"/>
          </a:p>
        </p:txBody>
      </p:sp>
    </p:spTree>
    <p:extLst>
      <p:ext uri="{BB962C8B-B14F-4D97-AF65-F5344CB8AC3E}">
        <p14:creationId xmlns:p14="http://schemas.microsoft.com/office/powerpoint/2010/main" val="2682244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17.1.3 Data </a:t>
            </a:r>
            <a:r>
              <a:rPr lang="en-US" dirty="0" smtClean="0"/>
              <a:t>Members – Example</a:t>
            </a:r>
            <a:endParaRPr lang="en-US" dirty="0"/>
          </a:p>
        </p:txBody>
      </p:sp>
      <p:sp>
        <p:nvSpPr>
          <p:cNvPr id="3" name="Content Placeholder 2"/>
          <p:cNvSpPr>
            <a:spLocks noGrp="1"/>
          </p:cNvSpPr>
          <p:nvPr>
            <p:ph idx="1"/>
          </p:nvPr>
        </p:nvSpPr>
        <p:spPr/>
        <p:txBody>
          <a:bodyPr>
            <a:normAutofit fontScale="92500" lnSpcReduction="20000"/>
          </a:bodyPr>
          <a:lstStyle/>
          <a:p>
            <a:pPr lvl="0"/>
            <a:r>
              <a:rPr lang="en-US" sz="2400" dirty="0"/>
              <a:t>Defined in same fashion as structure data members</a:t>
            </a:r>
          </a:p>
          <a:p>
            <a:pPr lvl="0"/>
            <a:endParaRPr lang="en-US" sz="2400" dirty="0"/>
          </a:p>
          <a:p>
            <a:pPr lvl="0"/>
            <a:r>
              <a:rPr lang="en-US" sz="2400" dirty="0"/>
              <a:t>No memory allocated until an object is instantiated</a:t>
            </a:r>
          </a:p>
          <a:p>
            <a:pPr lvl="0"/>
            <a:endParaRPr lang="en-US" sz="2400" dirty="0"/>
          </a:p>
          <a:p>
            <a:pPr lvl="0"/>
            <a:r>
              <a:rPr lang="en-US" sz="2400" dirty="0"/>
              <a:t>Since the introduction of the C++ 11 standard you can specify an initial value, although it is still </a:t>
            </a:r>
            <a:r>
              <a:rPr lang="en-US" sz="2400" b="1" dirty="0"/>
              <a:t>not commonly used</a:t>
            </a:r>
          </a:p>
          <a:p>
            <a:pPr lvl="0"/>
            <a:endParaRPr lang="en-US" sz="2400" dirty="0"/>
          </a:p>
          <a:p>
            <a:pPr lvl="0"/>
            <a:r>
              <a:rPr lang="en-US" sz="2400" dirty="0"/>
              <a:t>Each data member is usually placed on a separate line</a:t>
            </a:r>
          </a:p>
          <a:p>
            <a:pPr lvl="0"/>
            <a:endParaRPr lang="en-US" sz="1500" dirty="0"/>
          </a:p>
          <a:p>
            <a:pPr marL="457200" lvl="1" indent="0">
              <a:lnSpc>
                <a:spcPct val="120000"/>
              </a:lnSpc>
              <a:spcBef>
                <a:spcPts val="0"/>
              </a:spcBef>
              <a:spcAft>
                <a:spcPts val="0"/>
              </a:spcAft>
              <a:buNone/>
            </a:pPr>
            <a:r>
              <a:rPr lang="en-US" sz="1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enum</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err="1">
                <a:solidFill>
                  <a:srgbClr val="2B91AF"/>
                </a:solidFill>
                <a:latin typeface="Courier New" panose="02070309020205020404" pitchFamily="49" charset="0"/>
                <a:ea typeface="Times New Roman" panose="02020603050405020304" pitchFamily="18" charset="0"/>
                <a:cs typeface="Courier New" panose="02070309020205020404" pitchFamily="49" charset="0"/>
              </a:rPr>
              <a:t>FuelType</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18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GASOLINE</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DIESEL</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20000"/>
              </a:lnSpc>
              <a:spcBef>
                <a:spcPts val="0"/>
              </a:spcBef>
              <a:spcAft>
                <a:spcPts val="0"/>
              </a:spcAft>
              <a:buNone/>
            </a:pPr>
            <a:r>
              <a:rPr lang="en-US" sz="1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class</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Engine</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20000"/>
              </a:lnSpc>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20000"/>
              </a:lnSpc>
              <a:spcBef>
                <a:spcPts val="0"/>
              </a:spcBef>
              <a:spcAft>
                <a:spcPts val="0"/>
              </a:spcAft>
              <a:buNone/>
            </a:pPr>
            <a:r>
              <a:rPr lang="en-US" sz="1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private</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20000"/>
              </a:lnSpc>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unsigned</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short</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m_cylinders</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20000"/>
              </a:lnSpc>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float</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m_displacement</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20000"/>
              </a:lnSpc>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m_manufacturer</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[35];</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20000"/>
              </a:lnSpc>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err="1">
                <a:solidFill>
                  <a:srgbClr val="2B91AF"/>
                </a:solidFill>
                <a:latin typeface="Courier New" panose="02070309020205020404" pitchFamily="49" charset="0"/>
                <a:ea typeface="Times New Roman" panose="02020603050405020304" pitchFamily="18" charset="0"/>
                <a:cs typeface="Courier New" panose="02070309020205020404" pitchFamily="49" charset="0"/>
              </a:rPr>
              <a:t>FuelType</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m_fuel</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lnSpc>
                <a:spcPct val="120000"/>
              </a:lnSpc>
              <a:spcBef>
                <a:spcPts val="0"/>
              </a:spcBef>
              <a:spcAft>
                <a:spcPts val="0"/>
              </a:spcAft>
              <a:buNone/>
            </a:pPr>
            <a:r>
              <a:rPr lang="en-US" sz="18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8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5703526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17.1.3 Data Members – Style</a:t>
            </a:r>
            <a:endParaRPr lang="en-US" dirty="0"/>
          </a:p>
        </p:txBody>
      </p:sp>
      <p:sp>
        <p:nvSpPr>
          <p:cNvPr id="3" name="Content Placeholder 2"/>
          <p:cNvSpPr>
            <a:spLocks noGrp="1"/>
          </p:cNvSpPr>
          <p:nvPr>
            <p:ph idx="1"/>
          </p:nvPr>
        </p:nvSpPr>
        <p:spPr/>
        <p:txBody>
          <a:bodyPr/>
          <a:lstStyle/>
          <a:p>
            <a:r>
              <a:rPr lang="en-US" dirty="0"/>
              <a:t>Access specifier on previous </a:t>
            </a:r>
            <a:r>
              <a:rPr lang="en-US" dirty="0" smtClean="0"/>
              <a:t>slide </a:t>
            </a:r>
            <a:r>
              <a:rPr lang="en-US" b="1" dirty="0"/>
              <a:t>violates our style</a:t>
            </a:r>
            <a:r>
              <a:rPr lang="en-US" dirty="0"/>
              <a:t> of indenting the next line after an opening curly brace	</a:t>
            </a:r>
          </a:p>
          <a:p>
            <a:pPr lvl="1"/>
            <a:r>
              <a:rPr lang="en-US" dirty="0"/>
              <a:t>It shows the </a:t>
            </a:r>
            <a:r>
              <a:rPr lang="en-US" b="1" dirty="0"/>
              <a:t>default style used by Visual Studio </a:t>
            </a:r>
          </a:p>
          <a:p>
            <a:endParaRPr lang="en-US" dirty="0"/>
          </a:p>
          <a:p>
            <a:pPr lvl="1"/>
            <a:r>
              <a:rPr lang="en-US" dirty="0"/>
              <a:t>We believe indenting the sections improves readability</a:t>
            </a:r>
          </a:p>
          <a:p>
            <a:endParaRPr lang="en-US" dirty="0"/>
          </a:p>
          <a:p>
            <a:pPr lvl="1"/>
            <a:r>
              <a:rPr lang="en-US" dirty="0"/>
              <a:t>Common to use preface “</a:t>
            </a:r>
            <a:r>
              <a:rPr lang="en-US" b="1" dirty="0">
                <a:latin typeface="Courier New" panose="02070309020205020404" pitchFamily="49" charset="0"/>
                <a:cs typeface="Courier New" panose="02070309020205020404" pitchFamily="49" charset="0"/>
              </a:rPr>
              <a:t>m_</a:t>
            </a:r>
            <a:r>
              <a:rPr lang="en-US" dirty="0"/>
              <a:t>” to distinguish class data members from regular variables</a:t>
            </a:r>
          </a:p>
          <a:p>
            <a:endParaRPr lang="en-US" dirty="0"/>
          </a:p>
        </p:txBody>
      </p:sp>
    </p:spTree>
    <p:extLst>
      <p:ext uri="{BB962C8B-B14F-4D97-AF65-F5344CB8AC3E}">
        <p14:creationId xmlns:p14="http://schemas.microsoft.com/office/powerpoint/2010/main" val="4908628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17.1.4 Member Functions – Embedded Definition</a:t>
            </a:r>
          </a:p>
        </p:txBody>
      </p:sp>
      <p:sp>
        <p:nvSpPr>
          <p:cNvPr id="5" name="Content Placeholder 4"/>
          <p:cNvSpPr>
            <a:spLocks noGrp="1"/>
          </p:cNvSpPr>
          <p:nvPr>
            <p:ph sz="half" idx="13"/>
          </p:nvPr>
        </p:nvSpPr>
        <p:spPr>
          <a:xfrm>
            <a:off x="83975" y="1233744"/>
            <a:ext cx="12036489" cy="1623755"/>
          </a:xfrm>
        </p:spPr>
        <p:txBody>
          <a:bodyPr/>
          <a:lstStyle/>
          <a:p>
            <a:r>
              <a:rPr lang="en-US" dirty="0"/>
              <a:t>Where to place member functions</a:t>
            </a:r>
          </a:p>
          <a:p>
            <a:pPr lvl="1"/>
            <a:r>
              <a:rPr lang="en-US" dirty="0"/>
              <a:t>Place entire function definition inside the </a:t>
            </a:r>
            <a:r>
              <a:rPr lang="en-US" dirty="0" smtClean="0"/>
              <a:t>class</a:t>
            </a:r>
          </a:p>
          <a:p>
            <a:r>
              <a:rPr lang="en-US" dirty="0"/>
              <a:t>Notice how the class definition can quickly become </a:t>
            </a:r>
            <a:r>
              <a:rPr lang="en-US" dirty="0" smtClean="0"/>
              <a:t>cluttered</a:t>
            </a:r>
            <a:endParaRPr lang="en-US" dirty="0"/>
          </a:p>
        </p:txBody>
      </p:sp>
      <p:sp>
        <p:nvSpPr>
          <p:cNvPr id="6" name="Content Placeholder 5"/>
          <p:cNvSpPr>
            <a:spLocks noGrp="1"/>
          </p:cNvSpPr>
          <p:nvPr>
            <p:ph sz="half" idx="14"/>
          </p:nvPr>
        </p:nvSpPr>
        <p:spPr>
          <a:xfrm>
            <a:off x="6214186" y="2857499"/>
            <a:ext cx="5906278" cy="3319466"/>
          </a:xfrm>
        </p:spPr>
        <p:txBody>
          <a:bodyPr>
            <a:normAutofit fontScale="25000" lnSpcReduction="20000"/>
          </a:bodyPr>
          <a:lstStyle/>
          <a:p>
            <a:pPr marL="0" lvl="0" indent="0">
              <a:lnSpc>
                <a:spcPct val="120000"/>
              </a:lnSpc>
              <a:spcBef>
                <a:spcPts val="0"/>
              </a:spcBef>
              <a:spcAft>
                <a:spcPts val="0"/>
              </a:spcAft>
              <a:buNone/>
            </a:pPr>
            <a:r>
              <a:rPr lang="en-US" sz="6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private</a:t>
            </a:r>
            <a:r>
              <a:rPr lang="en-US" sz="6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64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6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6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void</a:t>
            </a:r>
            <a:r>
              <a:rPr lang="en-US" sz="6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64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HeatGlowPlugs</a:t>
            </a:r>
            <a:r>
              <a:rPr lang="en-US" sz="6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endParaRPr lang="en-US" sz="64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6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64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6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64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64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6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64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6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6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void</a:t>
            </a:r>
            <a:r>
              <a:rPr lang="en-US" sz="6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64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SendPowerToStarter</a:t>
            </a:r>
            <a:r>
              <a:rPr lang="en-US" sz="6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endParaRPr lang="en-US" sz="64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6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64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6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64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64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6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64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64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6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6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unsigned</a:t>
            </a:r>
            <a:r>
              <a:rPr lang="en-US" sz="6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6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short</a:t>
            </a:r>
            <a:r>
              <a:rPr lang="en-US" sz="6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64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m_cylinders</a:t>
            </a:r>
            <a:r>
              <a:rPr lang="en-US" sz="6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64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6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6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float</a:t>
            </a:r>
            <a:r>
              <a:rPr lang="en-US" sz="6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64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m_displacement</a:t>
            </a:r>
            <a:r>
              <a:rPr lang="en-US" sz="6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64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6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6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6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64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m_manufacturer</a:t>
            </a:r>
            <a:r>
              <a:rPr lang="en-US" sz="6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[35];</a:t>
            </a:r>
            <a:endParaRPr lang="en-US" sz="64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6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6400" dirty="0" err="1">
                <a:solidFill>
                  <a:srgbClr val="2B91AF"/>
                </a:solidFill>
                <a:latin typeface="Courier New" panose="02070309020205020404" pitchFamily="49" charset="0"/>
                <a:ea typeface="Times New Roman" panose="02020603050405020304" pitchFamily="18" charset="0"/>
                <a:cs typeface="Courier New" panose="02070309020205020404" pitchFamily="49" charset="0"/>
              </a:rPr>
              <a:t>FuelType</a:t>
            </a:r>
            <a:r>
              <a:rPr lang="en-US" sz="6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64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m_fuel</a:t>
            </a:r>
            <a:r>
              <a:rPr lang="en-US" sz="6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64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6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6400" dirty="0">
              <a:latin typeface="Courier New" panose="02070309020205020404" pitchFamily="49" charset="0"/>
              <a:cs typeface="Courier New" panose="02070309020205020404" pitchFamily="49" charset="0"/>
            </a:endParaRPr>
          </a:p>
          <a:p>
            <a:endParaRPr lang="en-US" dirty="0"/>
          </a:p>
        </p:txBody>
      </p:sp>
      <p:sp>
        <p:nvSpPr>
          <p:cNvPr id="7" name="Content Placeholder 6"/>
          <p:cNvSpPr>
            <a:spLocks noGrp="1"/>
          </p:cNvSpPr>
          <p:nvPr>
            <p:ph sz="half" idx="15"/>
          </p:nvPr>
        </p:nvSpPr>
        <p:spPr>
          <a:xfrm>
            <a:off x="83975" y="2857500"/>
            <a:ext cx="5906278" cy="3319466"/>
          </a:xfrm>
        </p:spPr>
        <p:txBody>
          <a:bodyPr>
            <a:noAutofit/>
          </a:bodyPr>
          <a:lstStyle/>
          <a:p>
            <a:pPr marL="0" lvl="0" indent="0">
              <a:lnSpc>
                <a:spcPct val="120000"/>
              </a:lnSpc>
              <a:spcBef>
                <a:spcPts val="0"/>
              </a:spcBef>
              <a:spcAft>
                <a:spcPts val="0"/>
              </a:spcAft>
              <a:buNone/>
            </a:pPr>
            <a:r>
              <a:rPr lang="en-US" sz="16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enum</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err="1">
                <a:solidFill>
                  <a:srgbClr val="2B91AF"/>
                </a:solidFill>
                <a:latin typeface="Courier New" panose="02070309020205020404" pitchFamily="49" charset="0"/>
                <a:ea typeface="Times New Roman" panose="02020603050405020304" pitchFamily="18" charset="0"/>
                <a:cs typeface="Courier New" panose="02070309020205020404" pitchFamily="49" charset="0"/>
              </a:rPr>
              <a:t>FuelType</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16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GASOLINE</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DIESEL</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16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class</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Engine</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16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public</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void</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Start ( )</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if</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16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m_fuel</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16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DIESEL</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HeatGlowPlugs</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SendPowerToStarter</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lvl="0" indent="0">
              <a:lnSpc>
                <a:spcPct val="120000"/>
              </a:lnSpc>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19172374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17.1.4 Member Functions – Embedded </a:t>
            </a:r>
            <a:r>
              <a:rPr lang="en-US" dirty="0" smtClean="0"/>
              <a:t>Declaration</a:t>
            </a:r>
            <a:endParaRPr lang="en-US" dirty="0"/>
          </a:p>
        </p:txBody>
      </p:sp>
      <p:sp>
        <p:nvSpPr>
          <p:cNvPr id="5" name="Content Placeholder 4"/>
          <p:cNvSpPr>
            <a:spLocks noGrp="1"/>
          </p:cNvSpPr>
          <p:nvPr>
            <p:ph sz="half" idx="13"/>
          </p:nvPr>
        </p:nvSpPr>
        <p:spPr>
          <a:xfrm>
            <a:off x="83975" y="1233745"/>
            <a:ext cx="12036489" cy="1090356"/>
          </a:xfrm>
        </p:spPr>
        <p:txBody>
          <a:bodyPr/>
          <a:lstStyle/>
          <a:p>
            <a:r>
              <a:rPr lang="en-US" dirty="0"/>
              <a:t>Specify only the function declaration within the class definition</a:t>
            </a:r>
          </a:p>
          <a:p>
            <a:r>
              <a:rPr lang="en-US" dirty="0"/>
              <a:t>The function definition is supplied elsewhere </a:t>
            </a:r>
          </a:p>
          <a:p>
            <a:endParaRPr lang="en-US" dirty="0"/>
          </a:p>
        </p:txBody>
      </p:sp>
      <p:sp>
        <p:nvSpPr>
          <p:cNvPr id="6" name="Content Placeholder 5"/>
          <p:cNvSpPr>
            <a:spLocks noGrp="1"/>
          </p:cNvSpPr>
          <p:nvPr>
            <p:ph sz="half" idx="14"/>
          </p:nvPr>
        </p:nvSpPr>
        <p:spPr>
          <a:xfrm>
            <a:off x="6214186" y="2324101"/>
            <a:ext cx="5906278" cy="3852864"/>
          </a:xfrm>
        </p:spPr>
        <p:txBody>
          <a:bodyPr>
            <a:normAutofit/>
          </a:bodyPr>
          <a:lstStyle/>
          <a:p>
            <a:pPr marL="0" marR="0" indent="0">
              <a:spcBef>
                <a:spcPts val="0"/>
              </a:spcBef>
              <a:spcAft>
                <a:spcPts val="0"/>
              </a:spcAft>
              <a:buNone/>
            </a:pPr>
            <a:r>
              <a:rPr lang="en-US" sz="1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Member function definition</a:t>
            </a:r>
            <a:endParaRPr lang="en-US" sz="1800" dirty="0" smtClean="0">
              <a:solidFill>
                <a:srgbClr val="0000FF"/>
              </a:solidFill>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800" dirty="0" smtClean="0">
                <a:solidFill>
                  <a:srgbClr val="0000FF"/>
                </a:solidFill>
                <a:latin typeface="Courier New" panose="02070309020205020404" pitchFamily="49" charset="0"/>
                <a:ea typeface="Times New Roman" panose="02020603050405020304" pitchFamily="18" charset="0"/>
                <a:cs typeface="Courier New" panose="02070309020205020404" pitchFamily="49" charset="0"/>
              </a:rPr>
              <a:t>void</a:t>
            </a:r>
            <a:r>
              <a:rPr lang="en-US" sz="1800" dirty="0" smtClean="0">
                <a:latin typeface="Courier New" panose="02070309020205020404" pitchFamily="49" charset="0"/>
                <a:ea typeface="Times New Roman" panose="02020603050405020304" pitchFamily="18" charset="0"/>
                <a:cs typeface="Courier New" panose="02070309020205020404" pitchFamily="49" charset="0"/>
              </a:rPr>
              <a:t> </a:t>
            </a:r>
            <a:r>
              <a:rPr lang="en-US" sz="18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Engine</a:t>
            </a:r>
            <a:r>
              <a:rPr lang="en-US" sz="1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::Start ( </a:t>
            </a:r>
            <a:r>
              <a:rPr lang="en-US" sz="1800" dirty="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a:t>
            </a:r>
            <a:endParaRPr lang="en-US" sz="1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a:t>
            </a:r>
          </a:p>
          <a:p>
            <a:pPr marL="0" marR="0" indent="0">
              <a:spcBef>
                <a:spcPts val="0"/>
              </a:spcBef>
              <a:spcAft>
                <a:spcPts val="0"/>
              </a:spcAft>
              <a:buNone/>
            </a:pPr>
            <a:r>
              <a:rPr lang="en-US" sz="1800" dirty="0">
                <a:latin typeface="Courier New" panose="02070309020205020404" pitchFamily="49" charset="0"/>
                <a:ea typeface="Times New Roman" panose="02020603050405020304" pitchFamily="18" charset="0"/>
                <a:cs typeface="Courier New" panose="02070309020205020404" pitchFamily="49" charset="0"/>
              </a:rPr>
              <a:t>    </a:t>
            </a:r>
            <a:r>
              <a:rPr lang="en-US" sz="1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if</a:t>
            </a:r>
            <a:r>
              <a:rPr lang="en-US" sz="1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 ( </a:t>
            </a:r>
            <a:r>
              <a:rPr lang="en-US" sz="18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m_fuel</a:t>
            </a:r>
            <a:r>
              <a:rPr lang="en-US" sz="1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 == DIESEL )</a:t>
            </a:r>
          </a:p>
          <a:p>
            <a:pPr marL="0" marR="0" indent="0">
              <a:spcBef>
                <a:spcPts val="0"/>
              </a:spcBef>
              <a:spcAft>
                <a:spcPts val="0"/>
              </a:spcAft>
              <a:buNone/>
            </a:pPr>
            <a:r>
              <a:rPr lang="en-US" sz="1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HeatGlowPlugs</a:t>
            </a:r>
            <a:r>
              <a:rPr lang="en-US" sz="1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 ( );</a:t>
            </a:r>
          </a:p>
          <a:p>
            <a:pPr marL="0" marR="0" indent="0">
              <a:spcBef>
                <a:spcPts val="0"/>
              </a:spcBef>
              <a:spcAft>
                <a:spcPts val="0"/>
              </a:spcAft>
              <a:buNone/>
            </a:pPr>
            <a:r>
              <a:rPr lang="en-US" sz="1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 </a:t>
            </a:r>
          </a:p>
          <a:p>
            <a:pPr marL="0" marR="0" indent="0">
              <a:spcBef>
                <a:spcPts val="0"/>
              </a:spcBef>
              <a:spcAft>
                <a:spcPts val="0"/>
              </a:spcAft>
              <a:buNone/>
            </a:pPr>
            <a:r>
              <a:rPr lang="en-US" sz="1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SendPowerToStarter</a:t>
            </a:r>
            <a:r>
              <a:rPr lang="en-US" sz="1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 ( );</a:t>
            </a:r>
          </a:p>
          <a:p>
            <a:pPr marL="0" indent="0">
              <a:buNone/>
            </a:pPr>
            <a:r>
              <a:rPr lang="en-US" sz="1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a:t>
            </a:r>
            <a:endParaRPr lang="en-US" sz="1800" dirty="0">
              <a:solidFill>
                <a:schemeClr val="tx1"/>
              </a:solidFill>
              <a:latin typeface="Courier New" panose="02070309020205020404" pitchFamily="49" charset="0"/>
              <a:cs typeface="Courier New" panose="02070309020205020404" pitchFamily="49" charset="0"/>
            </a:endParaRPr>
          </a:p>
        </p:txBody>
      </p:sp>
      <p:sp>
        <p:nvSpPr>
          <p:cNvPr id="7" name="Content Placeholder 6"/>
          <p:cNvSpPr>
            <a:spLocks noGrp="1"/>
          </p:cNvSpPr>
          <p:nvPr>
            <p:ph sz="half" idx="15"/>
          </p:nvPr>
        </p:nvSpPr>
        <p:spPr>
          <a:xfrm>
            <a:off x="83975" y="2324101"/>
            <a:ext cx="5906278" cy="3852864"/>
          </a:xfrm>
        </p:spPr>
        <p:txBody>
          <a:bodyPr>
            <a:noAutofit/>
          </a:bodyPr>
          <a:lstStyle/>
          <a:p>
            <a:pPr marL="0" marR="0" indent="0">
              <a:lnSpc>
                <a:spcPct val="100000"/>
              </a:lnSpc>
              <a:spcBef>
                <a:spcPts val="0"/>
              </a:spcBef>
              <a:spcAft>
                <a:spcPts val="0"/>
              </a:spcAft>
              <a:buNone/>
            </a:pPr>
            <a:r>
              <a:rPr lang="en-US" sz="1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enum</a:t>
            </a:r>
            <a:r>
              <a:rPr lang="en-US" sz="1800" dirty="0">
                <a:latin typeface="Courier New" panose="02070309020205020404" pitchFamily="49" charset="0"/>
                <a:ea typeface="Times New Roman" panose="02020603050405020304" pitchFamily="18" charset="0"/>
                <a:cs typeface="Courier New" panose="02070309020205020404" pitchFamily="49" charset="0"/>
              </a:rPr>
              <a:t> </a:t>
            </a:r>
            <a:r>
              <a:rPr lang="en-US" sz="1800" dirty="0" err="1">
                <a:solidFill>
                  <a:srgbClr val="2B91AF"/>
                </a:solidFill>
                <a:latin typeface="Courier New" panose="02070309020205020404" pitchFamily="49" charset="0"/>
                <a:ea typeface="Times New Roman" panose="02020603050405020304" pitchFamily="18" charset="0"/>
                <a:cs typeface="Courier New" panose="02070309020205020404" pitchFamily="49" charset="0"/>
              </a:rPr>
              <a:t>FuelType</a:t>
            </a:r>
            <a:r>
              <a:rPr lang="en-US" sz="1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 { GASOLINE, DIESEL };</a:t>
            </a:r>
          </a:p>
          <a:p>
            <a:pPr marL="0" marR="0" indent="0">
              <a:lnSpc>
                <a:spcPct val="100000"/>
              </a:lnSpc>
              <a:spcBef>
                <a:spcPts val="0"/>
              </a:spcBef>
              <a:spcAft>
                <a:spcPts val="0"/>
              </a:spcAft>
              <a:buNone/>
            </a:pPr>
            <a:r>
              <a:rPr lang="en-US" sz="1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class</a:t>
            </a:r>
            <a:r>
              <a:rPr lang="en-US" sz="1800" dirty="0">
                <a:latin typeface="Courier New" panose="02070309020205020404" pitchFamily="49" charset="0"/>
                <a:ea typeface="Times New Roman" panose="02020603050405020304" pitchFamily="18" charset="0"/>
                <a:cs typeface="Courier New" panose="02070309020205020404" pitchFamily="49" charset="0"/>
              </a:rPr>
              <a:t> </a:t>
            </a:r>
            <a:r>
              <a:rPr lang="en-US" sz="18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Engine</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800" dirty="0">
                <a:latin typeface="Courier New" panose="02070309020205020404" pitchFamily="49" charset="0"/>
                <a:ea typeface="Times New Roman" panose="02020603050405020304" pitchFamily="18" charset="0"/>
                <a:cs typeface="Courier New" panose="02070309020205020404" pitchFamily="49" charset="0"/>
              </a:rPr>
              <a:t>{</a:t>
            </a:r>
          </a:p>
          <a:p>
            <a:pPr marL="0" marR="0" indent="0">
              <a:lnSpc>
                <a:spcPct val="100000"/>
              </a:lnSpc>
              <a:spcBef>
                <a:spcPts val="0"/>
              </a:spcBef>
              <a:spcAft>
                <a:spcPts val="0"/>
              </a:spcAft>
              <a:buNone/>
            </a:pPr>
            <a:r>
              <a:rPr lang="en-US" sz="1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    public</a:t>
            </a:r>
            <a:r>
              <a:rPr lang="en-US" sz="1800" dirty="0" smtClean="0">
                <a:latin typeface="Courier New" panose="02070309020205020404" pitchFamily="49" charset="0"/>
                <a:ea typeface="Times New Roman" panose="02020603050405020304" pitchFamily="18" charset="0"/>
                <a:cs typeface="Courier New" panose="02070309020205020404" pitchFamily="49" charset="0"/>
              </a:rPr>
              <a:t>:</a:t>
            </a:r>
          </a:p>
          <a:p>
            <a:pPr marL="0" marR="0" indent="0">
              <a:lnSpc>
                <a:spcPct val="100000"/>
              </a:lnSpc>
              <a:spcBef>
                <a:spcPts val="0"/>
              </a:spcBef>
              <a:spcAft>
                <a:spcPts val="0"/>
              </a:spcAft>
              <a:buNone/>
            </a:pPr>
            <a:r>
              <a:rPr lang="en-US" sz="1800" dirty="0" smtClean="0">
                <a:latin typeface="Courier New" panose="02070309020205020404" pitchFamily="49" charset="0"/>
                <a:ea typeface="Times New Roman" panose="02020603050405020304" pitchFamily="18" charset="0"/>
                <a:cs typeface="Courier New" panose="02070309020205020404" pitchFamily="49" charset="0"/>
              </a:rPr>
              <a:t>        </a:t>
            </a:r>
            <a:r>
              <a:rPr lang="en-US" sz="1800" dirty="0" smtClean="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Member function declaration</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1800" dirty="0">
                <a:latin typeface="Courier New" panose="02070309020205020404" pitchFamily="49" charset="0"/>
                <a:ea typeface="Times New Roman" panose="02020603050405020304" pitchFamily="18" charset="0"/>
                <a:cs typeface="Courier New" panose="02070309020205020404" pitchFamily="49" charset="0"/>
              </a:rPr>
              <a:t>        </a:t>
            </a:r>
            <a:r>
              <a:rPr lang="en-US" sz="1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void</a:t>
            </a:r>
            <a:r>
              <a:rPr lang="en-US" sz="1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 Start ( );  </a:t>
            </a:r>
          </a:p>
          <a:p>
            <a:pPr marL="0" marR="0" indent="0">
              <a:lnSpc>
                <a:spcPct val="100000"/>
              </a:lnSpc>
              <a:spcBef>
                <a:spcPts val="0"/>
              </a:spcBef>
              <a:spcAft>
                <a:spcPts val="0"/>
              </a:spcAft>
              <a:buNone/>
            </a:pPr>
            <a:r>
              <a:rPr lang="en-US" sz="1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    private</a:t>
            </a:r>
            <a:r>
              <a:rPr lang="en-US" sz="1800" dirty="0">
                <a:latin typeface="Courier New" panose="02070309020205020404" pitchFamily="49" charset="0"/>
                <a:ea typeface="Times New Roman" panose="02020603050405020304" pitchFamily="18" charset="0"/>
                <a:cs typeface="Courier New" panose="02070309020205020404" pitchFamily="49" charset="0"/>
              </a:rPr>
              <a:t>:</a:t>
            </a:r>
          </a:p>
          <a:p>
            <a:pPr marL="0" marR="0" indent="0">
              <a:lnSpc>
                <a:spcPct val="100000"/>
              </a:lnSpc>
              <a:spcBef>
                <a:spcPts val="0"/>
              </a:spcBef>
              <a:spcAft>
                <a:spcPts val="0"/>
              </a:spcAft>
              <a:buNone/>
            </a:pPr>
            <a:r>
              <a:rPr lang="en-US" sz="1800" dirty="0">
                <a:latin typeface="Courier New" panose="02070309020205020404" pitchFamily="49" charset="0"/>
                <a:ea typeface="Times New Roman" panose="02020603050405020304" pitchFamily="18" charset="0"/>
                <a:cs typeface="Courier New" panose="02070309020205020404" pitchFamily="49" charset="0"/>
              </a:rPr>
              <a:t>        </a:t>
            </a:r>
            <a:r>
              <a:rPr lang="en-US" sz="1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void</a:t>
            </a:r>
            <a:r>
              <a:rPr lang="en-US" sz="1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HeatGlowPlugs</a:t>
            </a:r>
            <a:r>
              <a:rPr lang="en-US" sz="1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 ( );</a:t>
            </a:r>
          </a:p>
          <a:p>
            <a:pPr marL="0" marR="0" indent="0">
              <a:lnSpc>
                <a:spcPct val="100000"/>
              </a:lnSpc>
              <a:spcBef>
                <a:spcPts val="0"/>
              </a:spcBef>
              <a:spcAft>
                <a:spcPts val="0"/>
              </a:spcAft>
              <a:buNone/>
            </a:pPr>
            <a:r>
              <a:rPr lang="en-US" sz="1800" dirty="0">
                <a:latin typeface="Courier New" panose="02070309020205020404" pitchFamily="49" charset="0"/>
                <a:ea typeface="Times New Roman" panose="02020603050405020304" pitchFamily="18" charset="0"/>
                <a:cs typeface="Courier New" panose="02070309020205020404" pitchFamily="49" charset="0"/>
              </a:rPr>
              <a:t>        </a:t>
            </a:r>
            <a:r>
              <a:rPr lang="en-US" sz="1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void</a:t>
            </a:r>
            <a:r>
              <a:rPr lang="en-US" sz="1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SendPowerToStarter</a:t>
            </a:r>
            <a:r>
              <a:rPr lang="en-US" sz="1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 ( );</a:t>
            </a:r>
          </a:p>
          <a:p>
            <a:pPr marL="0" marR="0" indent="0">
              <a:lnSpc>
                <a:spcPct val="100000"/>
              </a:lnSpc>
              <a:spcBef>
                <a:spcPts val="0"/>
              </a:spcBef>
              <a:spcAft>
                <a:spcPts val="0"/>
              </a:spcAft>
              <a:buNone/>
            </a:pPr>
            <a:r>
              <a:rPr lang="en-US" sz="1800" dirty="0">
                <a:latin typeface="Courier New" panose="02070309020205020404" pitchFamily="49" charset="0"/>
                <a:ea typeface="Times New Roman" panose="02020603050405020304" pitchFamily="18" charset="0"/>
                <a:cs typeface="Courier New" panose="02070309020205020404" pitchFamily="49" charset="0"/>
              </a:rPr>
              <a:t> </a:t>
            </a:r>
          </a:p>
          <a:p>
            <a:pPr marL="0" marR="0" indent="0">
              <a:lnSpc>
                <a:spcPct val="100000"/>
              </a:lnSpc>
              <a:spcBef>
                <a:spcPts val="0"/>
              </a:spcBef>
              <a:spcAft>
                <a:spcPts val="0"/>
              </a:spcAft>
              <a:buNone/>
            </a:pPr>
            <a:r>
              <a:rPr lang="en-US" sz="1800" dirty="0">
                <a:latin typeface="Courier New" panose="02070309020205020404" pitchFamily="49" charset="0"/>
                <a:ea typeface="Times New Roman" panose="02020603050405020304" pitchFamily="18" charset="0"/>
                <a:cs typeface="Courier New" panose="02070309020205020404" pitchFamily="49" charset="0"/>
              </a:rPr>
              <a:t>        </a:t>
            </a:r>
            <a:r>
              <a:rPr lang="en-US" sz="1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unsigned short</a:t>
            </a:r>
            <a:r>
              <a:rPr lang="en-US" sz="1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m_cylinders</a:t>
            </a:r>
            <a:r>
              <a:rPr lang="en-US" sz="1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a:t>
            </a:r>
          </a:p>
          <a:p>
            <a:pPr marL="0" marR="0" indent="0">
              <a:lnSpc>
                <a:spcPct val="100000"/>
              </a:lnSpc>
              <a:spcBef>
                <a:spcPts val="0"/>
              </a:spcBef>
              <a:spcAft>
                <a:spcPts val="0"/>
              </a:spcAft>
              <a:buNone/>
            </a:pPr>
            <a:r>
              <a:rPr lang="en-US" sz="1800" dirty="0">
                <a:latin typeface="Courier New" panose="02070309020205020404" pitchFamily="49" charset="0"/>
                <a:ea typeface="Times New Roman" panose="02020603050405020304" pitchFamily="18" charset="0"/>
                <a:cs typeface="Courier New" panose="02070309020205020404" pitchFamily="49" charset="0"/>
              </a:rPr>
              <a:t>        </a:t>
            </a:r>
            <a:r>
              <a:rPr lang="en-US" sz="1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float</a:t>
            </a:r>
            <a:r>
              <a:rPr lang="en-US" sz="1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m_displacement</a:t>
            </a:r>
            <a:r>
              <a:rPr lang="en-US" sz="1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a:t>
            </a:r>
          </a:p>
          <a:p>
            <a:pPr marL="0" marR="0" indent="0">
              <a:lnSpc>
                <a:spcPct val="100000"/>
              </a:lnSpc>
              <a:spcBef>
                <a:spcPts val="0"/>
              </a:spcBef>
              <a:spcAft>
                <a:spcPts val="0"/>
              </a:spcAft>
              <a:buNone/>
            </a:pPr>
            <a:r>
              <a:rPr lang="en-US" sz="1800" dirty="0">
                <a:latin typeface="Courier New" panose="02070309020205020404" pitchFamily="49" charset="0"/>
                <a:ea typeface="Times New Roman" panose="02020603050405020304" pitchFamily="18" charset="0"/>
                <a:cs typeface="Courier New" panose="02070309020205020404" pitchFamily="49" charset="0"/>
              </a:rPr>
              <a:t>        </a:t>
            </a:r>
            <a:r>
              <a:rPr lang="en-US" sz="1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1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m_manufacturer</a:t>
            </a:r>
            <a:r>
              <a:rPr lang="en-US" sz="1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 [35];</a:t>
            </a:r>
          </a:p>
          <a:p>
            <a:pPr marL="0" marR="0" indent="0">
              <a:lnSpc>
                <a:spcPct val="100000"/>
              </a:lnSpc>
              <a:spcBef>
                <a:spcPts val="0"/>
              </a:spcBef>
              <a:spcAft>
                <a:spcPts val="0"/>
              </a:spcAft>
              <a:buNone/>
            </a:pPr>
            <a:r>
              <a:rPr lang="en-US" sz="1800" dirty="0">
                <a:latin typeface="Courier New" panose="02070309020205020404" pitchFamily="49" charset="0"/>
                <a:ea typeface="Times New Roman" panose="02020603050405020304" pitchFamily="18" charset="0"/>
                <a:cs typeface="Courier New" panose="02070309020205020404" pitchFamily="49" charset="0"/>
              </a:rPr>
              <a:t>        </a:t>
            </a:r>
            <a:r>
              <a:rPr lang="en-US" sz="1800" dirty="0" err="1">
                <a:latin typeface="Courier New" panose="02070309020205020404" pitchFamily="49" charset="0"/>
                <a:ea typeface="Times New Roman" panose="02020603050405020304" pitchFamily="18" charset="0"/>
                <a:cs typeface="Courier New" panose="02070309020205020404" pitchFamily="49" charset="0"/>
              </a:rPr>
              <a:t>FuelType</a:t>
            </a:r>
            <a:r>
              <a:rPr lang="en-US" sz="1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m_fuel</a:t>
            </a:r>
            <a:r>
              <a:rPr lang="en-US" sz="1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a:t>
            </a:r>
          </a:p>
          <a:p>
            <a:pPr marL="0" marR="0" indent="0">
              <a:lnSpc>
                <a:spcPct val="100000"/>
              </a:lnSpc>
              <a:spcBef>
                <a:spcPts val="0"/>
              </a:spcBef>
              <a:spcAft>
                <a:spcPts val="0"/>
              </a:spcAft>
              <a:buNone/>
            </a:pPr>
            <a:r>
              <a:rPr lang="en-US" sz="1800" dirty="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a:t>
            </a:r>
            <a:endParaRPr lang="en-US" sz="1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1995131467"/>
      </p:ext>
    </p:extLst>
  </p:cSld>
  <p:clrMapOvr>
    <a:masterClrMapping/>
  </p:clrMapOvr>
  <p:timing>
    <p:tnLst>
      <p:par>
        <p:cTn id="1" dur="indefinite" restart="never" nodeType="tmRoot"/>
      </p:par>
    </p:tnLst>
  </p:timing>
</p:sld>
</file>

<file path=ppt/theme/theme1.xml><?xml version="1.0" encoding="utf-8"?>
<a:theme xmlns:a="http://schemas.openxmlformats.org/drawingml/2006/main" name="C++ Learn By Doing Title Slid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13AF7351-02A5-404D-A94C-3322180F8ACA}" vid="{46B47C52-33EB-4DA0-8742-54F0EDD6ABC9}"/>
    </a:ext>
  </a:extLst>
</a:theme>
</file>

<file path=ppt/theme/theme2.xml><?xml version="1.0" encoding="utf-8"?>
<a:theme xmlns:a="http://schemas.openxmlformats.org/drawingml/2006/main" name="C++ Learn By Doing Slid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13AF7351-02A5-404D-A94C-3322180F8ACA}" vid="{AEC7D5BB-0486-484E-99ED-7334E9CD1CA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 Learn By Doing</Template>
  <TotalTime>331</TotalTime>
  <Words>4583</Words>
  <Application>Microsoft Office PowerPoint</Application>
  <PresentationFormat>Widescreen</PresentationFormat>
  <Paragraphs>790</Paragraphs>
  <Slides>57</Slides>
  <Notes>13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57</vt:i4>
      </vt:variant>
    </vt:vector>
  </HeadingPairs>
  <TitlesOfParts>
    <vt:vector size="64" baseType="lpstr">
      <vt:lpstr>Arial</vt:lpstr>
      <vt:lpstr>Calibri</vt:lpstr>
      <vt:lpstr>Calibri Light</vt:lpstr>
      <vt:lpstr>Courier New</vt:lpstr>
      <vt:lpstr>Times New Roman</vt:lpstr>
      <vt:lpstr>C++ Learn By Doing Title Slide</vt:lpstr>
      <vt:lpstr>C++ Learn By Doing Slides</vt:lpstr>
      <vt:lpstr>Chapter 17  Introduction to Classes</vt:lpstr>
      <vt:lpstr>17.1 Classes</vt:lpstr>
      <vt:lpstr>17.1.1 Definition Syntax</vt:lpstr>
      <vt:lpstr>17.1.2 Access Specifiers – Description</vt:lpstr>
      <vt:lpstr>17.1.2 Access Specifiers – Syntax</vt:lpstr>
      <vt:lpstr>17.1.3 Data Members – Example</vt:lpstr>
      <vt:lpstr>17.1.3 Data Members – Style</vt:lpstr>
      <vt:lpstr>17.1.4 Member Functions – Embedded Definition</vt:lpstr>
      <vt:lpstr>17.1.4 Member Functions – Embedded Declaration</vt:lpstr>
      <vt:lpstr>17.1.4 Member Functions – Example Explanation</vt:lpstr>
      <vt:lpstr>17.1.4 Member Functions – Private Methods</vt:lpstr>
      <vt:lpstr>17.1.5 Setters and Getters – Definition</vt:lpstr>
      <vt:lpstr>17.1.5 Setters and Getters – Example Part 1</vt:lpstr>
      <vt:lpstr>17.1.5 Setters and Getters – Example Part 2</vt:lpstr>
      <vt:lpstr>17.2 Instantiation – Definition</vt:lpstr>
      <vt:lpstr>17.2 Instantiation – Accessing Methods</vt:lpstr>
      <vt:lpstr>17.3 Manager Functions</vt:lpstr>
      <vt:lpstr>17.3.1 Constructor – Definition</vt:lpstr>
      <vt:lpstr>17.3.1 Constructor – Default Constructor Example</vt:lpstr>
      <vt:lpstr>17.3.1 Constructor – Overloaded Constructor</vt:lpstr>
      <vt:lpstr>17.3.1 Constructor – Common Problem</vt:lpstr>
      <vt:lpstr>17.3.2 Destructor – Definition </vt:lpstr>
      <vt:lpstr>17.3.2 Destructor – Destructor Example </vt:lpstr>
      <vt:lpstr>17.4 Implementation Hiding – Definition</vt:lpstr>
      <vt:lpstr>17.4 Implementation Hiding – engine.h Example</vt:lpstr>
      <vt:lpstr>17.4 Implementation Hiding – engine.cpp Example</vt:lpstr>
      <vt:lpstr>17.5 Base Member Initialization – Definition</vt:lpstr>
      <vt:lpstr>17.5 Base Member Initialization – Example</vt:lpstr>
      <vt:lpstr>17.6 Function Overloading – Revisited</vt:lpstr>
      <vt:lpstr>17.6 Function Overloading – main Example</vt:lpstr>
      <vt:lpstr>17.6 Function Overloading – GreaterThan Examples</vt:lpstr>
      <vt:lpstr>17.6.1 Name Mangling</vt:lpstr>
      <vt:lpstr>17.7 Passing by const Reference – Definition </vt:lpstr>
      <vt:lpstr>17.7.1 const Methods</vt:lpstr>
      <vt:lpstr>17.8.1 Copy Constructor – Review</vt:lpstr>
      <vt:lpstr>17.8.1 Copy Constructor – Shallow Copy Revisited </vt:lpstr>
      <vt:lpstr>17.8.1 Copy Constructor – Definition </vt:lpstr>
      <vt:lpstr>17.8.1 Copy Constructor – Invoking Example </vt:lpstr>
      <vt:lpstr>17.8.1 Copy Constructor – Initializing an Object </vt:lpstr>
      <vt:lpstr>17.8.1 Copy Constructor – Parameter</vt:lpstr>
      <vt:lpstr>17.8.1 Copy Constructor – Example  </vt:lpstr>
      <vt:lpstr>17.8.1 Copy Constructor – String class Definition </vt:lpstr>
      <vt:lpstr>17.8.1 Copy Constructor – String class Default Ctor</vt:lpstr>
      <vt:lpstr>17.8.1 Copy Constructor – String class One Argument Ctor</vt:lpstr>
      <vt:lpstr>17.8.1 Copy Constructor – String class Dtor</vt:lpstr>
      <vt:lpstr>17.8.1 Copy Constructor – Implementation</vt:lpstr>
      <vt:lpstr>17.8.2 Copy Assignment Operator – Description </vt:lpstr>
      <vt:lpstr>17.8.2 Copy Assignment Operator – Signature</vt:lpstr>
      <vt:lpstr>17.8.2 Copy Assignment Operator – Overloading Operators </vt:lpstr>
      <vt:lpstr>17.8.2 Copy Assignment Operator – rhs </vt:lpstr>
      <vt:lpstr>17.8.2 Copy Assignment Operator – Basic Op Equals</vt:lpstr>
      <vt:lpstr>17.8.2 Copy Assignment Operator – this Pointer</vt:lpstr>
      <vt:lpstr>17.8.2 Copy Assignment Operator – Memory Leak </vt:lpstr>
      <vt:lpstr>17.8.2 Copy Assignment Operator – Removing Memory Leak</vt:lpstr>
      <vt:lpstr>17.8.2 Copy Assignment Operator – Self Assignment</vt:lpstr>
      <vt:lpstr>17.8.2 Copy Assignment Operator – Full Example </vt:lpstr>
      <vt:lpstr>17.10 C The Differences</vt:lpstr>
    </vt:vector>
  </TitlesOfParts>
  <Company>Oregon Institute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17  Introduction to Classes</dc:title>
  <dc:creator>Troy Scevers</dc:creator>
  <cp:lastModifiedBy>Troy Scevers</cp:lastModifiedBy>
  <cp:revision>49</cp:revision>
  <dcterms:created xsi:type="dcterms:W3CDTF">2019-08-09T16:45:38Z</dcterms:created>
  <dcterms:modified xsi:type="dcterms:W3CDTF">2019-08-09T22:17:01Z</dcterms:modified>
</cp:coreProperties>
</file>