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2" r:id="rId18"/>
    <p:sldId id="273" r:id="rId19"/>
    <p:sldId id="274" r:id="rId20"/>
    <p:sldId id="275" r:id="rId21"/>
    <p:sldId id="277" r:id="rId22"/>
    <p:sldId id="278" r:id="rId23"/>
    <p:sldId id="281" r:id="rId24"/>
    <p:sldId id="280" r:id="rId25"/>
    <p:sldId id="282" r:id="rId26"/>
    <p:sldId id="283" r:id="rId27"/>
    <p:sldId id="284" r:id="rId28"/>
    <p:sldId id="285" r:id="rId29"/>
    <p:sldId id="286" r:id="rId30"/>
    <p:sldId id="287" r:id="rId31"/>
    <p:sldId id="288" r:id="rId32"/>
    <p:sldId id="289" r:id="rId33"/>
    <p:sldId id="290" r:id="rId34"/>
    <p:sldId id="291" r:id="rId35"/>
    <p:sldId id="292"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A77"/>
    <a:srgbClr val="2248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3721" autoAdjust="0"/>
  </p:normalViewPr>
  <p:slideViewPr>
    <p:cSldViewPr snapToGrid="0">
      <p:cViewPr varScale="1">
        <p:scale>
          <a:sx n="96" d="100"/>
          <a:sy n="96" d="100"/>
        </p:scale>
        <p:origin x="378" y="90"/>
      </p:cViewPr>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66130C-AC81-439B-9A31-41BAC7B024C2}" type="datetimeFigureOut">
              <a:rPr lang="en-US" smtClean="0"/>
              <a:t>08/09/19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A9369D-8D86-4BDC-A2F5-28BA7052D880}" type="slidenum">
              <a:rPr lang="en-US" smtClean="0"/>
              <a:t>‹#›</a:t>
            </a:fld>
            <a:endParaRPr lang="en-US"/>
          </a:p>
        </p:txBody>
      </p:sp>
    </p:spTree>
    <p:extLst>
      <p:ext uri="{BB962C8B-B14F-4D97-AF65-F5344CB8AC3E}">
        <p14:creationId xmlns:p14="http://schemas.microsoft.com/office/powerpoint/2010/main" val="1196302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Remember</a:t>
            </a:r>
            <a:r>
              <a:rPr lang="en-US" sz="1200" kern="1200" dirty="0" smtClean="0">
                <a:solidFill>
                  <a:schemeClr val="tx1"/>
                </a:solidFill>
                <a:effectLst/>
                <a:latin typeface="+mn-lt"/>
                <a:ea typeface="+mn-ea"/>
                <a:cs typeface="+mn-cs"/>
              </a:rPr>
              <a:t>: Not all data members need to have setters and getters. In the case of linked lists, it is an extremely dangerous thing to do. Your List class has the responsibility to maintain and protect the head pointer. Allowing outside functions to manipulate or modify the head pointer will cause instability in your list.</a:t>
            </a:r>
          </a:p>
        </p:txBody>
      </p:sp>
      <p:sp>
        <p:nvSpPr>
          <p:cNvPr id="4" name="Slide Number Placeholder 3"/>
          <p:cNvSpPr>
            <a:spLocks noGrp="1"/>
          </p:cNvSpPr>
          <p:nvPr>
            <p:ph type="sldNum" sz="quarter" idx="10"/>
          </p:nvPr>
        </p:nvSpPr>
        <p:spPr/>
        <p:txBody>
          <a:bodyPr/>
          <a:lstStyle/>
          <a:p>
            <a:fld id="{3FA9369D-8D86-4BDC-A2F5-28BA7052D880}" type="slidenum">
              <a:rPr lang="en-US" smtClean="0"/>
              <a:t>8</a:t>
            </a:fld>
            <a:endParaRPr lang="en-US"/>
          </a:p>
        </p:txBody>
      </p:sp>
    </p:spTree>
    <p:extLst>
      <p:ext uri="{BB962C8B-B14F-4D97-AF65-F5344CB8AC3E}">
        <p14:creationId xmlns:p14="http://schemas.microsoft.com/office/powerpoint/2010/main" val="764938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Remember</a:t>
            </a:r>
            <a:r>
              <a:rPr lang="en-US" sz="1200" kern="1200" dirty="0" smtClean="0">
                <a:solidFill>
                  <a:schemeClr val="tx1"/>
                </a:solidFill>
                <a:effectLst/>
                <a:latin typeface="+mn-lt"/>
                <a:ea typeface="+mn-ea"/>
                <a:cs typeface="+mn-cs"/>
              </a:rPr>
              <a:t>: The next pointer of the last node always needs to contain a null. This allows the programmer to know when the end of the list has been encountered.</a:t>
            </a:r>
            <a:endParaRPr lang="en-US" dirty="0"/>
          </a:p>
        </p:txBody>
      </p:sp>
      <p:sp>
        <p:nvSpPr>
          <p:cNvPr id="4" name="Slide Number Placeholder 3"/>
          <p:cNvSpPr>
            <a:spLocks noGrp="1"/>
          </p:cNvSpPr>
          <p:nvPr>
            <p:ph type="sldNum" sz="quarter" idx="10"/>
          </p:nvPr>
        </p:nvSpPr>
        <p:spPr/>
        <p:txBody>
          <a:bodyPr/>
          <a:lstStyle/>
          <a:p>
            <a:fld id="{3FA9369D-8D86-4BDC-A2F5-28BA7052D880}" type="slidenum">
              <a:rPr lang="en-US" smtClean="0"/>
              <a:t>10</a:t>
            </a:fld>
            <a:endParaRPr lang="en-US"/>
          </a:p>
        </p:txBody>
      </p:sp>
    </p:spTree>
    <p:extLst>
      <p:ext uri="{BB962C8B-B14F-4D97-AF65-F5344CB8AC3E}">
        <p14:creationId xmlns:p14="http://schemas.microsoft.com/office/powerpoint/2010/main" val="3142107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a:t>
            </a:r>
            <a:r>
              <a:rPr lang="en-US" dirty="0" smtClean="0"/>
              <a:t>Can take care of multiple situations in each section of an if statement. The if itself handles situations 1 and 2. The else handles situations 3 and 4</a:t>
            </a:r>
          </a:p>
          <a:p>
            <a:endParaRPr lang="en-US" dirty="0"/>
          </a:p>
        </p:txBody>
      </p:sp>
      <p:sp>
        <p:nvSpPr>
          <p:cNvPr id="4" name="Slide Number Placeholder 3"/>
          <p:cNvSpPr>
            <a:spLocks noGrp="1"/>
          </p:cNvSpPr>
          <p:nvPr>
            <p:ph type="sldNum" sz="quarter" idx="10"/>
          </p:nvPr>
        </p:nvSpPr>
        <p:spPr/>
        <p:txBody>
          <a:bodyPr/>
          <a:lstStyle/>
          <a:p>
            <a:fld id="{3FA9369D-8D86-4BDC-A2F5-28BA7052D880}" type="slidenum">
              <a:rPr lang="en-US" smtClean="0"/>
              <a:t>19</a:t>
            </a:fld>
            <a:endParaRPr lang="en-US"/>
          </a:p>
        </p:txBody>
      </p:sp>
    </p:spTree>
    <p:extLst>
      <p:ext uri="{BB962C8B-B14F-4D97-AF65-F5344CB8AC3E}">
        <p14:creationId xmlns:p14="http://schemas.microsoft.com/office/powerpoint/2010/main" val="3524390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Remember</a:t>
            </a:r>
            <a:r>
              <a:rPr lang="en-US" sz="1200" kern="1200" dirty="0" smtClean="0">
                <a:solidFill>
                  <a:schemeClr val="tx1"/>
                </a:solidFill>
                <a:effectLst/>
                <a:latin typeface="+mn-lt"/>
                <a:ea typeface="+mn-ea"/>
                <a:cs typeface="+mn-cs"/>
              </a:rPr>
              <a:t>: When dynamic memory is deallocated, the pointer doesn’t change even though the address in the pointer is no longer valid.</a:t>
            </a:r>
          </a:p>
          <a:p>
            <a:endParaRPr lang="en-US" dirty="0"/>
          </a:p>
        </p:txBody>
      </p:sp>
      <p:sp>
        <p:nvSpPr>
          <p:cNvPr id="4" name="Slide Number Placeholder 3"/>
          <p:cNvSpPr>
            <a:spLocks noGrp="1"/>
          </p:cNvSpPr>
          <p:nvPr>
            <p:ph type="sldNum" sz="quarter" idx="10"/>
          </p:nvPr>
        </p:nvSpPr>
        <p:spPr/>
        <p:txBody>
          <a:bodyPr/>
          <a:lstStyle/>
          <a:p>
            <a:fld id="{3FA9369D-8D86-4BDC-A2F5-28BA7052D880}" type="slidenum">
              <a:rPr lang="en-US" smtClean="0"/>
              <a:t>27</a:t>
            </a:fld>
            <a:endParaRPr lang="en-US"/>
          </a:p>
        </p:txBody>
      </p:sp>
    </p:spTree>
    <p:extLst>
      <p:ext uri="{BB962C8B-B14F-4D97-AF65-F5344CB8AC3E}">
        <p14:creationId xmlns:p14="http://schemas.microsoft.com/office/powerpoint/2010/main" val="1358620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330" y="365125"/>
            <a:ext cx="11969578" cy="5038897"/>
          </a:xfrm>
          <a:prstGeom prst="rect">
            <a:avLst/>
          </a:prstGeom>
        </p:spPr>
        <p:txBody>
          <a:bodyPr/>
          <a:lstStyle>
            <a:lvl1pPr marL="0" algn="ctr" defTabSz="914400" rtl="0" eaLnBrk="1" latinLnBrk="0" hangingPunct="1">
              <a:lnSpc>
                <a:spcPct val="90000"/>
              </a:lnSpc>
              <a:spcBef>
                <a:spcPct val="0"/>
              </a:spcBef>
              <a:buNone/>
              <a:defRPr lang="en-US" sz="6600" b="1" kern="1200" baseline="0" dirty="0">
                <a:solidFill>
                  <a:srgbClr val="FFFF00"/>
                </a:solidFill>
                <a:latin typeface="+mj-lt"/>
                <a:ea typeface="+mj-ea"/>
                <a:cs typeface="+mj-cs"/>
              </a:defRPr>
            </a:lvl1pPr>
          </a:lstStyle>
          <a:p>
            <a:r>
              <a:rPr lang="en-US" dirty="0" smtClean="0"/>
              <a:t>Chapter ?</a:t>
            </a:r>
            <a:br>
              <a:rPr lang="en-US" dirty="0" smtClean="0"/>
            </a:br>
            <a:r>
              <a:rPr lang="en-US" dirty="0" smtClean="0"/>
              <a:t/>
            </a:r>
            <a:br>
              <a:rPr lang="en-US" dirty="0" smtClean="0"/>
            </a:br>
            <a:r>
              <a:rPr lang="en-US" dirty="0" smtClean="0"/>
              <a:t>Lecture Title Here</a:t>
            </a:r>
            <a:endParaRPr lang="en-US" dirty="0"/>
          </a:p>
        </p:txBody>
      </p:sp>
      <p:sp>
        <p:nvSpPr>
          <p:cNvPr id="3" name="TextBox 2"/>
          <p:cNvSpPr txBox="1"/>
          <p:nvPr userDrawn="1"/>
        </p:nvSpPr>
        <p:spPr>
          <a:xfrm>
            <a:off x="9616498" y="5505061"/>
            <a:ext cx="2141838" cy="1200329"/>
          </a:xfrm>
          <a:prstGeom prst="rect">
            <a:avLst/>
          </a:prstGeom>
          <a:noFill/>
          <a:ln w="22225">
            <a:solidFill>
              <a:schemeClr val="accent1"/>
            </a:solidFill>
          </a:ln>
        </p:spPr>
        <p:txBody>
          <a:bodyPr wrap="square" rtlCol="0">
            <a:spAutoFit/>
          </a:bodyPr>
          <a:lstStyle/>
          <a:p>
            <a:r>
              <a:rPr lang="en-US" sz="2400" dirty="0" smtClean="0">
                <a:solidFill>
                  <a:srgbClr val="92D050"/>
                </a:solidFill>
              </a:rPr>
              <a:t>Todd Breedlove</a:t>
            </a:r>
          </a:p>
          <a:p>
            <a:r>
              <a:rPr lang="en-US" sz="2400" dirty="0" smtClean="0">
                <a:solidFill>
                  <a:srgbClr val="92D050"/>
                </a:solidFill>
              </a:rPr>
              <a:t>Troy</a:t>
            </a:r>
            <a:r>
              <a:rPr lang="en-US" sz="2400" baseline="0" dirty="0" smtClean="0">
                <a:solidFill>
                  <a:srgbClr val="92D050"/>
                </a:solidFill>
              </a:rPr>
              <a:t> Scevers</a:t>
            </a:r>
          </a:p>
          <a:p>
            <a:r>
              <a:rPr lang="en-US" sz="2400" baseline="0" dirty="0" smtClean="0">
                <a:solidFill>
                  <a:srgbClr val="92D050"/>
                </a:solidFill>
              </a:rPr>
              <a:t>Randal L. Albert</a:t>
            </a:r>
            <a:endParaRPr lang="en-US" sz="2400" dirty="0">
              <a:solidFill>
                <a:srgbClr val="92D050"/>
              </a:solidFill>
            </a:endParaRPr>
          </a:p>
        </p:txBody>
      </p:sp>
    </p:spTree>
    <p:extLst>
      <p:ext uri="{BB962C8B-B14F-4D97-AF65-F5344CB8AC3E}">
        <p14:creationId xmlns:p14="http://schemas.microsoft.com/office/powerpoint/2010/main" val="6645193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065C50-87AF-427D-8B87-E93DE224520C}" type="datetimeFigureOut">
              <a:rPr lang="en-US" smtClean="0"/>
              <a:t>08/09/19</a:t>
            </a:fld>
            <a:endParaRPr lang="en-US"/>
          </a:p>
        </p:txBody>
      </p:sp>
      <p:sp>
        <p:nvSpPr>
          <p:cNvPr id="5" name="Footer Placeholder 4"/>
          <p:cNvSpPr>
            <a:spLocks noGrp="1"/>
          </p:cNvSpPr>
          <p:nvPr>
            <p:ph type="ftr" sz="quarter" idx="11"/>
          </p:nvPr>
        </p:nvSpPr>
        <p:spPr/>
        <p:txBody>
          <a:bodyPr/>
          <a:lstStyle/>
          <a:p>
            <a:r>
              <a:rPr lang="en-US" dirty="0" smtClean="0"/>
              <a:t>C++: Learn By Doing</a:t>
            </a:r>
          </a:p>
        </p:txBody>
      </p:sp>
      <p:sp>
        <p:nvSpPr>
          <p:cNvPr id="6" name="Slide Number Placeholder 5"/>
          <p:cNvSpPr>
            <a:spLocks noGrp="1"/>
          </p:cNvSpPr>
          <p:nvPr>
            <p:ph type="sldNum" sz="quarter" idx="12"/>
          </p:nvPr>
        </p:nvSpPr>
        <p:spPr/>
        <p:txBody>
          <a:bodyPr/>
          <a:lstStyle/>
          <a:p>
            <a:fld id="{61E830FA-40DF-4F08-8EF1-D89F3668EBE4}" type="slidenum">
              <a:rPr lang="en-US" smtClean="0"/>
              <a:t>‹#›</a:t>
            </a:fld>
            <a:endParaRPr lang="en-US"/>
          </a:p>
        </p:txBody>
      </p:sp>
    </p:spTree>
    <p:extLst>
      <p:ext uri="{BB962C8B-B14F-4D97-AF65-F5344CB8AC3E}">
        <p14:creationId xmlns:p14="http://schemas.microsoft.com/office/powerpoint/2010/main" val="37713009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975" y="1233745"/>
            <a:ext cx="5906278" cy="494321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065C50-87AF-427D-8B87-E93DE224520C}" type="datetimeFigureOut">
              <a:rPr lang="en-US" smtClean="0"/>
              <a:t>08/09/19</a:t>
            </a:fld>
            <a:endParaRPr lang="en-US"/>
          </a:p>
        </p:txBody>
      </p:sp>
      <p:sp>
        <p:nvSpPr>
          <p:cNvPr id="6" name="Footer Placeholder 5"/>
          <p:cNvSpPr>
            <a:spLocks noGrp="1"/>
          </p:cNvSpPr>
          <p:nvPr>
            <p:ph type="ftr" sz="quarter" idx="11"/>
          </p:nvPr>
        </p:nvSpPr>
        <p:spPr/>
        <p:txBody>
          <a:bodyPr/>
          <a:lstStyle/>
          <a:p>
            <a:r>
              <a:rPr lang="en-US" dirty="0" smtClean="0"/>
              <a:t>C++: Learn By Doing</a:t>
            </a:r>
            <a:endParaRPr lang="en-US" dirty="0"/>
          </a:p>
        </p:txBody>
      </p:sp>
      <p:sp>
        <p:nvSpPr>
          <p:cNvPr id="7" name="Slide Number Placeholder 6"/>
          <p:cNvSpPr>
            <a:spLocks noGrp="1"/>
          </p:cNvSpPr>
          <p:nvPr>
            <p:ph type="sldNum" sz="quarter" idx="12"/>
          </p:nvPr>
        </p:nvSpPr>
        <p:spPr/>
        <p:txBody>
          <a:bodyPr/>
          <a:lstStyle/>
          <a:p>
            <a:fld id="{61E830FA-40DF-4F08-8EF1-D89F3668EBE4}" type="slidenum">
              <a:rPr lang="en-US" smtClean="0"/>
              <a:t>‹#›</a:t>
            </a:fld>
            <a:endParaRPr lang="en-US"/>
          </a:p>
        </p:txBody>
      </p:sp>
      <p:sp>
        <p:nvSpPr>
          <p:cNvPr id="8" name="Content Placeholder 2"/>
          <p:cNvSpPr>
            <a:spLocks noGrp="1"/>
          </p:cNvSpPr>
          <p:nvPr>
            <p:ph sz="half" idx="13"/>
          </p:nvPr>
        </p:nvSpPr>
        <p:spPr>
          <a:xfrm>
            <a:off x="6214186" y="1233744"/>
            <a:ext cx="5906278" cy="494321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467104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5" y="205274"/>
            <a:ext cx="12036489" cy="849086"/>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5" y="1221047"/>
            <a:ext cx="596226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5" y="2078929"/>
            <a:ext cx="5962262" cy="411073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065C50-87AF-427D-8B87-E93DE224520C}" type="datetimeFigureOut">
              <a:rPr lang="en-US" smtClean="0"/>
              <a:t>08/09/19</a:t>
            </a:fld>
            <a:endParaRPr lang="en-US"/>
          </a:p>
        </p:txBody>
      </p:sp>
      <p:sp>
        <p:nvSpPr>
          <p:cNvPr id="8" name="Footer Placeholder 7"/>
          <p:cNvSpPr>
            <a:spLocks noGrp="1"/>
          </p:cNvSpPr>
          <p:nvPr>
            <p:ph type="ftr" sz="quarter" idx="11"/>
          </p:nvPr>
        </p:nvSpPr>
        <p:spPr/>
        <p:txBody>
          <a:bodyPr/>
          <a:lstStyle/>
          <a:p>
            <a:r>
              <a:rPr lang="en-US" dirty="0" smtClean="0"/>
              <a:t>C++: Learn By Doing</a:t>
            </a:r>
            <a:endParaRPr lang="en-US" dirty="0"/>
          </a:p>
        </p:txBody>
      </p:sp>
      <p:sp>
        <p:nvSpPr>
          <p:cNvPr id="9" name="Slide Number Placeholder 8"/>
          <p:cNvSpPr>
            <a:spLocks noGrp="1"/>
          </p:cNvSpPr>
          <p:nvPr>
            <p:ph type="sldNum" sz="quarter" idx="12"/>
          </p:nvPr>
        </p:nvSpPr>
        <p:spPr/>
        <p:txBody>
          <a:bodyPr/>
          <a:lstStyle/>
          <a:p>
            <a:fld id="{61E830FA-40DF-4F08-8EF1-D89F3668EBE4}" type="slidenum">
              <a:rPr lang="en-US" smtClean="0"/>
              <a:t>‹#›</a:t>
            </a:fld>
            <a:endParaRPr lang="en-US"/>
          </a:p>
        </p:txBody>
      </p:sp>
      <p:sp>
        <p:nvSpPr>
          <p:cNvPr id="12" name="Text Placeholder 2"/>
          <p:cNvSpPr>
            <a:spLocks noGrp="1"/>
          </p:cNvSpPr>
          <p:nvPr>
            <p:ph type="body" idx="13"/>
          </p:nvPr>
        </p:nvSpPr>
        <p:spPr>
          <a:xfrm>
            <a:off x="6158202" y="1221047"/>
            <a:ext cx="596226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3"/>
          <p:cNvSpPr>
            <a:spLocks noGrp="1"/>
          </p:cNvSpPr>
          <p:nvPr>
            <p:ph sz="half" idx="14"/>
          </p:nvPr>
        </p:nvSpPr>
        <p:spPr>
          <a:xfrm>
            <a:off x="6158202" y="2078929"/>
            <a:ext cx="5962262" cy="411073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8454705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065C50-87AF-427D-8B87-E93DE224520C}" type="datetimeFigureOut">
              <a:rPr lang="en-US" smtClean="0"/>
              <a:t>08/09/19</a:t>
            </a:fld>
            <a:endParaRPr lang="en-US"/>
          </a:p>
        </p:txBody>
      </p:sp>
      <p:sp>
        <p:nvSpPr>
          <p:cNvPr id="4" name="Footer Placeholder 3"/>
          <p:cNvSpPr>
            <a:spLocks noGrp="1"/>
          </p:cNvSpPr>
          <p:nvPr>
            <p:ph type="ftr" sz="quarter" idx="11"/>
          </p:nvPr>
        </p:nvSpPr>
        <p:spPr/>
        <p:txBody>
          <a:bodyPr/>
          <a:lstStyle/>
          <a:p>
            <a:r>
              <a:rPr lang="en-US" dirty="0" smtClean="0"/>
              <a:t>C++: Learn By Doing</a:t>
            </a:r>
            <a:endParaRPr lang="en-US" dirty="0"/>
          </a:p>
        </p:txBody>
      </p:sp>
      <p:sp>
        <p:nvSpPr>
          <p:cNvPr id="5" name="Slide Number Placeholder 4"/>
          <p:cNvSpPr>
            <a:spLocks noGrp="1"/>
          </p:cNvSpPr>
          <p:nvPr>
            <p:ph type="sldNum" sz="quarter" idx="12"/>
          </p:nvPr>
        </p:nvSpPr>
        <p:spPr/>
        <p:txBody>
          <a:bodyPr/>
          <a:lstStyle/>
          <a:p>
            <a:fld id="{61E830FA-40DF-4F08-8EF1-D89F3668EBE4}" type="slidenum">
              <a:rPr lang="en-US" smtClean="0"/>
              <a:t>‹#›</a:t>
            </a:fld>
            <a:endParaRPr lang="en-US"/>
          </a:p>
        </p:txBody>
      </p:sp>
    </p:spTree>
    <p:extLst>
      <p:ext uri="{BB962C8B-B14F-4D97-AF65-F5344CB8AC3E}">
        <p14:creationId xmlns:p14="http://schemas.microsoft.com/office/powerpoint/2010/main" val="8800097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065C50-87AF-427D-8B87-E93DE224520C}" type="datetimeFigureOut">
              <a:rPr lang="en-US" smtClean="0"/>
              <a:t>08/09/19</a:t>
            </a:fld>
            <a:endParaRPr lang="en-US"/>
          </a:p>
        </p:txBody>
      </p:sp>
      <p:sp>
        <p:nvSpPr>
          <p:cNvPr id="3" name="Footer Placeholder 2"/>
          <p:cNvSpPr>
            <a:spLocks noGrp="1"/>
          </p:cNvSpPr>
          <p:nvPr>
            <p:ph type="ftr" sz="quarter" idx="11"/>
          </p:nvPr>
        </p:nvSpPr>
        <p:spPr/>
        <p:txBody>
          <a:bodyPr/>
          <a:lstStyle/>
          <a:p>
            <a:r>
              <a:rPr lang="en-US" dirty="0" smtClean="0"/>
              <a:t>C++: Learn By Doing</a:t>
            </a:r>
            <a:endParaRPr lang="en-US" dirty="0"/>
          </a:p>
        </p:txBody>
      </p:sp>
      <p:sp>
        <p:nvSpPr>
          <p:cNvPr id="4" name="Slide Number Placeholder 3"/>
          <p:cNvSpPr>
            <a:spLocks noGrp="1"/>
          </p:cNvSpPr>
          <p:nvPr>
            <p:ph type="sldNum" sz="quarter" idx="12"/>
          </p:nvPr>
        </p:nvSpPr>
        <p:spPr/>
        <p:txBody>
          <a:bodyPr/>
          <a:lstStyle/>
          <a:p>
            <a:fld id="{61E830FA-40DF-4F08-8EF1-D89F3668EBE4}" type="slidenum">
              <a:rPr lang="en-US" smtClean="0"/>
              <a:t>‹#›</a:t>
            </a:fld>
            <a:endParaRPr lang="en-US"/>
          </a:p>
        </p:txBody>
      </p:sp>
    </p:spTree>
    <p:extLst>
      <p:ext uri="{BB962C8B-B14F-4D97-AF65-F5344CB8AC3E}">
        <p14:creationId xmlns:p14="http://schemas.microsoft.com/office/powerpoint/2010/main" val="6072198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065C50-87AF-427D-8B87-E93DE224520C}" type="datetimeFigureOut">
              <a:rPr lang="en-US" smtClean="0"/>
              <a:t>08/09/19</a:t>
            </a:fld>
            <a:endParaRPr lang="en-US"/>
          </a:p>
        </p:txBody>
      </p:sp>
      <p:sp>
        <p:nvSpPr>
          <p:cNvPr id="4" name="Footer Placeholder 3"/>
          <p:cNvSpPr>
            <a:spLocks noGrp="1"/>
          </p:cNvSpPr>
          <p:nvPr>
            <p:ph type="ftr" sz="quarter" idx="11"/>
          </p:nvPr>
        </p:nvSpPr>
        <p:spPr/>
        <p:txBody>
          <a:bodyPr/>
          <a:lstStyle/>
          <a:p>
            <a:r>
              <a:rPr lang="en-US" smtClean="0"/>
              <a:t>C++: Learn By Doing</a:t>
            </a:r>
            <a:endParaRPr lang="en-US" dirty="0"/>
          </a:p>
        </p:txBody>
      </p:sp>
      <p:sp>
        <p:nvSpPr>
          <p:cNvPr id="5" name="Slide Number Placeholder 4"/>
          <p:cNvSpPr>
            <a:spLocks noGrp="1"/>
          </p:cNvSpPr>
          <p:nvPr>
            <p:ph type="sldNum" sz="quarter" idx="12"/>
          </p:nvPr>
        </p:nvSpPr>
        <p:spPr/>
        <p:txBody>
          <a:bodyPr/>
          <a:lstStyle/>
          <a:p>
            <a:fld id="{61E830FA-40DF-4F08-8EF1-D89F3668EBE4}" type="slidenum">
              <a:rPr lang="en-US" smtClean="0"/>
              <a:t>‹#›</a:t>
            </a:fld>
            <a:endParaRPr lang="en-US" dirty="0"/>
          </a:p>
        </p:txBody>
      </p:sp>
      <p:sp>
        <p:nvSpPr>
          <p:cNvPr id="6" name="Content Placeholder 2"/>
          <p:cNvSpPr>
            <a:spLocks noGrp="1"/>
          </p:cNvSpPr>
          <p:nvPr>
            <p:ph sz="half" idx="1"/>
          </p:nvPr>
        </p:nvSpPr>
        <p:spPr>
          <a:xfrm>
            <a:off x="83975" y="1233745"/>
            <a:ext cx="5906278" cy="494321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Content Placeholder 2"/>
          <p:cNvSpPr>
            <a:spLocks noGrp="1"/>
          </p:cNvSpPr>
          <p:nvPr>
            <p:ph sz="half" idx="13"/>
          </p:nvPr>
        </p:nvSpPr>
        <p:spPr>
          <a:xfrm>
            <a:off x="6214186" y="1233744"/>
            <a:ext cx="5906278" cy="2442517"/>
          </a:xfrm>
        </p:spPr>
        <p:txBody>
          <a:bodyPr/>
          <a:lstStyle>
            <a:lvl5pPr marL="1828800" indent="0">
              <a:buNone/>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
        <p:nvSpPr>
          <p:cNvPr id="11" name="Content Placeholder 2"/>
          <p:cNvSpPr>
            <a:spLocks noGrp="1"/>
          </p:cNvSpPr>
          <p:nvPr>
            <p:ph sz="half" idx="14"/>
          </p:nvPr>
        </p:nvSpPr>
        <p:spPr>
          <a:xfrm>
            <a:off x="6214186" y="3788229"/>
            <a:ext cx="5906278" cy="2388736"/>
          </a:xfrm>
        </p:spPr>
        <p:txBody>
          <a:bodyPr/>
          <a:lstStyle>
            <a:lvl5pPr marL="1828800" indent="0">
              <a:buNone/>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109104522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 Horizont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065C50-87AF-427D-8B87-E93DE224520C}" type="datetimeFigureOut">
              <a:rPr lang="en-US" smtClean="0"/>
              <a:t>08/09/19</a:t>
            </a:fld>
            <a:endParaRPr lang="en-US"/>
          </a:p>
        </p:txBody>
      </p:sp>
      <p:sp>
        <p:nvSpPr>
          <p:cNvPr id="4" name="Footer Placeholder 3"/>
          <p:cNvSpPr>
            <a:spLocks noGrp="1"/>
          </p:cNvSpPr>
          <p:nvPr>
            <p:ph type="ftr" sz="quarter" idx="11"/>
          </p:nvPr>
        </p:nvSpPr>
        <p:spPr/>
        <p:txBody>
          <a:bodyPr/>
          <a:lstStyle/>
          <a:p>
            <a:r>
              <a:rPr lang="en-US" smtClean="0"/>
              <a:t>C++: Learn By Doing</a:t>
            </a:r>
            <a:endParaRPr lang="en-US" dirty="0"/>
          </a:p>
        </p:txBody>
      </p:sp>
      <p:sp>
        <p:nvSpPr>
          <p:cNvPr id="5" name="Slide Number Placeholder 4"/>
          <p:cNvSpPr>
            <a:spLocks noGrp="1"/>
          </p:cNvSpPr>
          <p:nvPr>
            <p:ph type="sldNum" sz="quarter" idx="12"/>
          </p:nvPr>
        </p:nvSpPr>
        <p:spPr/>
        <p:txBody>
          <a:bodyPr/>
          <a:lstStyle/>
          <a:p>
            <a:fld id="{61E830FA-40DF-4F08-8EF1-D89F3668EBE4}" type="slidenum">
              <a:rPr lang="en-US" smtClean="0"/>
              <a:t>‹#›</a:t>
            </a:fld>
            <a:endParaRPr lang="en-US" dirty="0"/>
          </a:p>
        </p:txBody>
      </p:sp>
      <p:sp>
        <p:nvSpPr>
          <p:cNvPr id="7" name="Content Placeholder 2"/>
          <p:cNvSpPr>
            <a:spLocks noGrp="1"/>
          </p:cNvSpPr>
          <p:nvPr>
            <p:ph sz="half" idx="13"/>
          </p:nvPr>
        </p:nvSpPr>
        <p:spPr>
          <a:xfrm>
            <a:off x="83975" y="1233744"/>
            <a:ext cx="12036489" cy="2442517"/>
          </a:xfrm>
        </p:spPr>
        <p:txBody>
          <a:bodyPr/>
          <a:lstStyle>
            <a:lvl5pPr marL="1828800" indent="0">
              <a:buNone/>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
        <p:nvSpPr>
          <p:cNvPr id="11" name="Content Placeholder 2"/>
          <p:cNvSpPr>
            <a:spLocks noGrp="1"/>
          </p:cNvSpPr>
          <p:nvPr>
            <p:ph sz="half" idx="14"/>
          </p:nvPr>
        </p:nvSpPr>
        <p:spPr>
          <a:xfrm>
            <a:off x="6214186" y="3788229"/>
            <a:ext cx="5906278" cy="2388736"/>
          </a:xfrm>
        </p:spPr>
        <p:txBody>
          <a:bodyPr/>
          <a:lstStyle>
            <a:lvl5pPr marL="1828800" indent="0">
              <a:buNone/>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
        <p:nvSpPr>
          <p:cNvPr id="9" name="Content Placeholder 2"/>
          <p:cNvSpPr>
            <a:spLocks noGrp="1"/>
          </p:cNvSpPr>
          <p:nvPr>
            <p:ph sz="half" idx="15"/>
          </p:nvPr>
        </p:nvSpPr>
        <p:spPr>
          <a:xfrm>
            <a:off x="83975" y="3788229"/>
            <a:ext cx="5906278" cy="2388736"/>
          </a:xfrm>
        </p:spPr>
        <p:txBody>
          <a:bodyPr/>
          <a:lstStyle>
            <a:lvl5pPr marL="1828800" indent="0">
              <a:buNone/>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49378550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 Horizont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065C50-87AF-427D-8B87-E93DE224520C}" type="datetimeFigureOut">
              <a:rPr lang="en-US" smtClean="0"/>
              <a:t>08/09/19</a:t>
            </a:fld>
            <a:endParaRPr lang="en-US"/>
          </a:p>
        </p:txBody>
      </p:sp>
      <p:sp>
        <p:nvSpPr>
          <p:cNvPr id="4" name="Footer Placeholder 3"/>
          <p:cNvSpPr>
            <a:spLocks noGrp="1"/>
          </p:cNvSpPr>
          <p:nvPr>
            <p:ph type="ftr" sz="quarter" idx="11"/>
          </p:nvPr>
        </p:nvSpPr>
        <p:spPr/>
        <p:txBody>
          <a:bodyPr/>
          <a:lstStyle/>
          <a:p>
            <a:r>
              <a:rPr lang="en-US" smtClean="0"/>
              <a:t>C++: Learn By Doing</a:t>
            </a:r>
            <a:endParaRPr lang="en-US" dirty="0"/>
          </a:p>
        </p:txBody>
      </p:sp>
      <p:sp>
        <p:nvSpPr>
          <p:cNvPr id="5" name="Slide Number Placeholder 4"/>
          <p:cNvSpPr>
            <a:spLocks noGrp="1"/>
          </p:cNvSpPr>
          <p:nvPr>
            <p:ph type="sldNum" sz="quarter" idx="12"/>
          </p:nvPr>
        </p:nvSpPr>
        <p:spPr/>
        <p:txBody>
          <a:bodyPr/>
          <a:lstStyle/>
          <a:p>
            <a:fld id="{61E830FA-40DF-4F08-8EF1-D89F3668EBE4}" type="slidenum">
              <a:rPr lang="en-US" smtClean="0"/>
              <a:t>‹#›</a:t>
            </a:fld>
            <a:endParaRPr lang="en-US" dirty="0"/>
          </a:p>
        </p:txBody>
      </p:sp>
      <p:sp>
        <p:nvSpPr>
          <p:cNvPr id="7" name="Content Placeholder 2"/>
          <p:cNvSpPr>
            <a:spLocks noGrp="1"/>
          </p:cNvSpPr>
          <p:nvPr>
            <p:ph sz="half" idx="13"/>
          </p:nvPr>
        </p:nvSpPr>
        <p:spPr>
          <a:xfrm>
            <a:off x="83975" y="1233744"/>
            <a:ext cx="12036489" cy="2442517"/>
          </a:xfrm>
        </p:spPr>
        <p:txBody>
          <a:bodyPr/>
          <a:lstStyle>
            <a:lvl5pPr marL="1828800" indent="0">
              <a:buNone/>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
        <p:nvSpPr>
          <p:cNvPr id="11" name="Content Placeholder 2"/>
          <p:cNvSpPr>
            <a:spLocks noGrp="1"/>
          </p:cNvSpPr>
          <p:nvPr>
            <p:ph sz="half" idx="14"/>
          </p:nvPr>
        </p:nvSpPr>
        <p:spPr>
          <a:xfrm>
            <a:off x="83975" y="3788229"/>
            <a:ext cx="12036489" cy="2388736"/>
          </a:xfrm>
        </p:spPr>
        <p:txBody>
          <a:bodyPr/>
          <a:lstStyle>
            <a:lvl5pPr marL="1828800" indent="0">
              <a:buNone/>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18513245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1.png"/><Relationship Id="rId4" Type="http://schemas.openxmlformats.org/officeDocument/2006/relationships/slideLayout" Target="../slideLayouts/slideLayout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7" name="TextBox 4"/>
          <p:cNvSpPr txBox="1">
            <a:spLocks noChangeArrowheads="1"/>
          </p:cNvSpPr>
          <p:nvPr userDrawn="1"/>
        </p:nvSpPr>
        <p:spPr bwMode="auto">
          <a:xfrm>
            <a:off x="365125" y="5699125"/>
            <a:ext cx="2286000" cy="831850"/>
          </a:xfrm>
          <a:prstGeom prst="rect">
            <a:avLst/>
          </a:prstGeom>
          <a:noFill/>
          <a:ln w="190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rgbClr val="007A77"/>
                </a:solidFill>
                <a:latin typeface="Arial" panose="020B0604020202020204" pitchFamily="34" charset="0"/>
              </a:defRPr>
            </a:lvl1pPr>
            <a:lvl2pPr marL="742950" indent="-285750">
              <a:spcBef>
                <a:spcPct val="20000"/>
              </a:spcBef>
              <a:buChar char="–"/>
              <a:defRPr sz="2800">
                <a:solidFill>
                  <a:srgbClr val="007A77"/>
                </a:solidFill>
                <a:latin typeface="Arial" panose="020B0604020202020204" pitchFamily="34" charset="0"/>
              </a:defRPr>
            </a:lvl2pPr>
            <a:lvl3pPr marL="1143000" indent="-228600">
              <a:spcBef>
                <a:spcPct val="20000"/>
              </a:spcBef>
              <a:buClr>
                <a:srgbClr val="007A77"/>
              </a:buClr>
              <a:buSzPct val="110000"/>
              <a:buChar char="•"/>
              <a:defRPr sz="2400">
                <a:solidFill>
                  <a:srgbClr val="007A77"/>
                </a:solidFill>
                <a:latin typeface="Arial" panose="020B0604020202020204" pitchFamily="34" charset="0"/>
              </a:defRPr>
            </a:lvl3pPr>
            <a:lvl4pPr marL="1600200" indent="-228600">
              <a:spcBef>
                <a:spcPct val="20000"/>
              </a:spcBef>
              <a:buChar char="–"/>
              <a:defRPr sz="2000">
                <a:solidFill>
                  <a:srgbClr val="007A77"/>
                </a:solidFill>
                <a:latin typeface="Arial" panose="020B0604020202020204" pitchFamily="34" charset="0"/>
              </a:defRPr>
            </a:lvl4pPr>
            <a:lvl5pPr marL="2057400" indent="-228600">
              <a:spcBef>
                <a:spcPct val="20000"/>
              </a:spcBef>
              <a:buChar char="»"/>
              <a:defRPr sz="2000">
                <a:solidFill>
                  <a:srgbClr val="007A77"/>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7A77"/>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7A77"/>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7A77"/>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7A77"/>
                </a:solidFill>
                <a:latin typeface="Arial" panose="020B0604020202020204" pitchFamily="34" charset="0"/>
              </a:defRPr>
            </a:lvl9pPr>
          </a:lstStyle>
          <a:p>
            <a:pPr algn="ctr">
              <a:spcBef>
                <a:spcPct val="0"/>
              </a:spcBef>
              <a:buFontTx/>
              <a:buNone/>
            </a:pPr>
            <a:r>
              <a:rPr lang="en-US" altLang="en-US" sz="2400">
                <a:solidFill>
                  <a:srgbClr val="92D050"/>
                </a:solidFill>
                <a:latin typeface="Times New Roman" panose="02020603050405020304" pitchFamily="18" charset="0"/>
              </a:rPr>
              <a:t>C++: LEARN BY DOING</a:t>
            </a:r>
          </a:p>
        </p:txBody>
      </p:sp>
    </p:spTree>
    <p:extLst>
      <p:ext uri="{BB962C8B-B14F-4D97-AF65-F5344CB8AC3E}">
        <p14:creationId xmlns:p14="http://schemas.microsoft.com/office/powerpoint/2010/main" val="2774477201"/>
      </p:ext>
    </p:extLst>
  </p:cSld>
  <p:clrMap bg1="lt1" tx1="dk1" bg2="lt2" tx2="dk2" accent1="accent1" accent2="accent2" accent3="accent3" accent4="accent4" accent5="accent5" accent6="accent6" hlink="hlink" folHlink="folHlink"/>
  <p:sldLayoutIdLst>
    <p:sldLayoutId id="2147483673"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alphaModFix amt="15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975" y="225161"/>
            <a:ext cx="12036489" cy="82919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975" y="1191206"/>
            <a:ext cx="12036489" cy="4985757"/>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975" y="6356350"/>
            <a:ext cx="1251857"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065C50-87AF-427D-8B87-E93DE224520C}" type="datetimeFigureOut">
              <a:rPr lang="en-US" smtClean="0"/>
              <a:t>08/09/19</a:t>
            </a:fld>
            <a:endParaRPr lang="en-US"/>
          </a:p>
        </p:txBody>
      </p:sp>
      <p:sp>
        <p:nvSpPr>
          <p:cNvPr id="5" name="Footer Placeholder 4"/>
          <p:cNvSpPr>
            <a:spLocks noGrp="1"/>
          </p:cNvSpPr>
          <p:nvPr>
            <p:ph type="ftr" sz="quarter" idx="3"/>
          </p:nvPr>
        </p:nvSpPr>
        <p:spPr>
          <a:xfrm>
            <a:off x="1530220" y="6356350"/>
            <a:ext cx="913466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C++: Learn By Doing</a:t>
            </a:r>
            <a:endParaRPr lang="en-US" dirty="0"/>
          </a:p>
        </p:txBody>
      </p:sp>
      <p:sp>
        <p:nvSpPr>
          <p:cNvPr id="6" name="Slide Number Placeholder 5"/>
          <p:cNvSpPr>
            <a:spLocks noGrp="1"/>
          </p:cNvSpPr>
          <p:nvPr>
            <p:ph type="sldNum" sz="quarter" idx="4"/>
          </p:nvPr>
        </p:nvSpPr>
        <p:spPr>
          <a:xfrm>
            <a:off x="10857722" y="6356350"/>
            <a:ext cx="126274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E830FA-40DF-4F08-8EF1-D89F3668EBE4}" type="slidenum">
              <a:rPr lang="en-US" smtClean="0"/>
              <a:t>‹#›</a:t>
            </a:fld>
            <a:endParaRPr lang="en-US" dirty="0"/>
          </a:p>
        </p:txBody>
      </p:sp>
      <p:cxnSp>
        <p:nvCxnSpPr>
          <p:cNvPr id="8" name="Straight Connector 7"/>
          <p:cNvCxnSpPr/>
          <p:nvPr userDrawn="1"/>
        </p:nvCxnSpPr>
        <p:spPr>
          <a:xfrm>
            <a:off x="0" y="102637"/>
            <a:ext cx="12192000" cy="0"/>
          </a:xfrm>
          <a:prstGeom prst="line">
            <a:avLst/>
          </a:prstGeom>
          <a:ln w="209550" cmpd="sng">
            <a:gradFill>
              <a:gsLst>
                <a:gs pos="0">
                  <a:srgbClr val="22481D"/>
                </a:gs>
                <a:gs pos="100000">
                  <a:schemeClr val="accent6">
                    <a:lumMod val="60000"/>
                    <a:lumOff val="40000"/>
                  </a:schemeClr>
                </a:gs>
              </a:gsLst>
              <a:lin ang="5400000" scaled="1"/>
            </a:gradFill>
          </a:ln>
        </p:spPr>
        <p:style>
          <a:lnRef idx="3">
            <a:schemeClr val="accent1"/>
          </a:lnRef>
          <a:fillRef idx="0">
            <a:schemeClr val="accent1"/>
          </a:fillRef>
          <a:effectRef idx="2">
            <a:schemeClr val="accent1"/>
          </a:effectRef>
          <a:fontRef idx="minor">
            <a:schemeClr val="tx1"/>
          </a:fontRef>
        </p:style>
      </p:cxnSp>
      <p:cxnSp>
        <p:nvCxnSpPr>
          <p:cNvPr id="11" name="Straight Connector 10"/>
          <p:cNvCxnSpPr/>
          <p:nvPr userDrawn="1"/>
        </p:nvCxnSpPr>
        <p:spPr>
          <a:xfrm>
            <a:off x="0" y="1122782"/>
            <a:ext cx="12192000" cy="0"/>
          </a:xfrm>
          <a:prstGeom prst="line">
            <a:avLst/>
          </a:prstGeom>
          <a:ln w="95250" cmpd="sng">
            <a:gradFill>
              <a:gsLst>
                <a:gs pos="0">
                  <a:srgbClr val="22481D"/>
                </a:gs>
                <a:gs pos="100000">
                  <a:schemeClr val="accent6">
                    <a:lumMod val="60000"/>
                    <a:lumOff val="40000"/>
                  </a:schemeClr>
                </a:gs>
              </a:gsLst>
              <a:lin ang="5400000" scaled="1"/>
            </a:gra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00983784"/>
      </p:ext>
    </p:extLst>
  </p:cSld>
  <p:clrMap bg1="lt1" tx1="dk1" bg2="lt2" tx2="dk2" accent1="accent1" accent2="accent2" accent3="accent3" accent4="accent4" accent5="accent5" accent6="accent6" hlink="hlink" folHlink="folHlink"/>
  <p:sldLayoutIdLst>
    <p:sldLayoutId id="2147483662" r:id="rId1"/>
    <p:sldLayoutId id="2147483664" r:id="rId2"/>
    <p:sldLayoutId id="2147483665" r:id="rId3"/>
    <p:sldLayoutId id="2147483666" r:id="rId4"/>
    <p:sldLayoutId id="2147483667" r:id="rId5"/>
    <p:sldLayoutId id="2147483668" r:id="rId6"/>
    <p:sldLayoutId id="2147483670" r:id="rId7"/>
    <p:sldLayoutId id="2147483671" r:id="rId8"/>
  </p:sldLayoutIdLst>
  <p:timing>
    <p:tnLst>
      <p:par>
        <p:cTn id="1" dur="indefinite" restart="never" nodeType="tmRoot"/>
      </p:par>
    </p:tnLst>
  </p:timing>
  <p:txStyles>
    <p:titleStyle>
      <a:lvl1pPr algn="ctr" defTabSz="914400" rtl="0" eaLnBrk="0" fontAlgn="base" latinLnBrk="0" hangingPunct="0">
        <a:lnSpc>
          <a:spcPct val="90000"/>
        </a:lnSpc>
        <a:spcBef>
          <a:spcPct val="0"/>
        </a:spcBef>
        <a:spcAft>
          <a:spcPct val="0"/>
        </a:spcAft>
        <a:buNone/>
        <a:defRPr lang="en-US" sz="4400" b="1" kern="1200" dirty="0">
          <a:solidFill>
            <a:srgbClr val="007A77"/>
          </a:solidFill>
          <a:latin typeface="+mj-lt"/>
          <a:ea typeface="+mj-ea"/>
          <a:cs typeface="+mj-cs"/>
        </a:defRPr>
      </a:lvl1pPr>
    </p:titleStyle>
    <p:bodyStyle>
      <a:lvl1pPr marL="228600" indent="-228600" algn="l" defTabSz="914400" rtl="0" eaLnBrk="0" fontAlgn="base" latinLnBrk="0" hangingPunct="0">
        <a:lnSpc>
          <a:spcPct val="90000"/>
        </a:lnSpc>
        <a:spcBef>
          <a:spcPct val="20000"/>
        </a:spcBef>
        <a:spcAft>
          <a:spcPct val="0"/>
        </a:spcAft>
        <a:buFont typeface="Arial" panose="020B0604020202020204" pitchFamily="34" charset="0"/>
        <a:buChar char="•"/>
        <a:defRPr lang="en-US" sz="3200" kern="1200" dirty="0" smtClean="0">
          <a:solidFill>
            <a:srgbClr val="007A77"/>
          </a:solidFill>
          <a:latin typeface="+mn-lt"/>
          <a:ea typeface="+mn-ea"/>
          <a:cs typeface="+mn-cs"/>
        </a:defRPr>
      </a:lvl1pPr>
      <a:lvl2pPr marL="685800" indent="-228600" algn="l" defTabSz="914400" rtl="0" eaLnBrk="0" fontAlgn="base" latinLnBrk="0" hangingPunct="0">
        <a:lnSpc>
          <a:spcPct val="90000"/>
        </a:lnSpc>
        <a:spcBef>
          <a:spcPct val="20000"/>
        </a:spcBef>
        <a:spcAft>
          <a:spcPct val="0"/>
        </a:spcAft>
        <a:buFont typeface="Arial" panose="020B0604020202020204" pitchFamily="34" charset="0"/>
        <a:buChar char="•"/>
        <a:defRPr lang="en-US" sz="3200" kern="1200" dirty="0" smtClean="0">
          <a:solidFill>
            <a:srgbClr val="007A77"/>
          </a:solidFill>
          <a:latin typeface="+mn-lt"/>
          <a:ea typeface="+mn-ea"/>
          <a:cs typeface="+mn-cs"/>
        </a:defRPr>
      </a:lvl2pPr>
      <a:lvl3pPr marL="1143000" indent="-228600" algn="l" defTabSz="914400" rtl="0" eaLnBrk="0" fontAlgn="base" latinLnBrk="0" hangingPunct="0">
        <a:lnSpc>
          <a:spcPct val="90000"/>
        </a:lnSpc>
        <a:spcBef>
          <a:spcPct val="20000"/>
        </a:spcBef>
        <a:spcAft>
          <a:spcPct val="0"/>
        </a:spcAft>
        <a:buFont typeface="Arial" panose="020B0604020202020204" pitchFamily="34" charset="0"/>
        <a:buChar char="•"/>
        <a:defRPr lang="en-US" sz="3200" kern="1200" dirty="0" smtClean="0">
          <a:solidFill>
            <a:srgbClr val="007A77"/>
          </a:solidFill>
          <a:latin typeface="+mn-lt"/>
          <a:ea typeface="+mn-ea"/>
          <a:cs typeface="+mn-cs"/>
        </a:defRPr>
      </a:lvl3pPr>
      <a:lvl4pPr marL="1600200" indent="-228600" algn="l" defTabSz="914400" rtl="0" eaLnBrk="0" fontAlgn="base" latinLnBrk="0" hangingPunct="0">
        <a:lnSpc>
          <a:spcPct val="90000"/>
        </a:lnSpc>
        <a:spcBef>
          <a:spcPct val="20000"/>
        </a:spcBef>
        <a:spcAft>
          <a:spcPct val="0"/>
        </a:spcAft>
        <a:buFont typeface="Arial" panose="020B0604020202020204" pitchFamily="34" charset="0"/>
        <a:buChar char="•"/>
        <a:defRPr lang="en-US" sz="3200" kern="1200" dirty="0" smtClean="0">
          <a:solidFill>
            <a:srgbClr val="007A77"/>
          </a:solidFill>
          <a:latin typeface="+mn-lt"/>
          <a:ea typeface="+mn-ea"/>
          <a:cs typeface="+mn-cs"/>
        </a:defRPr>
      </a:lvl4pPr>
      <a:lvl5pPr marL="2057400" indent="-228600" algn="l" defTabSz="914400" rtl="0" eaLnBrk="0" fontAlgn="base" latinLnBrk="0" hangingPunct="0">
        <a:lnSpc>
          <a:spcPct val="90000"/>
        </a:lnSpc>
        <a:spcBef>
          <a:spcPct val="20000"/>
        </a:spcBef>
        <a:spcAft>
          <a:spcPct val="0"/>
        </a:spcAft>
        <a:buFont typeface="Arial" panose="020B0604020202020204" pitchFamily="34" charset="0"/>
        <a:buChar char="•"/>
        <a:defRPr lang="en-US" sz="3200" kern="1200" dirty="0">
          <a:solidFill>
            <a:srgbClr val="007A7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Chapter 18</a:t>
            </a:r>
            <a:br>
              <a:rPr lang="en-US" dirty="0" smtClean="0"/>
            </a:br>
            <a:r>
              <a:rPr lang="en-US" dirty="0"/>
              <a:t/>
            </a:r>
            <a:br>
              <a:rPr lang="en-US" dirty="0"/>
            </a:br>
            <a:r>
              <a:rPr lang="en-US" dirty="0" smtClean="0"/>
              <a:t>Introduction to</a:t>
            </a:r>
            <a:br>
              <a:rPr lang="en-US" dirty="0" smtClean="0"/>
            </a:br>
            <a:r>
              <a:rPr lang="en-US" dirty="0" smtClean="0"/>
              <a:t>Linked Lists</a:t>
            </a:r>
            <a:endParaRPr lang="en-US" dirty="0"/>
          </a:p>
        </p:txBody>
      </p:sp>
    </p:spTree>
    <p:extLst>
      <p:ext uri="{BB962C8B-B14F-4D97-AF65-F5344CB8AC3E}">
        <p14:creationId xmlns:p14="http://schemas.microsoft.com/office/powerpoint/2010/main" val="35380416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18.2.4 Creating a </a:t>
            </a:r>
            <a:r>
              <a:rPr lang="en-US" dirty="0" smtClean="0"/>
              <a:t>New Node</a:t>
            </a:r>
            <a:endParaRPr lang="en-US" dirty="0"/>
          </a:p>
        </p:txBody>
      </p:sp>
      <p:sp>
        <p:nvSpPr>
          <p:cNvPr id="3" name="Content Placeholder 2"/>
          <p:cNvSpPr>
            <a:spLocks noGrp="1"/>
          </p:cNvSpPr>
          <p:nvPr>
            <p:ph idx="1"/>
          </p:nvPr>
        </p:nvSpPr>
        <p:spPr/>
        <p:txBody>
          <a:bodyPr>
            <a:normAutofit lnSpcReduction="10000"/>
          </a:bodyPr>
          <a:lstStyle/>
          <a:p>
            <a:r>
              <a:rPr lang="en-US" dirty="0"/>
              <a:t>Before a node can be inserted into the list, a new node needs to be dynamically </a:t>
            </a:r>
            <a:r>
              <a:rPr lang="en-US" dirty="0" smtClean="0"/>
              <a:t>allocated</a:t>
            </a:r>
          </a:p>
          <a:p>
            <a:endParaRPr lang="en-US" dirty="0" smtClean="0"/>
          </a:p>
          <a:p>
            <a:r>
              <a:rPr lang="en-US" dirty="0" smtClean="0"/>
              <a:t>The </a:t>
            </a:r>
            <a:r>
              <a:rPr lang="en-US" dirty="0">
                <a:latin typeface="Courier New" panose="02070309020205020404" pitchFamily="49" charset="0"/>
                <a:cs typeface="Courier New" panose="02070309020205020404" pitchFamily="49" charset="0"/>
              </a:rPr>
              <a:t>Node</a:t>
            </a:r>
            <a:r>
              <a:rPr lang="en-US" dirty="0"/>
              <a:t> constructor’s task is to initialize the </a:t>
            </a:r>
            <a:r>
              <a:rPr lang="en-US" dirty="0" err="1">
                <a:latin typeface="Courier New" panose="02070309020205020404" pitchFamily="49" charset="0"/>
                <a:cs typeface="Courier New" panose="02070309020205020404" pitchFamily="49" charset="0"/>
              </a:rPr>
              <a:t>m_data</a:t>
            </a:r>
            <a:r>
              <a:rPr lang="en-US" dirty="0"/>
              <a:t> data member and, most importantly, </a:t>
            </a:r>
            <a:r>
              <a:rPr lang="en-US" dirty="0" err="1">
                <a:latin typeface="Courier New" panose="02070309020205020404" pitchFamily="49" charset="0"/>
                <a:cs typeface="Courier New" panose="02070309020205020404" pitchFamily="49" charset="0"/>
              </a:rPr>
              <a:t>m_next</a:t>
            </a:r>
            <a:r>
              <a:rPr lang="en-US" dirty="0"/>
              <a:t> to </a:t>
            </a:r>
            <a:r>
              <a:rPr lang="en-US" b="1" dirty="0" err="1" smtClean="0">
                <a:latin typeface="Courier New" panose="02070309020205020404" pitchFamily="49" charset="0"/>
                <a:cs typeface="Courier New" panose="02070309020205020404" pitchFamily="49" charset="0"/>
              </a:rPr>
              <a:t>nullptr</a:t>
            </a:r>
            <a:endParaRPr lang="en-US" dirty="0" smtClean="0"/>
          </a:p>
          <a:p>
            <a:endParaRPr lang="en-US" dirty="0" smtClean="0"/>
          </a:p>
          <a:p>
            <a:pPr marL="457200" lvl="1" indent="0">
              <a:lnSpc>
                <a:spcPct val="100000"/>
              </a:lnSpc>
              <a:spcBef>
                <a:spcPts val="0"/>
              </a:spcBef>
              <a:spcAft>
                <a:spcPts val="0"/>
              </a:spcAft>
              <a:buNone/>
            </a:pP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Node</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::Node ( </a:t>
            </a: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Person </a:t>
            </a:r>
            <a:r>
              <a:rPr lang="en-US" sz="20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data</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m_data</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data ),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m_next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000" dirty="0" err="1">
                <a:solidFill>
                  <a:srgbClr val="0000FF"/>
                </a:solidFill>
                <a:latin typeface="Courier New" panose="02070309020205020404" pitchFamily="49" charset="0"/>
                <a:ea typeface="Times New Roman" panose="02020603050405020304" pitchFamily="18" charset="0"/>
                <a:cs typeface="Courier New" panose="02070309020205020404" pitchFamily="49" charset="0"/>
              </a:rPr>
              <a:t>nullptr</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smtClean="0">
              <a:latin typeface="Courier New" panose="02070309020205020404" pitchFamily="49" charset="0"/>
              <a:cs typeface="Courier New" panose="02070309020205020404" pitchFamily="49" charset="0"/>
            </a:endParaRPr>
          </a:p>
          <a:p>
            <a:endParaRPr lang="en-US" dirty="0" smtClean="0"/>
          </a:p>
          <a:p>
            <a:r>
              <a:rPr lang="en-US" dirty="0"/>
              <a:t>The actual dynamic allocation of the </a:t>
            </a:r>
            <a:r>
              <a:rPr lang="en-US" dirty="0">
                <a:latin typeface="Courier New" panose="02070309020205020404" pitchFamily="49" charset="0"/>
                <a:cs typeface="Courier New" panose="02070309020205020404" pitchFamily="49" charset="0"/>
              </a:rPr>
              <a:t>Node</a:t>
            </a:r>
            <a:r>
              <a:rPr lang="en-US" dirty="0"/>
              <a:t> is done in the individual function(s) that insert into the </a:t>
            </a:r>
            <a:r>
              <a:rPr lang="en-US" dirty="0" smtClean="0">
                <a:latin typeface="Courier New" panose="02070309020205020404" pitchFamily="49" charset="0"/>
                <a:cs typeface="Courier New" panose="02070309020205020404" pitchFamily="49" charset="0"/>
              </a:rPr>
              <a:t>List</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978117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18.3 Prepending a </a:t>
            </a:r>
            <a:r>
              <a:rPr lang="en-US" altLang="en-US" dirty="0" smtClean="0"/>
              <a:t>Node – Algorithm</a:t>
            </a:r>
            <a:endParaRPr lang="en-US" dirty="0"/>
          </a:p>
        </p:txBody>
      </p:sp>
      <p:sp>
        <p:nvSpPr>
          <p:cNvPr id="3" name="Content Placeholder 2"/>
          <p:cNvSpPr>
            <a:spLocks noGrp="1"/>
          </p:cNvSpPr>
          <p:nvPr>
            <p:ph idx="1"/>
          </p:nvPr>
        </p:nvSpPr>
        <p:spPr/>
        <p:txBody>
          <a:bodyPr/>
          <a:lstStyle/>
          <a:p>
            <a:r>
              <a:rPr lang="en-US" dirty="0"/>
              <a:t>Before inserting a new node, first determine where in the list the node is to be </a:t>
            </a:r>
            <a:r>
              <a:rPr lang="en-US" dirty="0" smtClean="0"/>
              <a:t>placed</a:t>
            </a:r>
          </a:p>
          <a:p>
            <a:endParaRPr lang="en-US" dirty="0"/>
          </a:p>
          <a:p>
            <a:r>
              <a:rPr lang="en-US" dirty="0"/>
              <a:t>Three options include inserting the new node </a:t>
            </a:r>
            <a:r>
              <a:rPr lang="en-US" dirty="0" smtClean="0"/>
              <a:t>at</a:t>
            </a:r>
            <a:endParaRPr lang="en-US" dirty="0"/>
          </a:p>
          <a:p>
            <a:pPr lvl="1"/>
            <a:r>
              <a:rPr lang="en-US" dirty="0"/>
              <a:t>Head of the list (</a:t>
            </a:r>
            <a:r>
              <a:rPr lang="en-US" b="1" dirty="0"/>
              <a:t>prepending</a:t>
            </a:r>
            <a:r>
              <a:rPr lang="en-US" dirty="0"/>
              <a:t>)</a:t>
            </a:r>
          </a:p>
          <a:p>
            <a:pPr lvl="1"/>
            <a:r>
              <a:rPr lang="en-US" dirty="0"/>
              <a:t>End of the list (</a:t>
            </a:r>
            <a:r>
              <a:rPr lang="en-US" b="1" dirty="0"/>
              <a:t>appending</a:t>
            </a:r>
            <a:r>
              <a:rPr lang="en-US" dirty="0"/>
              <a:t>)</a:t>
            </a:r>
          </a:p>
          <a:p>
            <a:pPr lvl="1"/>
            <a:r>
              <a:rPr lang="en-US" dirty="0"/>
              <a:t>Somewhere in </a:t>
            </a:r>
            <a:r>
              <a:rPr lang="en-US" b="1" dirty="0"/>
              <a:t>between head and </a:t>
            </a:r>
            <a:r>
              <a:rPr lang="en-US" b="1" dirty="0" smtClean="0"/>
              <a:t>tail </a:t>
            </a:r>
            <a:r>
              <a:rPr lang="en-US" dirty="0" smtClean="0"/>
              <a:t>(</a:t>
            </a:r>
            <a:r>
              <a:rPr lang="en-US" b="1" dirty="0" smtClean="0"/>
              <a:t>ordered</a:t>
            </a:r>
            <a:r>
              <a:rPr lang="en-US" dirty="0" smtClean="0"/>
              <a:t>)</a:t>
            </a:r>
            <a:endParaRPr lang="en-US" dirty="0"/>
          </a:p>
        </p:txBody>
      </p:sp>
    </p:spTree>
    <p:extLst>
      <p:ext uri="{BB962C8B-B14F-4D97-AF65-F5344CB8AC3E}">
        <p14:creationId xmlns:p14="http://schemas.microsoft.com/office/powerpoint/2010/main" val="4223974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18.3 Prepending a Node – </a:t>
            </a:r>
            <a:r>
              <a:rPr lang="en-US" altLang="en-US" dirty="0" smtClean="0"/>
              <a:t>Diagram and Explanation</a:t>
            </a:r>
            <a:endParaRPr lang="en-US"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46488" y="1233744"/>
            <a:ext cx="3552940" cy="5350558"/>
          </a:xfrm>
          <a:ln w="19050">
            <a:solidFill>
              <a:schemeClr val="tx1"/>
            </a:solidFill>
          </a:ln>
        </p:spPr>
      </p:pic>
      <p:sp>
        <p:nvSpPr>
          <p:cNvPr id="5" name="Content Placeholder 4"/>
          <p:cNvSpPr>
            <a:spLocks noGrp="1"/>
          </p:cNvSpPr>
          <p:nvPr>
            <p:ph sz="half" idx="13"/>
          </p:nvPr>
        </p:nvSpPr>
        <p:spPr>
          <a:xfrm>
            <a:off x="4301412" y="1233744"/>
            <a:ext cx="7819052" cy="1490795"/>
          </a:xfrm>
        </p:spPr>
        <p:txBody>
          <a:bodyPr>
            <a:normAutofit/>
          </a:bodyPr>
          <a:lstStyle/>
          <a:p>
            <a:pPr marL="0" indent="0">
              <a:lnSpc>
                <a:spcPct val="100000"/>
              </a:lnSpc>
              <a:spcBef>
                <a:spcPts val="0"/>
              </a:spcBef>
              <a:buNone/>
            </a:pPr>
            <a:r>
              <a:rPr lang="en-US" sz="2000" dirty="0">
                <a:solidFill>
                  <a:schemeClr val="tx1"/>
                </a:solidFill>
                <a:latin typeface="Courier New" panose="02070309020205020404" pitchFamily="49" charset="0"/>
                <a:cs typeface="Courier New" panose="02070309020205020404" pitchFamily="49" charset="0"/>
              </a:rPr>
              <a:t>Prepend ( data )</a:t>
            </a:r>
          </a:p>
          <a:p>
            <a:pPr marL="0" indent="0">
              <a:lnSpc>
                <a:spcPct val="100000"/>
              </a:lnSpc>
              <a:spcBef>
                <a:spcPts val="0"/>
              </a:spcBef>
              <a:buNone/>
            </a:pPr>
            <a:r>
              <a:rPr lang="en-US" sz="2000" dirty="0">
                <a:solidFill>
                  <a:schemeClr val="tx1"/>
                </a:solidFill>
                <a:latin typeface="Courier New" panose="02070309020205020404" pitchFamily="49" charset="0"/>
                <a:cs typeface="Courier New" panose="02070309020205020404" pitchFamily="49" charset="0"/>
              </a:rPr>
              <a:t>    Allocate a new node</a:t>
            </a:r>
          </a:p>
          <a:p>
            <a:pPr marL="0" indent="0">
              <a:lnSpc>
                <a:spcPct val="100000"/>
              </a:lnSpc>
              <a:spcBef>
                <a:spcPts val="0"/>
              </a:spcBef>
              <a:buNone/>
            </a:pPr>
            <a:r>
              <a:rPr lang="en-US" sz="2000" dirty="0">
                <a:solidFill>
                  <a:schemeClr val="tx1"/>
                </a:solidFill>
                <a:latin typeface="Courier New" panose="02070309020205020404" pitchFamily="49" charset="0"/>
                <a:cs typeface="Courier New" panose="02070309020205020404" pitchFamily="49" charset="0"/>
              </a:rPr>
              <a:t>    Call </a:t>
            </a:r>
            <a:r>
              <a:rPr lang="en-US" sz="2000" dirty="0" err="1">
                <a:solidFill>
                  <a:schemeClr val="tx1"/>
                </a:solidFill>
                <a:latin typeface="Courier New" panose="02070309020205020404" pitchFamily="49" charset="0"/>
                <a:cs typeface="Courier New" panose="02070309020205020404" pitchFamily="49" charset="0"/>
              </a:rPr>
              <a:t>new_node's</a:t>
            </a:r>
            <a:r>
              <a:rPr lang="en-US" sz="2000" dirty="0">
                <a:solidFill>
                  <a:schemeClr val="tx1"/>
                </a:solidFill>
                <a:latin typeface="Courier New" panose="02070309020205020404" pitchFamily="49" charset="0"/>
                <a:cs typeface="Courier New" panose="02070309020205020404" pitchFamily="49" charset="0"/>
              </a:rPr>
              <a:t> </a:t>
            </a:r>
            <a:r>
              <a:rPr lang="en-US" sz="2000" dirty="0" err="1">
                <a:solidFill>
                  <a:schemeClr val="tx1"/>
                </a:solidFill>
                <a:latin typeface="Courier New" panose="02070309020205020404" pitchFamily="49" charset="0"/>
                <a:cs typeface="Courier New" panose="02070309020205020404" pitchFamily="49" charset="0"/>
              </a:rPr>
              <a:t>setNext</a:t>
            </a:r>
            <a:r>
              <a:rPr lang="en-US" sz="2000" dirty="0">
                <a:solidFill>
                  <a:schemeClr val="tx1"/>
                </a:solidFill>
                <a:latin typeface="Courier New" panose="02070309020205020404" pitchFamily="49" charset="0"/>
                <a:cs typeface="Courier New" panose="02070309020205020404" pitchFamily="49" charset="0"/>
              </a:rPr>
              <a:t> method passing head</a:t>
            </a:r>
          </a:p>
          <a:p>
            <a:pPr marL="0" indent="0">
              <a:lnSpc>
                <a:spcPct val="100000"/>
              </a:lnSpc>
              <a:spcBef>
                <a:spcPts val="0"/>
              </a:spcBef>
              <a:buNone/>
            </a:pPr>
            <a:r>
              <a:rPr lang="en-US" sz="2000" dirty="0">
                <a:solidFill>
                  <a:schemeClr val="tx1"/>
                </a:solidFill>
                <a:latin typeface="Courier New" panose="02070309020205020404" pitchFamily="49" charset="0"/>
                <a:cs typeface="Courier New" panose="02070309020205020404" pitchFamily="49" charset="0"/>
              </a:rPr>
              <a:t>    Assign </a:t>
            </a:r>
            <a:r>
              <a:rPr lang="en-US" sz="2000" dirty="0" err="1">
                <a:solidFill>
                  <a:schemeClr val="tx1"/>
                </a:solidFill>
                <a:latin typeface="Courier New" panose="02070309020205020404" pitchFamily="49" charset="0"/>
                <a:cs typeface="Courier New" panose="02070309020205020404" pitchFamily="49" charset="0"/>
              </a:rPr>
              <a:t>new_node</a:t>
            </a:r>
            <a:r>
              <a:rPr lang="en-US" sz="2000" dirty="0">
                <a:solidFill>
                  <a:schemeClr val="tx1"/>
                </a:solidFill>
                <a:latin typeface="Courier New" panose="02070309020205020404" pitchFamily="49" charset="0"/>
                <a:cs typeface="Courier New" panose="02070309020205020404" pitchFamily="49" charset="0"/>
              </a:rPr>
              <a:t> to head</a:t>
            </a:r>
          </a:p>
          <a:p>
            <a:pPr marL="0" indent="0">
              <a:buNone/>
            </a:pPr>
            <a:endParaRPr lang="en-US" sz="1800" dirty="0">
              <a:solidFill>
                <a:schemeClr val="tx1"/>
              </a:solidFill>
              <a:latin typeface="Courier New" panose="02070309020205020404" pitchFamily="49" charset="0"/>
              <a:cs typeface="Courier New" panose="02070309020205020404" pitchFamily="49" charset="0"/>
            </a:endParaRPr>
          </a:p>
        </p:txBody>
      </p:sp>
      <p:sp>
        <p:nvSpPr>
          <p:cNvPr id="8" name="Rectangle 7"/>
          <p:cNvSpPr/>
          <p:nvPr/>
        </p:nvSpPr>
        <p:spPr>
          <a:xfrm>
            <a:off x="4382276" y="2903924"/>
            <a:ext cx="7738187" cy="3416320"/>
          </a:xfrm>
          <a:prstGeom prst="rect">
            <a:avLst/>
          </a:prstGeom>
        </p:spPr>
        <p:txBody>
          <a:bodyPr wrap="square">
            <a:spAutoFit/>
          </a:bodyPr>
          <a:lstStyle/>
          <a:p>
            <a:pPr marL="285750" indent="-285750">
              <a:buFont typeface="Arial" panose="020B0604020202020204" pitchFamily="34" charset="0"/>
              <a:buChar char="•"/>
            </a:pPr>
            <a:r>
              <a:rPr lang="en-US" sz="2400" dirty="0">
                <a:solidFill>
                  <a:srgbClr val="007A77"/>
                </a:solidFill>
              </a:rPr>
              <a:t>The Prepend function creates a new node and then calls the setter in </a:t>
            </a:r>
            <a:r>
              <a:rPr lang="en-US" sz="2400" dirty="0">
                <a:solidFill>
                  <a:srgbClr val="007A77"/>
                </a:solidFill>
                <a:latin typeface="Courier New" panose="02070309020205020404" pitchFamily="49" charset="0"/>
                <a:cs typeface="Courier New" panose="02070309020205020404" pitchFamily="49" charset="0"/>
              </a:rPr>
              <a:t>Node</a:t>
            </a:r>
            <a:r>
              <a:rPr lang="en-US" sz="2400" dirty="0">
                <a:solidFill>
                  <a:srgbClr val="007A77"/>
                </a:solidFill>
              </a:rPr>
              <a:t> to set the next pointer to </a:t>
            </a:r>
            <a:r>
              <a:rPr lang="en-US" sz="2400" dirty="0" err="1" smtClean="0">
                <a:solidFill>
                  <a:srgbClr val="007A77"/>
                </a:solidFill>
                <a:latin typeface="Courier New" panose="02070309020205020404" pitchFamily="49" charset="0"/>
                <a:cs typeface="Courier New" panose="02070309020205020404" pitchFamily="49" charset="0"/>
              </a:rPr>
              <a:t>m_head</a:t>
            </a:r>
            <a:endParaRPr lang="en-US" sz="2400" dirty="0" smtClean="0">
              <a:solidFill>
                <a:srgbClr val="007A77"/>
              </a:solidFill>
              <a:latin typeface="Courier New" panose="02070309020205020404" pitchFamily="49" charset="0"/>
              <a:cs typeface="Courier New" panose="02070309020205020404" pitchFamily="49" charset="0"/>
            </a:endParaRPr>
          </a:p>
          <a:p>
            <a:pPr marL="285750" indent="-285750">
              <a:buFont typeface="Arial" panose="020B0604020202020204" pitchFamily="34" charset="0"/>
              <a:buChar char="•"/>
            </a:pPr>
            <a:endParaRPr lang="en-US" sz="2400" dirty="0" smtClean="0">
              <a:solidFill>
                <a:srgbClr val="007A77"/>
              </a:solidFill>
            </a:endParaRPr>
          </a:p>
          <a:p>
            <a:pPr marL="285750" indent="-285750">
              <a:buFont typeface="Arial" panose="020B0604020202020204" pitchFamily="34" charset="0"/>
              <a:buChar char="•"/>
            </a:pPr>
            <a:r>
              <a:rPr lang="en-US" sz="2400" dirty="0" smtClean="0">
                <a:solidFill>
                  <a:srgbClr val="007A77"/>
                </a:solidFill>
              </a:rPr>
              <a:t>What </a:t>
            </a:r>
            <a:r>
              <a:rPr lang="en-US" sz="2400" dirty="0">
                <a:solidFill>
                  <a:srgbClr val="007A77"/>
                </a:solidFill>
              </a:rPr>
              <a:t>would happen if we tried to prepend to an empty list? </a:t>
            </a:r>
            <a:endParaRPr lang="en-US" sz="2400" dirty="0" smtClean="0">
              <a:solidFill>
                <a:srgbClr val="007A77"/>
              </a:solidFill>
            </a:endParaRPr>
          </a:p>
          <a:p>
            <a:pPr marL="742950" lvl="1" indent="-285750">
              <a:buFont typeface="Arial" panose="020B0604020202020204" pitchFamily="34" charset="0"/>
              <a:buChar char="•"/>
            </a:pPr>
            <a:r>
              <a:rPr lang="en-US" sz="2400" dirty="0" smtClean="0">
                <a:solidFill>
                  <a:srgbClr val="007A77"/>
                </a:solidFill>
              </a:rPr>
              <a:t>If </a:t>
            </a:r>
            <a:r>
              <a:rPr lang="en-US" sz="2400" dirty="0">
                <a:solidFill>
                  <a:srgbClr val="007A77"/>
                </a:solidFill>
              </a:rPr>
              <a:t>the list is empty, </a:t>
            </a:r>
            <a:r>
              <a:rPr lang="en-US" sz="2400" dirty="0" err="1">
                <a:solidFill>
                  <a:srgbClr val="007A77"/>
                </a:solidFill>
                <a:latin typeface="Courier New" panose="02070309020205020404" pitchFamily="49" charset="0"/>
                <a:cs typeface="Courier New" panose="02070309020205020404" pitchFamily="49" charset="0"/>
              </a:rPr>
              <a:t>m_head</a:t>
            </a:r>
            <a:r>
              <a:rPr lang="en-US" sz="2400" dirty="0">
                <a:solidFill>
                  <a:srgbClr val="007A77"/>
                </a:solidFill>
              </a:rPr>
              <a:t> is </a:t>
            </a:r>
            <a:r>
              <a:rPr lang="en-US" sz="2400" dirty="0" smtClean="0">
                <a:solidFill>
                  <a:srgbClr val="007A77"/>
                </a:solidFill>
              </a:rPr>
              <a:t>null</a:t>
            </a:r>
          </a:p>
          <a:p>
            <a:pPr marL="742950" lvl="1" indent="-285750">
              <a:buFont typeface="Arial" panose="020B0604020202020204" pitchFamily="34" charset="0"/>
              <a:buChar char="•"/>
            </a:pPr>
            <a:r>
              <a:rPr lang="en-US" sz="2400" dirty="0" smtClean="0">
                <a:solidFill>
                  <a:srgbClr val="007A77"/>
                </a:solidFill>
              </a:rPr>
              <a:t>Therefore</a:t>
            </a:r>
            <a:r>
              <a:rPr lang="en-US" sz="2400" dirty="0">
                <a:solidFill>
                  <a:srgbClr val="007A77"/>
                </a:solidFill>
              </a:rPr>
              <a:t>, null is assigned to the new node’s next pointer guaranteeing the integrity of our one node </a:t>
            </a:r>
            <a:r>
              <a:rPr lang="en-US" sz="2400" dirty="0" smtClean="0">
                <a:solidFill>
                  <a:srgbClr val="007A77"/>
                </a:solidFill>
              </a:rPr>
              <a:t>list</a:t>
            </a:r>
          </a:p>
          <a:p>
            <a:pPr marL="742950" lvl="1" indent="-285750">
              <a:buFont typeface="Arial" panose="020B0604020202020204" pitchFamily="34" charset="0"/>
              <a:buChar char="•"/>
            </a:pPr>
            <a:endParaRPr lang="en-US" sz="2400" dirty="0">
              <a:solidFill>
                <a:srgbClr val="007A77"/>
              </a:solidFill>
            </a:endParaRPr>
          </a:p>
        </p:txBody>
      </p:sp>
    </p:spTree>
    <p:extLst>
      <p:ext uri="{BB962C8B-B14F-4D97-AF65-F5344CB8AC3E}">
        <p14:creationId xmlns:p14="http://schemas.microsoft.com/office/powerpoint/2010/main" val="1575204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18.4 Appending a </a:t>
            </a:r>
            <a:r>
              <a:rPr lang="en-US" dirty="0" smtClean="0"/>
              <a:t>Node – Algorithm</a:t>
            </a:r>
            <a:endParaRPr lang="en-US" dirty="0"/>
          </a:p>
        </p:txBody>
      </p:sp>
      <p:sp>
        <p:nvSpPr>
          <p:cNvPr id="3" name="Content Placeholder 2"/>
          <p:cNvSpPr>
            <a:spLocks noGrp="1"/>
          </p:cNvSpPr>
          <p:nvPr>
            <p:ph idx="1"/>
          </p:nvPr>
        </p:nvSpPr>
        <p:spPr/>
        <p:txBody>
          <a:bodyPr/>
          <a:lstStyle/>
          <a:p>
            <a:r>
              <a:rPr lang="en-US" dirty="0"/>
              <a:t>Appending would be very simple task if keeping a tail </a:t>
            </a:r>
            <a:r>
              <a:rPr lang="en-US" dirty="0" smtClean="0"/>
              <a:t>pointer</a:t>
            </a:r>
          </a:p>
          <a:p>
            <a:endParaRPr lang="en-US" dirty="0"/>
          </a:p>
          <a:p>
            <a:r>
              <a:rPr lang="en-US" dirty="0"/>
              <a:t>Can be performed when there is only a head pointer</a:t>
            </a:r>
          </a:p>
          <a:p>
            <a:endParaRPr lang="en-US" dirty="0" smtClean="0"/>
          </a:p>
          <a:p>
            <a:r>
              <a:rPr lang="en-US" dirty="0" smtClean="0"/>
              <a:t>Like </a:t>
            </a:r>
            <a:r>
              <a:rPr lang="en-US" dirty="0"/>
              <a:t>with </a:t>
            </a:r>
            <a:r>
              <a:rPr lang="en-US" dirty="0">
                <a:latin typeface="Courier New" panose="02070309020205020404" pitchFamily="49" charset="0"/>
                <a:cs typeface="Courier New" panose="02070309020205020404" pitchFamily="49" charset="0"/>
              </a:rPr>
              <a:t>Prepend</a:t>
            </a:r>
            <a:r>
              <a:rPr lang="en-US" dirty="0"/>
              <a:t> function, a node should be able to be appended to the end of an empty </a:t>
            </a:r>
            <a:r>
              <a:rPr lang="en-US" dirty="0" smtClean="0"/>
              <a:t>list</a:t>
            </a:r>
            <a:endParaRPr lang="en-US" dirty="0"/>
          </a:p>
          <a:p>
            <a:endParaRPr lang="en-US" b="1" dirty="0" smtClean="0"/>
          </a:p>
          <a:p>
            <a:r>
              <a:rPr lang="en-US" b="1" dirty="0" smtClean="0"/>
              <a:t>Traveling pointer</a:t>
            </a:r>
          </a:p>
          <a:p>
            <a:pPr lvl="1"/>
            <a:r>
              <a:rPr lang="en-US" dirty="0" smtClean="0"/>
              <a:t>Used </a:t>
            </a:r>
            <a:r>
              <a:rPr lang="en-US" dirty="0"/>
              <a:t>to traverse the list in order to find the end</a:t>
            </a:r>
          </a:p>
          <a:p>
            <a:endParaRPr lang="en-US" dirty="0"/>
          </a:p>
        </p:txBody>
      </p:sp>
    </p:spTree>
    <p:extLst>
      <p:ext uri="{BB962C8B-B14F-4D97-AF65-F5344CB8AC3E}">
        <p14:creationId xmlns:p14="http://schemas.microsoft.com/office/powerpoint/2010/main" val="36016176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18.4 Appending a Node – </a:t>
            </a:r>
            <a:r>
              <a:rPr lang="en-US" dirty="0" smtClean="0"/>
              <a:t>Diagram and Pseudocode</a:t>
            </a:r>
            <a:endParaRPr lang="en-US"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975" y="1235847"/>
            <a:ext cx="4547869" cy="5318074"/>
          </a:xfrm>
          <a:ln w="19050">
            <a:solidFill>
              <a:schemeClr val="tx1"/>
            </a:solidFill>
          </a:ln>
        </p:spPr>
      </p:pic>
      <p:sp>
        <p:nvSpPr>
          <p:cNvPr id="5" name="Content Placeholder 4"/>
          <p:cNvSpPr>
            <a:spLocks noGrp="1"/>
          </p:cNvSpPr>
          <p:nvPr>
            <p:ph sz="half" idx="13"/>
          </p:nvPr>
        </p:nvSpPr>
        <p:spPr>
          <a:xfrm>
            <a:off x="4739951" y="1233744"/>
            <a:ext cx="7380513" cy="4943217"/>
          </a:xfrm>
        </p:spPr>
        <p:txBody>
          <a:bodyPr>
            <a:normAutofit fontScale="85000" lnSpcReduction="10000"/>
          </a:bodyPr>
          <a:lstStyle/>
          <a:p>
            <a:pPr marL="0" indent="0">
              <a:lnSpc>
                <a:spcPct val="120000"/>
              </a:lnSpc>
              <a:spcBef>
                <a:spcPts val="0"/>
              </a:spcBef>
              <a:buNone/>
            </a:pPr>
            <a:r>
              <a:rPr lang="en-US" sz="2600" dirty="0">
                <a:solidFill>
                  <a:schemeClr val="tx1"/>
                </a:solidFill>
                <a:latin typeface="Courier New" panose="02070309020205020404" pitchFamily="49" charset="0"/>
                <a:cs typeface="Courier New" panose="02070309020205020404" pitchFamily="49" charset="0"/>
              </a:rPr>
              <a:t>Append ( data )</a:t>
            </a:r>
          </a:p>
          <a:p>
            <a:pPr marL="0" indent="0">
              <a:lnSpc>
                <a:spcPct val="120000"/>
              </a:lnSpc>
              <a:spcBef>
                <a:spcPts val="0"/>
              </a:spcBef>
              <a:buNone/>
            </a:pPr>
            <a:r>
              <a:rPr lang="en-US" sz="2600" dirty="0">
                <a:solidFill>
                  <a:schemeClr val="tx1"/>
                </a:solidFill>
                <a:latin typeface="Courier New" panose="02070309020205020404" pitchFamily="49" charset="0"/>
                <a:cs typeface="Courier New" panose="02070309020205020404" pitchFamily="49" charset="0"/>
              </a:rPr>
              <a:t>    Create the new node</a:t>
            </a:r>
          </a:p>
          <a:p>
            <a:pPr marL="0" indent="0">
              <a:lnSpc>
                <a:spcPct val="120000"/>
              </a:lnSpc>
              <a:spcBef>
                <a:spcPts val="0"/>
              </a:spcBef>
              <a:buNone/>
            </a:pPr>
            <a:r>
              <a:rPr lang="en-US" sz="2600" dirty="0">
                <a:solidFill>
                  <a:schemeClr val="tx1"/>
                </a:solidFill>
                <a:latin typeface="Courier New" panose="02070309020205020404" pitchFamily="49" charset="0"/>
                <a:cs typeface="Courier New" panose="02070309020205020404" pitchFamily="49" charset="0"/>
              </a:rPr>
              <a:t>    If head is null</a:t>
            </a:r>
          </a:p>
          <a:p>
            <a:pPr marL="0" indent="0">
              <a:lnSpc>
                <a:spcPct val="120000"/>
              </a:lnSpc>
              <a:spcBef>
                <a:spcPts val="0"/>
              </a:spcBef>
              <a:buNone/>
            </a:pPr>
            <a:r>
              <a:rPr lang="en-US" sz="2600" dirty="0">
                <a:solidFill>
                  <a:schemeClr val="tx1"/>
                </a:solidFill>
                <a:latin typeface="Courier New" panose="02070309020205020404" pitchFamily="49" charset="0"/>
                <a:cs typeface="Courier New" panose="02070309020205020404" pitchFamily="49" charset="0"/>
              </a:rPr>
              <a:t>        Assign </a:t>
            </a:r>
            <a:r>
              <a:rPr lang="en-US" sz="2600" dirty="0" err="1">
                <a:solidFill>
                  <a:schemeClr val="tx1"/>
                </a:solidFill>
                <a:latin typeface="Courier New" panose="02070309020205020404" pitchFamily="49" charset="0"/>
                <a:cs typeface="Courier New" panose="02070309020205020404" pitchFamily="49" charset="0"/>
              </a:rPr>
              <a:t>new_node</a:t>
            </a:r>
            <a:r>
              <a:rPr lang="en-US" sz="2600" dirty="0">
                <a:solidFill>
                  <a:schemeClr val="tx1"/>
                </a:solidFill>
                <a:latin typeface="Courier New" panose="02070309020205020404" pitchFamily="49" charset="0"/>
                <a:cs typeface="Courier New" panose="02070309020205020404" pitchFamily="49" charset="0"/>
              </a:rPr>
              <a:t> to head</a:t>
            </a:r>
          </a:p>
          <a:p>
            <a:pPr marL="0" indent="0">
              <a:lnSpc>
                <a:spcPct val="120000"/>
              </a:lnSpc>
              <a:spcBef>
                <a:spcPts val="0"/>
              </a:spcBef>
              <a:buNone/>
            </a:pPr>
            <a:r>
              <a:rPr lang="en-US" sz="2600" dirty="0">
                <a:solidFill>
                  <a:schemeClr val="tx1"/>
                </a:solidFill>
                <a:latin typeface="Courier New" panose="02070309020205020404" pitchFamily="49" charset="0"/>
                <a:cs typeface="Courier New" panose="02070309020205020404" pitchFamily="49" charset="0"/>
              </a:rPr>
              <a:t>    Else</a:t>
            </a:r>
          </a:p>
          <a:p>
            <a:pPr marL="0" indent="0">
              <a:lnSpc>
                <a:spcPct val="120000"/>
              </a:lnSpc>
              <a:spcBef>
                <a:spcPts val="0"/>
              </a:spcBef>
              <a:buNone/>
            </a:pPr>
            <a:r>
              <a:rPr lang="en-US" sz="2600" dirty="0">
                <a:solidFill>
                  <a:schemeClr val="tx1"/>
                </a:solidFill>
                <a:latin typeface="Courier New" panose="02070309020205020404" pitchFamily="49" charset="0"/>
                <a:cs typeface="Courier New" panose="02070309020205020404" pitchFamily="49" charset="0"/>
              </a:rPr>
              <a:t>        Assign head to a traveling pointer</a:t>
            </a:r>
          </a:p>
          <a:p>
            <a:pPr marL="0" indent="0">
              <a:lnSpc>
                <a:spcPct val="120000"/>
              </a:lnSpc>
              <a:spcBef>
                <a:spcPts val="0"/>
              </a:spcBef>
              <a:buNone/>
            </a:pPr>
            <a:r>
              <a:rPr lang="en-US" sz="2600" dirty="0">
                <a:solidFill>
                  <a:schemeClr val="tx1"/>
                </a:solidFill>
                <a:latin typeface="Courier New" panose="02070309020205020404" pitchFamily="49" charset="0"/>
                <a:cs typeface="Courier New" panose="02070309020205020404" pitchFamily="49" charset="0"/>
              </a:rPr>
              <a:t>        While travel's next is not null</a:t>
            </a:r>
          </a:p>
          <a:p>
            <a:pPr marL="0" indent="0">
              <a:lnSpc>
                <a:spcPct val="120000"/>
              </a:lnSpc>
              <a:spcBef>
                <a:spcPts val="0"/>
              </a:spcBef>
              <a:buNone/>
            </a:pPr>
            <a:r>
              <a:rPr lang="en-US" sz="2600" dirty="0">
                <a:solidFill>
                  <a:schemeClr val="tx1"/>
                </a:solidFill>
                <a:latin typeface="Courier New" panose="02070309020205020404" pitchFamily="49" charset="0"/>
                <a:cs typeface="Courier New" panose="02070309020205020404" pitchFamily="49" charset="0"/>
              </a:rPr>
              <a:t>            travel = travel's next pointer</a:t>
            </a:r>
          </a:p>
          <a:p>
            <a:pPr marL="0" indent="0">
              <a:lnSpc>
                <a:spcPct val="120000"/>
              </a:lnSpc>
              <a:spcBef>
                <a:spcPts val="0"/>
              </a:spcBef>
              <a:buNone/>
            </a:pPr>
            <a:r>
              <a:rPr lang="en-US" sz="2600" dirty="0">
                <a:solidFill>
                  <a:schemeClr val="tx1"/>
                </a:solidFill>
                <a:latin typeface="Courier New" panose="02070309020205020404" pitchFamily="49" charset="0"/>
                <a:cs typeface="Courier New" panose="02070309020205020404" pitchFamily="49" charset="0"/>
              </a:rPr>
              <a:t>        End Loop</a:t>
            </a:r>
          </a:p>
          <a:p>
            <a:pPr marL="0" indent="0">
              <a:lnSpc>
                <a:spcPct val="120000"/>
              </a:lnSpc>
              <a:spcBef>
                <a:spcPts val="0"/>
              </a:spcBef>
              <a:buNone/>
            </a:pPr>
            <a:r>
              <a:rPr lang="en-US" sz="2600" dirty="0">
                <a:solidFill>
                  <a:schemeClr val="tx1"/>
                </a:solidFill>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sz="2600" dirty="0">
                <a:solidFill>
                  <a:schemeClr val="tx1"/>
                </a:solidFill>
                <a:latin typeface="Courier New" panose="02070309020205020404" pitchFamily="49" charset="0"/>
                <a:cs typeface="Courier New" panose="02070309020205020404" pitchFamily="49" charset="0"/>
              </a:rPr>
              <a:t>        Assign </a:t>
            </a:r>
            <a:r>
              <a:rPr lang="en-US" sz="2600" dirty="0" err="1">
                <a:solidFill>
                  <a:schemeClr val="tx1"/>
                </a:solidFill>
                <a:latin typeface="Courier New" panose="02070309020205020404" pitchFamily="49" charset="0"/>
                <a:cs typeface="Courier New" panose="02070309020205020404" pitchFamily="49" charset="0"/>
              </a:rPr>
              <a:t>new_node</a:t>
            </a:r>
            <a:r>
              <a:rPr lang="en-US" sz="2600" dirty="0">
                <a:solidFill>
                  <a:schemeClr val="tx1"/>
                </a:solidFill>
                <a:latin typeface="Courier New" panose="02070309020205020404" pitchFamily="49" charset="0"/>
                <a:cs typeface="Courier New" panose="02070309020205020404" pitchFamily="49" charset="0"/>
              </a:rPr>
              <a:t> to travel's next </a:t>
            </a:r>
          </a:p>
          <a:p>
            <a:pPr marL="0" indent="0">
              <a:lnSpc>
                <a:spcPct val="120000"/>
              </a:lnSpc>
              <a:spcBef>
                <a:spcPts val="0"/>
              </a:spcBef>
              <a:buNone/>
            </a:pPr>
            <a:r>
              <a:rPr lang="en-US" sz="2600" dirty="0">
                <a:solidFill>
                  <a:schemeClr val="tx1"/>
                </a:solidFill>
                <a:latin typeface="Courier New" panose="02070309020205020404" pitchFamily="49" charset="0"/>
                <a:cs typeface="Courier New" panose="02070309020205020404" pitchFamily="49" charset="0"/>
              </a:rPr>
              <a:t>    End </a:t>
            </a:r>
            <a:r>
              <a:rPr lang="en-US" sz="2600" dirty="0" smtClean="0">
                <a:solidFill>
                  <a:schemeClr val="tx1"/>
                </a:solidFill>
                <a:latin typeface="Courier New" panose="02070309020205020404" pitchFamily="49" charset="0"/>
                <a:cs typeface="Courier New" panose="02070309020205020404" pitchFamily="49" charset="0"/>
              </a:rPr>
              <a:t>If</a:t>
            </a:r>
            <a:endParaRPr lang="en-US" sz="2600" dirty="0">
              <a:solidFill>
                <a:schemeClr val="tx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108441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18.4 Appending a Node – List Copy </a:t>
            </a:r>
            <a:r>
              <a:rPr lang="en-US" dirty="0" err="1"/>
              <a:t>Ctor</a:t>
            </a:r>
            <a:endParaRPr lang="en-US" dirty="0"/>
          </a:p>
        </p:txBody>
      </p:sp>
      <p:sp>
        <p:nvSpPr>
          <p:cNvPr id="5" name="Content Placeholder 4"/>
          <p:cNvSpPr>
            <a:spLocks noGrp="1"/>
          </p:cNvSpPr>
          <p:nvPr>
            <p:ph sz="half" idx="13"/>
          </p:nvPr>
        </p:nvSpPr>
        <p:spPr/>
        <p:txBody>
          <a:bodyPr>
            <a:normAutofit lnSpcReduction="10000"/>
          </a:bodyPr>
          <a:lstStyle/>
          <a:p>
            <a:r>
              <a:rPr lang="en-US" dirty="0"/>
              <a:t>Where would Append be useful? </a:t>
            </a:r>
            <a:endParaRPr lang="en-US" dirty="0" smtClean="0"/>
          </a:p>
          <a:p>
            <a:pPr lvl="1"/>
            <a:r>
              <a:rPr lang="en-US" dirty="0"/>
              <a:t>T</a:t>
            </a:r>
            <a:r>
              <a:rPr lang="en-US" dirty="0" smtClean="0"/>
              <a:t>he </a:t>
            </a:r>
            <a:r>
              <a:rPr lang="en-US" dirty="0"/>
              <a:t>Prepend is much more efficient because the algorithm doesn’t require traversing to the end of the </a:t>
            </a:r>
            <a:r>
              <a:rPr lang="en-US" dirty="0" smtClean="0"/>
              <a:t>list</a:t>
            </a:r>
          </a:p>
          <a:p>
            <a:r>
              <a:rPr lang="en-US" dirty="0" smtClean="0"/>
              <a:t>What </a:t>
            </a:r>
            <a:r>
              <a:rPr lang="en-US" dirty="0"/>
              <a:t>about the copy constructor and copy assignment operator? </a:t>
            </a:r>
            <a:endParaRPr lang="en-US" dirty="0" smtClean="0"/>
          </a:p>
          <a:p>
            <a:pPr lvl="1"/>
            <a:r>
              <a:rPr lang="en-US" dirty="0" smtClean="0"/>
              <a:t>You </a:t>
            </a:r>
            <a:r>
              <a:rPr lang="en-US" dirty="0"/>
              <a:t>will need to make a copy of the list for both </a:t>
            </a:r>
            <a:r>
              <a:rPr lang="en-US" dirty="0" smtClean="0"/>
              <a:t>functions</a:t>
            </a:r>
            <a:endParaRPr lang="en-US" dirty="0"/>
          </a:p>
          <a:p>
            <a:endParaRPr lang="en-US" dirty="0"/>
          </a:p>
        </p:txBody>
      </p:sp>
      <p:sp>
        <p:nvSpPr>
          <p:cNvPr id="6" name="Content Placeholder 5"/>
          <p:cNvSpPr>
            <a:spLocks noGrp="1"/>
          </p:cNvSpPr>
          <p:nvPr>
            <p:ph sz="half" idx="14"/>
          </p:nvPr>
        </p:nvSpPr>
        <p:spPr/>
        <p:txBody>
          <a:bodyPr/>
          <a:lstStyle/>
          <a:p>
            <a:pPr marL="0" lvl="0" indent="0">
              <a:lnSpc>
                <a:spcPct val="100000"/>
              </a:lnSpc>
              <a:spcBef>
                <a:spcPts val="600"/>
              </a:spcBef>
              <a:buNone/>
            </a:pPr>
            <a:r>
              <a:rPr lang="en-US" sz="1800" dirty="0">
                <a:solidFill>
                  <a:prstClr val="black"/>
                </a:solidFill>
                <a:latin typeface="Courier New" panose="02070309020205020404" pitchFamily="49" charset="0"/>
                <a:cs typeface="Courier New" panose="02070309020205020404" pitchFamily="49" charset="0"/>
              </a:rPr>
              <a:t>Assign copy's head to a traveling pointer</a:t>
            </a:r>
          </a:p>
          <a:p>
            <a:pPr marL="0" lvl="0" indent="0">
              <a:lnSpc>
                <a:spcPct val="100000"/>
              </a:lnSpc>
              <a:spcBef>
                <a:spcPts val="600"/>
              </a:spcBef>
              <a:buNone/>
            </a:pPr>
            <a:r>
              <a:rPr lang="en-US" sz="1800" dirty="0">
                <a:solidFill>
                  <a:prstClr val="black"/>
                </a:solidFill>
                <a:latin typeface="Courier New" panose="02070309020205020404" pitchFamily="49" charset="0"/>
                <a:cs typeface="Courier New" panose="02070309020205020404" pitchFamily="49" charset="0"/>
              </a:rPr>
              <a:t> </a:t>
            </a:r>
          </a:p>
          <a:p>
            <a:pPr marL="0" lvl="0" indent="0">
              <a:lnSpc>
                <a:spcPct val="100000"/>
              </a:lnSpc>
              <a:spcBef>
                <a:spcPts val="600"/>
              </a:spcBef>
              <a:buNone/>
            </a:pPr>
            <a:r>
              <a:rPr lang="en-US" sz="1800" dirty="0">
                <a:solidFill>
                  <a:prstClr val="black"/>
                </a:solidFill>
                <a:latin typeface="Courier New" panose="02070309020205020404" pitchFamily="49" charset="0"/>
                <a:cs typeface="Courier New" panose="02070309020205020404" pitchFamily="49" charset="0"/>
              </a:rPr>
              <a:t>While travel is not equal to null</a:t>
            </a:r>
          </a:p>
          <a:p>
            <a:pPr marL="0" lvl="0" indent="0">
              <a:lnSpc>
                <a:spcPct val="100000"/>
              </a:lnSpc>
              <a:spcBef>
                <a:spcPts val="600"/>
              </a:spcBef>
              <a:buNone/>
            </a:pPr>
            <a:r>
              <a:rPr lang="en-US" sz="1800" dirty="0">
                <a:solidFill>
                  <a:prstClr val="black"/>
                </a:solidFill>
                <a:latin typeface="Courier New" panose="02070309020205020404" pitchFamily="49" charset="0"/>
                <a:cs typeface="Courier New" panose="02070309020205020404" pitchFamily="49" charset="0"/>
              </a:rPr>
              <a:t>    Call Append for THIS object passing travel's data</a:t>
            </a:r>
          </a:p>
          <a:p>
            <a:pPr marL="0" lvl="0" indent="0">
              <a:lnSpc>
                <a:spcPct val="100000"/>
              </a:lnSpc>
              <a:spcBef>
                <a:spcPts val="600"/>
              </a:spcBef>
              <a:buNone/>
            </a:pPr>
            <a:r>
              <a:rPr lang="en-US" sz="1800" dirty="0">
                <a:solidFill>
                  <a:prstClr val="black"/>
                </a:solidFill>
                <a:latin typeface="Courier New" panose="02070309020205020404" pitchFamily="49" charset="0"/>
                <a:cs typeface="Courier New" panose="02070309020205020404" pitchFamily="49" charset="0"/>
              </a:rPr>
              <a:t>    travel = travel's next pointer</a:t>
            </a:r>
          </a:p>
          <a:p>
            <a:pPr marL="0" lvl="0" indent="0">
              <a:lnSpc>
                <a:spcPct val="100000"/>
              </a:lnSpc>
              <a:spcBef>
                <a:spcPts val="600"/>
              </a:spcBef>
              <a:buNone/>
            </a:pPr>
            <a:r>
              <a:rPr lang="en-US" sz="1800" dirty="0">
                <a:solidFill>
                  <a:prstClr val="black"/>
                </a:solidFill>
                <a:latin typeface="Courier New" panose="02070309020205020404" pitchFamily="49" charset="0"/>
                <a:cs typeface="Courier New" panose="02070309020205020404" pitchFamily="49" charset="0"/>
              </a:rPr>
              <a:t>End </a:t>
            </a:r>
            <a:r>
              <a:rPr lang="en-US" sz="1800" dirty="0" smtClean="0">
                <a:solidFill>
                  <a:prstClr val="black"/>
                </a:solidFill>
                <a:latin typeface="Courier New" panose="02070309020205020404" pitchFamily="49" charset="0"/>
                <a:cs typeface="Courier New" panose="02070309020205020404" pitchFamily="49" charset="0"/>
              </a:rPr>
              <a:t>While</a:t>
            </a:r>
            <a:endParaRPr lang="en-US" sz="1800" dirty="0">
              <a:solidFill>
                <a:prstClr val="black"/>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08841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18.5 Inserting a </a:t>
            </a:r>
            <a:r>
              <a:rPr lang="en-US" dirty="0" smtClean="0"/>
              <a:t>Node </a:t>
            </a:r>
            <a:r>
              <a:rPr lang="en-US" dirty="0"/>
              <a:t>into an </a:t>
            </a:r>
            <a:r>
              <a:rPr lang="en-US" dirty="0" smtClean="0"/>
              <a:t>Ordered List – Description</a:t>
            </a:r>
            <a:endParaRPr lang="en-US" dirty="0"/>
          </a:p>
        </p:txBody>
      </p:sp>
      <p:sp>
        <p:nvSpPr>
          <p:cNvPr id="3" name="Content Placeholder 2"/>
          <p:cNvSpPr>
            <a:spLocks noGrp="1"/>
          </p:cNvSpPr>
          <p:nvPr>
            <p:ph idx="1"/>
          </p:nvPr>
        </p:nvSpPr>
        <p:spPr/>
        <p:txBody>
          <a:bodyPr>
            <a:normAutofit fontScale="92500"/>
          </a:bodyPr>
          <a:lstStyle/>
          <a:p>
            <a:r>
              <a:rPr lang="en-US" dirty="0"/>
              <a:t>Last option for inserting a node involves placing it into the middle of a list </a:t>
            </a:r>
          </a:p>
          <a:p>
            <a:r>
              <a:rPr lang="en-US" dirty="0"/>
              <a:t>Usually arises when placing a node in an </a:t>
            </a:r>
            <a:r>
              <a:rPr lang="en-US" b="1" dirty="0"/>
              <a:t>ordered </a:t>
            </a:r>
            <a:r>
              <a:rPr lang="en-US" b="1" dirty="0" smtClean="0"/>
              <a:t>list</a:t>
            </a:r>
          </a:p>
          <a:p>
            <a:endParaRPr lang="en-US" dirty="0"/>
          </a:p>
          <a:p>
            <a:r>
              <a:rPr lang="en-US" b="1" dirty="0"/>
              <a:t>Ordered </a:t>
            </a:r>
            <a:r>
              <a:rPr lang="en-US" b="1" dirty="0" smtClean="0"/>
              <a:t>list</a:t>
            </a:r>
          </a:p>
          <a:p>
            <a:pPr lvl="1"/>
            <a:r>
              <a:rPr lang="en-US" dirty="0"/>
              <a:t>E</a:t>
            </a:r>
            <a:r>
              <a:rPr lang="en-US" dirty="0" smtClean="0"/>
              <a:t>ach </a:t>
            </a:r>
            <a:r>
              <a:rPr lang="en-US" dirty="0"/>
              <a:t>node is placed into the list in a specified order</a:t>
            </a:r>
          </a:p>
          <a:p>
            <a:pPr lvl="1"/>
            <a:r>
              <a:rPr lang="en-US" dirty="0"/>
              <a:t>The list is always </a:t>
            </a:r>
            <a:r>
              <a:rPr lang="en-US" dirty="0" smtClean="0"/>
              <a:t>ordered</a:t>
            </a:r>
          </a:p>
          <a:p>
            <a:pPr lvl="1"/>
            <a:endParaRPr lang="en-US" dirty="0"/>
          </a:p>
          <a:p>
            <a:r>
              <a:rPr lang="en-US" b="1" dirty="0"/>
              <a:t>Sorted </a:t>
            </a:r>
            <a:r>
              <a:rPr lang="en-US" b="1" dirty="0" smtClean="0"/>
              <a:t>list</a:t>
            </a:r>
          </a:p>
          <a:p>
            <a:pPr lvl="1"/>
            <a:r>
              <a:rPr lang="en-US" dirty="0"/>
              <a:t>P</a:t>
            </a:r>
            <a:r>
              <a:rPr lang="en-US" dirty="0" smtClean="0"/>
              <a:t>laces </a:t>
            </a:r>
            <a:r>
              <a:rPr lang="en-US" dirty="0"/>
              <a:t>nodes at the beginning or end of the list and then a sorting algorithm is applied to the list</a:t>
            </a:r>
          </a:p>
          <a:p>
            <a:endParaRPr lang="en-US" dirty="0"/>
          </a:p>
        </p:txBody>
      </p:sp>
    </p:spTree>
    <p:extLst>
      <p:ext uri="{BB962C8B-B14F-4D97-AF65-F5344CB8AC3E}">
        <p14:creationId xmlns:p14="http://schemas.microsoft.com/office/powerpoint/2010/main" val="16579247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18.5 Inserting a Node into an Ordered List – </a:t>
            </a:r>
            <a:r>
              <a:rPr lang="en-US" dirty="0" smtClean="0"/>
              <a:t>Algorithm</a:t>
            </a:r>
            <a:endParaRPr lang="en-US" dirty="0"/>
          </a:p>
        </p:txBody>
      </p:sp>
      <p:sp>
        <p:nvSpPr>
          <p:cNvPr id="3" name="Content Placeholder 2"/>
          <p:cNvSpPr>
            <a:spLocks noGrp="1"/>
          </p:cNvSpPr>
          <p:nvPr>
            <p:ph idx="1"/>
          </p:nvPr>
        </p:nvSpPr>
        <p:spPr/>
        <p:txBody>
          <a:bodyPr>
            <a:normAutofit fontScale="92500" lnSpcReduction="20000"/>
          </a:bodyPr>
          <a:lstStyle/>
          <a:p>
            <a:r>
              <a:rPr lang="en-US" dirty="0"/>
              <a:t>When inserting a node there are four situations that need to be </a:t>
            </a:r>
            <a:r>
              <a:rPr lang="en-US" dirty="0" smtClean="0"/>
              <a:t>handled</a:t>
            </a:r>
            <a:r>
              <a:rPr lang="en-US" dirty="0"/>
              <a:t> </a:t>
            </a:r>
          </a:p>
          <a:p>
            <a:pPr lvl="1"/>
            <a:r>
              <a:rPr lang="en-US" dirty="0"/>
              <a:t>The list is </a:t>
            </a:r>
            <a:r>
              <a:rPr lang="en-US" dirty="0" smtClean="0"/>
              <a:t>empty</a:t>
            </a:r>
            <a:endParaRPr lang="en-US" dirty="0"/>
          </a:p>
          <a:p>
            <a:pPr lvl="1"/>
            <a:r>
              <a:rPr lang="en-US" dirty="0"/>
              <a:t>New node is placed before the current </a:t>
            </a:r>
            <a:r>
              <a:rPr lang="en-US" dirty="0" smtClean="0"/>
              <a:t>head</a:t>
            </a:r>
            <a:endParaRPr lang="en-US" dirty="0"/>
          </a:p>
          <a:p>
            <a:pPr lvl="1"/>
            <a:r>
              <a:rPr lang="en-US" dirty="0"/>
              <a:t>New node is to be placed at the end of the </a:t>
            </a:r>
            <a:r>
              <a:rPr lang="en-US" dirty="0" smtClean="0"/>
              <a:t>list</a:t>
            </a:r>
            <a:endParaRPr lang="en-US" dirty="0"/>
          </a:p>
          <a:p>
            <a:pPr lvl="1"/>
            <a:r>
              <a:rPr lang="en-US" dirty="0"/>
              <a:t>New node placed between two existing </a:t>
            </a:r>
            <a:r>
              <a:rPr lang="en-US" dirty="0" smtClean="0"/>
              <a:t>nodes</a:t>
            </a:r>
          </a:p>
          <a:p>
            <a:pPr lvl="1"/>
            <a:endParaRPr lang="en-US" dirty="0"/>
          </a:p>
          <a:p>
            <a:r>
              <a:rPr lang="en-US" dirty="0"/>
              <a:t>First three situations addressed in previous </a:t>
            </a:r>
            <a:r>
              <a:rPr lang="en-US" dirty="0" smtClean="0"/>
              <a:t>slides</a:t>
            </a:r>
            <a:endParaRPr lang="en-US" dirty="0"/>
          </a:p>
          <a:p>
            <a:r>
              <a:rPr lang="en-US" dirty="0"/>
              <a:t>Algorithm presented introduces the concept of a </a:t>
            </a:r>
            <a:r>
              <a:rPr lang="en-US" b="1" dirty="0"/>
              <a:t>trailing </a:t>
            </a:r>
            <a:r>
              <a:rPr lang="en-US" b="1" dirty="0" smtClean="0"/>
              <a:t>pointer</a:t>
            </a:r>
          </a:p>
          <a:p>
            <a:endParaRPr lang="en-US" b="1" dirty="0"/>
          </a:p>
          <a:p>
            <a:r>
              <a:rPr lang="en-US" b="1" dirty="0"/>
              <a:t>Trailing </a:t>
            </a:r>
            <a:r>
              <a:rPr lang="en-US" b="1" dirty="0" smtClean="0"/>
              <a:t>pointer</a:t>
            </a:r>
          </a:p>
          <a:p>
            <a:pPr lvl="1"/>
            <a:r>
              <a:rPr lang="en-US" dirty="0" smtClean="0"/>
              <a:t>Trails </a:t>
            </a:r>
            <a:r>
              <a:rPr lang="en-US" dirty="0"/>
              <a:t>one node behind the traveling pointer</a:t>
            </a:r>
          </a:p>
        </p:txBody>
      </p:sp>
    </p:spTree>
    <p:extLst>
      <p:ext uri="{BB962C8B-B14F-4D97-AF65-F5344CB8AC3E}">
        <p14:creationId xmlns:p14="http://schemas.microsoft.com/office/powerpoint/2010/main" val="14800175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18.5 Inserting a Node into an Ordered List – </a:t>
            </a:r>
            <a:r>
              <a:rPr lang="en-US" dirty="0" smtClean="0"/>
              <a:t>Diagram</a:t>
            </a:r>
            <a:endParaRPr lang="en-US"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975" y="1233487"/>
            <a:ext cx="6184868" cy="4943475"/>
          </a:xfrm>
          <a:ln w="19050">
            <a:solidFill>
              <a:schemeClr val="tx1"/>
            </a:solidFill>
          </a:ln>
        </p:spPr>
      </p:pic>
      <p:pic>
        <p:nvPicPr>
          <p:cNvPr id="7" name="Content Placeholder 6"/>
          <p:cNvPicPr>
            <a:picLocks noGrp="1" noChangeAspect="1"/>
          </p:cNvPicPr>
          <p:nvPr>
            <p:ph sz="half" idx="13"/>
          </p:nvPr>
        </p:nvPicPr>
        <p:blipFill>
          <a:blip r:embed="rId3">
            <a:extLst>
              <a:ext uri="{28A0092B-C50C-407E-A947-70E740481C1C}">
                <a14:useLocalDpi xmlns:a14="http://schemas.microsoft.com/office/drawing/2010/main" val="0"/>
              </a:ext>
            </a:extLst>
          </a:blip>
          <a:stretch>
            <a:fillRect/>
          </a:stretch>
        </p:blipFill>
        <p:spPr>
          <a:xfrm>
            <a:off x="6377597" y="1233488"/>
            <a:ext cx="5578843" cy="4943475"/>
          </a:xfrm>
          <a:ln w="19050">
            <a:solidFill>
              <a:schemeClr val="tx1"/>
            </a:solidFill>
          </a:ln>
        </p:spPr>
      </p:pic>
    </p:spTree>
    <p:extLst>
      <p:ext uri="{BB962C8B-B14F-4D97-AF65-F5344CB8AC3E}">
        <p14:creationId xmlns:p14="http://schemas.microsoft.com/office/powerpoint/2010/main" val="36234184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18.5 Inserting a Node into an Ordered List – </a:t>
            </a:r>
            <a:r>
              <a:rPr lang="en-US" dirty="0" smtClean="0"/>
              <a:t>Pseudocode</a:t>
            </a:r>
            <a:endParaRPr lang="en-US" dirty="0"/>
          </a:p>
        </p:txBody>
      </p:sp>
      <p:sp>
        <p:nvSpPr>
          <p:cNvPr id="3" name="Content Placeholder 2"/>
          <p:cNvSpPr>
            <a:spLocks noGrp="1"/>
          </p:cNvSpPr>
          <p:nvPr>
            <p:ph idx="1"/>
          </p:nvPr>
        </p:nvSpPr>
        <p:spPr/>
        <p:txBody>
          <a:bodyPr>
            <a:normAutofit fontScale="62500" lnSpcReduction="20000"/>
          </a:bodyPr>
          <a:lstStyle/>
          <a:p>
            <a:pPr marL="0" indent="0">
              <a:lnSpc>
                <a:spcPct val="120000"/>
              </a:lnSpc>
              <a:spcBef>
                <a:spcPts val="0"/>
              </a:spcBef>
              <a:buNone/>
            </a:pPr>
            <a:r>
              <a:rPr lang="en-US" dirty="0">
                <a:solidFill>
                  <a:schemeClr val="tx1"/>
                </a:solidFill>
                <a:latin typeface="Courier New" panose="02070309020205020404" pitchFamily="49" charset="0"/>
                <a:cs typeface="Courier New" panose="02070309020205020404" pitchFamily="49" charset="0"/>
              </a:rPr>
              <a:t>InsertOrdered ( data )</a:t>
            </a:r>
          </a:p>
          <a:p>
            <a:pPr marL="0" indent="0">
              <a:lnSpc>
                <a:spcPct val="120000"/>
              </a:lnSpc>
              <a:spcBef>
                <a:spcPts val="0"/>
              </a:spcBef>
              <a:buNone/>
            </a:pPr>
            <a:r>
              <a:rPr lang="en-US" dirty="0">
                <a:solidFill>
                  <a:schemeClr val="tx1"/>
                </a:solidFill>
                <a:latin typeface="Courier New" panose="02070309020205020404" pitchFamily="49" charset="0"/>
                <a:cs typeface="Courier New" panose="02070309020205020404" pitchFamily="49" charset="0"/>
              </a:rPr>
              <a:t>    Create the new node</a:t>
            </a:r>
          </a:p>
          <a:p>
            <a:pPr marL="0" indent="0">
              <a:lnSpc>
                <a:spcPct val="120000"/>
              </a:lnSpc>
              <a:spcBef>
                <a:spcPts val="0"/>
              </a:spcBef>
              <a:buNone/>
            </a:pPr>
            <a:r>
              <a:rPr lang="en-US" dirty="0">
                <a:solidFill>
                  <a:schemeClr val="tx1"/>
                </a:solidFill>
                <a:latin typeface="Courier New" panose="02070309020205020404" pitchFamily="49" charset="0"/>
                <a:cs typeface="Courier New" panose="02070309020205020404" pitchFamily="49" charset="0"/>
              </a:rPr>
              <a:t>    If head is null or </a:t>
            </a:r>
            <a:r>
              <a:rPr lang="en-US" dirty="0" err="1">
                <a:solidFill>
                  <a:schemeClr val="tx1"/>
                </a:solidFill>
                <a:latin typeface="Courier New" panose="02070309020205020404" pitchFamily="49" charset="0"/>
                <a:cs typeface="Courier New" panose="02070309020205020404" pitchFamily="49" charset="0"/>
              </a:rPr>
              <a:t>new_node's</a:t>
            </a:r>
            <a:r>
              <a:rPr lang="en-US" dirty="0">
                <a:solidFill>
                  <a:schemeClr val="tx1"/>
                </a:solidFill>
                <a:latin typeface="Courier New" panose="02070309020205020404" pitchFamily="49" charset="0"/>
                <a:cs typeface="Courier New" panose="02070309020205020404" pitchFamily="49" charset="0"/>
              </a:rPr>
              <a:t> key value &lt;= head's key value</a:t>
            </a:r>
          </a:p>
          <a:p>
            <a:pPr marL="0" indent="0">
              <a:lnSpc>
                <a:spcPct val="120000"/>
              </a:lnSpc>
              <a:spcBef>
                <a:spcPts val="0"/>
              </a:spcBef>
              <a:buNone/>
            </a:pPr>
            <a:r>
              <a:rPr lang="en-US" dirty="0">
                <a:solidFill>
                  <a:schemeClr val="tx1"/>
                </a:solidFill>
                <a:latin typeface="Courier New" panose="02070309020205020404" pitchFamily="49" charset="0"/>
                <a:cs typeface="Courier New" panose="02070309020205020404" pitchFamily="49" charset="0"/>
              </a:rPr>
              <a:t>        Assign head to </a:t>
            </a:r>
            <a:r>
              <a:rPr lang="en-US" dirty="0" err="1">
                <a:solidFill>
                  <a:schemeClr val="tx1"/>
                </a:solidFill>
                <a:latin typeface="Courier New" panose="02070309020205020404" pitchFamily="49" charset="0"/>
                <a:cs typeface="Courier New" panose="02070309020205020404" pitchFamily="49" charset="0"/>
              </a:rPr>
              <a:t>new_node's</a:t>
            </a:r>
            <a:r>
              <a:rPr lang="en-US" dirty="0">
                <a:solidFill>
                  <a:schemeClr val="tx1"/>
                </a:solidFill>
                <a:latin typeface="Courier New" panose="02070309020205020404" pitchFamily="49" charset="0"/>
                <a:cs typeface="Courier New" panose="02070309020205020404" pitchFamily="49" charset="0"/>
              </a:rPr>
              <a:t> next</a:t>
            </a:r>
          </a:p>
          <a:p>
            <a:pPr marL="0" indent="0">
              <a:lnSpc>
                <a:spcPct val="120000"/>
              </a:lnSpc>
              <a:spcBef>
                <a:spcPts val="0"/>
              </a:spcBef>
              <a:buNone/>
            </a:pPr>
            <a:r>
              <a:rPr lang="en-US" dirty="0">
                <a:solidFill>
                  <a:schemeClr val="tx1"/>
                </a:solidFill>
                <a:latin typeface="Courier New" panose="02070309020205020404" pitchFamily="49" charset="0"/>
                <a:cs typeface="Courier New" panose="02070309020205020404" pitchFamily="49" charset="0"/>
              </a:rPr>
              <a:t>        Assign </a:t>
            </a:r>
            <a:r>
              <a:rPr lang="en-US" dirty="0" err="1">
                <a:solidFill>
                  <a:schemeClr val="tx1"/>
                </a:solidFill>
                <a:latin typeface="Courier New" panose="02070309020205020404" pitchFamily="49" charset="0"/>
                <a:cs typeface="Courier New" panose="02070309020205020404" pitchFamily="49" charset="0"/>
              </a:rPr>
              <a:t>new_node</a:t>
            </a:r>
            <a:r>
              <a:rPr lang="en-US" dirty="0">
                <a:solidFill>
                  <a:schemeClr val="tx1"/>
                </a:solidFill>
                <a:latin typeface="Courier New" panose="02070309020205020404" pitchFamily="49" charset="0"/>
                <a:cs typeface="Courier New" panose="02070309020205020404" pitchFamily="49" charset="0"/>
              </a:rPr>
              <a:t> to head</a:t>
            </a:r>
          </a:p>
          <a:p>
            <a:pPr marL="0" indent="0">
              <a:lnSpc>
                <a:spcPct val="120000"/>
              </a:lnSpc>
              <a:spcBef>
                <a:spcPts val="0"/>
              </a:spcBef>
              <a:buNone/>
            </a:pPr>
            <a:r>
              <a:rPr lang="en-US" dirty="0">
                <a:solidFill>
                  <a:schemeClr val="tx1"/>
                </a:solidFill>
                <a:latin typeface="Courier New" panose="02070309020205020404" pitchFamily="49" charset="0"/>
                <a:cs typeface="Courier New" panose="02070309020205020404" pitchFamily="49" charset="0"/>
              </a:rPr>
              <a:t>    Else</a:t>
            </a:r>
          </a:p>
          <a:p>
            <a:pPr marL="0" indent="0">
              <a:lnSpc>
                <a:spcPct val="120000"/>
              </a:lnSpc>
              <a:spcBef>
                <a:spcPts val="0"/>
              </a:spcBef>
              <a:buNone/>
            </a:pPr>
            <a:r>
              <a:rPr lang="en-US" dirty="0">
                <a:solidFill>
                  <a:schemeClr val="tx1"/>
                </a:solidFill>
                <a:latin typeface="Courier New" panose="02070309020205020404" pitchFamily="49" charset="0"/>
                <a:cs typeface="Courier New" panose="02070309020205020404" pitchFamily="49" charset="0"/>
              </a:rPr>
              <a:t>        Initialize a traveling pointer to head</a:t>
            </a:r>
          </a:p>
          <a:p>
            <a:pPr marL="0" indent="0">
              <a:lnSpc>
                <a:spcPct val="120000"/>
              </a:lnSpc>
              <a:spcBef>
                <a:spcPts val="0"/>
              </a:spcBef>
              <a:buNone/>
            </a:pPr>
            <a:r>
              <a:rPr lang="en-US" dirty="0">
                <a:solidFill>
                  <a:schemeClr val="tx1"/>
                </a:solidFill>
                <a:latin typeface="Courier New" panose="02070309020205020404" pitchFamily="49" charset="0"/>
                <a:cs typeface="Courier New" panose="02070309020205020404" pitchFamily="49" charset="0"/>
              </a:rPr>
              <a:t>        Initialize a trailing pointer to null</a:t>
            </a:r>
          </a:p>
          <a:p>
            <a:pPr marL="0" indent="0">
              <a:lnSpc>
                <a:spcPct val="120000"/>
              </a:lnSpc>
              <a:spcBef>
                <a:spcPts val="0"/>
              </a:spcBef>
              <a:buNone/>
            </a:pPr>
            <a:r>
              <a:rPr lang="en-US" dirty="0">
                <a:solidFill>
                  <a:schemeClr val="tx1"/>
                </a:solidFill>
                <a:latin typeface="Courier New" panose="02070309020205020404" pitchFamily="49" charset="0"/>
                <a:cs typeface="Courier New" panose="02070309020205020404" pitchFamily="49" charset="0"/>
              </a:rPr>
              <a:t>        While travel is not null and travel's key &lt; </a:t>
            </a:r>
            <a:r>
              <a:rPr lang="en-US" dirty="0" err="1">
                <a:solidFill>
                  <a:schemeClr val="tx1"/>
                </a:solidFill>
                <a:latin typeface="Courier New" panose="02070309020205020404" pitchFamily="49" charset="0"/>
                <a:cs typeface="Courier New" panose="02070309020205020404" pitchFamily="49" charset="0"/>
              </a:rPr>
              <a:t>new_node's</a:t>
            </a:r>
            <a:r>
              <a:rPr lang="en-US" dirty="0">
                <a:solidFill>
                  <a:schemeClr val="tx1"/>
                </a:solidFill>
                <a:latin typeface="Courier New" panose="02070309020205020404" pitchFamily="49" charset="0"/>
                <a:cs typeface="Courier New" panose="02070309020205020404" pitchFamily="49" charset="0"/>
              </a:rPr>
              <a:t> key</a:t>
            </a:r>
          </a:p>
          <a:p>
            <a:pPr marL="0" indent="0">
              <a:lnSpc>
                <a:spcPct val="120000"/>
              </a:lnSpc>
              <a:spcBef>
                <a:spcPts val="0"/>
              </a:spcBef>
              <a:buNone/>
            </a:pPr>
            <a:r>
              <a:rPr lang="en-US" dirty="0">
                <a:solidFill>
                  <a:schemeClr val="tx1"/>
                </a:solidFill>
                <a:latin typeface="Courier New" panose="02070309020205020404" pitchFamily="49" charset="0"/>
                <a:cs typeface="Courier New" panose="02070309020205020404" pitchFamily="49" charset="0"/>
              </a:rPr>
              <a:t>            trail = travel</a:t>
            </a:r>
          </a:p>
          <a:p>
            <a:pPr marL="0" indent="0">
              <a:lnSpc>
                <a:spcPct val="120000"/>
              </a:lnSpc>
              <a:spcBef>
                <a:spcPts val="0"/>
              </a:spcBef>
              <a:buNone/>
            </a:pPr>
            <a:r>
              <a:rPr lang="en-US" dirty="0">
                <a:solidFill>
                  <a:schemeClr val="tx1"/>
                </a:solidFill>
                <a:latin typeface="Courier New" panose="02070309020205020404" pitchFamily="49" charset="0"/>
                <a:cs typeface="Courier New" panose="02070309020205020404" pitchFamily="49" charset="0"/>
              </a:rPr>
              <a:t>            travel = travel's next pointer</a:t>
            </a:r>
          </a:p>
          <a:p>
            <a:pPr marL="0" indent="0">
              <a:lnSpc>
                <a:spcPct val="120000"/>
              </a:lnSpc>
              <a:spcBef>
                <a:spcPts val="0"/>
              </a:spcBef>
              <a:buNone/>
            </a:pPr>
            <a:r>
              <a:rPr lang="en-US" dirty="0">
                <a:solidFill>
                  <a:schemeClr val="tx1"/>
                </a:solidFill>
                <a:latin typeface="Courier New" panose="02070309020205020404" pitchFamily="49" charset="0"/>
                <a:cs typeface="Courier New" panose="02070309020205020404" pitchFamily="49" charset="0"/>
              </a:rPr>
              <a:t>        End Loop</a:t>
            </a:r>
          </a:p>
          <a:p>
            <a:pPr marL="0" indent="0">
              <a:lnSpc>
                <a:spcPct val="120000"/>
              </a:lnSpc>
              <a:spcBef>
                <a:spcPts val="0"/>
              </a:spcBef>
              <a:buNone/>
            </a:pPr>
            <a:r>
              <a:rPr lang="en-US" dirty="0">
                <a:solidFill>
                  <a:schemeClr val="tx1"/>
                </a:solidFill>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dirty="0">
                <a:solidFill>
                  <a:schemeClr val="tx1"/>
                </a:solidFill>
                <a:latin typeface="Courier New" panose="02070309020205020404" pitchFamily="49" charset="0"/>
                <a:cs typeface="Courier New" panose="02070309020205020404" pitchFamily="49" charset="0"/>
              </a:rPr>
              <a:t>        Assign </a:t>
            </a:r>
            <a:r>
              <a:rPr lang="en-US" dirty="0" err="1">
                <a:solidFill>
                  <a:schemeClr val="tx1"/>
                </a:solidFill>
                <a:latin typeface="Courier New" panose="02070309020205020404" pitchFamily="49" charset="0"/>
                <a:cs typeface="Courier New" panose="02070309020205020404" pitchFamily="49" charset="0"/>
              </a:rPr>
              <a:t>new_node</a:t>
            </a:r>
            <a:r>
              <a:rPr lang="en-US" dirty="0">
                <a:solidFill>
                  <a:schemeClr val="tx1"/>
                </a:solidFill>
                <a:latin typeface="Courier New" panose="02070309020205020404" pitchFamily="49" charset="0"/>
                <a:cs typeface="Courier New" panose="02070309020205020404" pitchFamily="49" charset="0"/>
              </a:rPr>
              <a:t> to trail's next pointer</a:t>
            </a:r>
          </a:p>
          <a:p>
            <a:pPr marL="0" indent="0">
              <a:lnSpc>
                <a:spcPct val="120000"/>
              </a:lnSpc>
              <a:spcBef>
                <a:spcPts val="0"/>
              </a:spcBef>
              <a:buNone/>
            </a:pPr>
            <a:r>
              <a:rPr lang="en-US" dirty="0">
                <a:solidFill>
                  <a:schemeClr val="tx1"/>
                </a:solidFill>
                <a:latin typeface="Courier New" panose="02070309020205020404" pitchFamily="49" charset="0"/>
                <a:cs typeface="Courier New" panose="02070309020205020404" pitchFamily="49" charset="0"/>
              </a:rPr>
              <a:t>        Assign travel to </a:t>
            </a:r>
            <a:r>
              <a:rPr lang="en-US" dirty="0" err="1">
                <a:solidFill>
                  <a:schemeClr val="tx1"/>
                </a:solidFill>
                <a:latin typeface="Courier New" panose="02070309020205020404" pitchFamily="49" charset="0"/>
                <a:cs typeface="Courier New" panose="02070309020205020404" pitchFamily="49" charset="0"/>
              </a:rPr>
              <a:t>new_node’s</a:t>
            </a:r>
            <a:r>
              <a:rPr lang="en-US" dirty="0">
                <a:solidFill>
                  <a:schemeClr val="tx1"/>
                </a:solidFill>
                <a:latin typeface="Courier New" panose="02070309020205020404" pitchFamily="49" charset="0"/>
                <a:cs typeface="Courier New" panose="02070309020205020404" pitchFamily="49" charset="0"/>
              </a:rPr>
              <a:t> next pointer</a:t>
            </a:r>
          </a:p>
          <a:p>
            <a:pPr marL="0" indent="0">
              <a:lnSpc>
                <a:spcPct val="120000"/>
              </a:lnSpc>
              <a:spcBef>
                <a:spcPts val="0"/>
              </a:spcBef>
              <a:buNone/>
            </a:pPr>
            <a:r>
              <a:rPr lang="en-US" dirty="0">
                <a:solidFill>
                  <a:schemeClr val="tx1"/>
                </a:solidFill>
                <a:latin typeface="Courier New" panose="02070309020205020404" pitchFamily="49" charset="0"/>
                <a:cs typeface="Courier New" panose="02070309020205020404" pitchFamily="49" charset="0"/>
              </a:rPr>
              <a:t>    End </a:t>
            </a:r>
            <a:r>
              <a:rPr lang="en-US" dirty="0" smtClean="0">
                <a:solidFill>
                  <a:schemeClr val="tx1"/>
                </a:solidFill>
                <a:latin typeface="Courier New" panose="02070309020205020404" pitchFamily="49" charset="0"/>
                <a:cs typeface="Courier New" panose="02070309020205020404" pitchFamily="49" charset="0"/>
              </a:rPr>
              <a:t>If</a:t>
            </a:r>
            <a:endParaRPr lang="en-US" dirty="0">
              <a:solidFill>
                <a:schemeClr val="tx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9688287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a:t>18.1 Data </a:t>
            </a:r>
            <a:r>
              <a:rPr lang="en-US" altLang="en-US" dirty="0" smtClean="0"/>
              <a:t>Structures – Definition</a:t>
            </a:r>
            <a:endParaRPr lang="en-US" dirty="0"/>
          </a:p>
        </p:txBody>
      </p:sp>
      <p:sp>
        <p:nvSpPr>
          <p:cNvPr id="5" name="Content Placeholder 4"/>
          <p:cNvSpPr>
            <a:spLocks noGrp="1"/>
          </p:cNvSpPr>
          <p:nvPr>
            <p:ph sz="half" idx="13"/>
          </p:nvPr>
        </p:nvSpPr>
        <p:spPr>
          <a:xfrm>
            <a:off x="83975" y="1233745"/>
            <a:ext cx="12036489" cy="1789374"/>
          </a:xfrm>
        </p:spPr>
        <p:txBody>
          <a:bodyPr>
            <a:normAutofit fontScale="92500" lnSpcReduction="10000"/>
          </a:bodyPr>
          <a:lstStyle/>
          <a:p>
            <a:r>
              <a:rPr lang="en-US" b="1" dirty="0"/>
              <a:t>Data </a:t>
            </a:r>
            <a:r>
              <a:rPr lang="en-US" b="1" dirty="0" smtClean="0"/>
              <a:t>structure</a:t>
            </a:r>
          </a:p>
          <a:p>
            <a:pPr lvl="1"/>
            <a:r>
              <a:rPr lang="en-US" dirty="0"/>
              <a:t>M</a:t>
            </a:r>
            <a:r>
              <a:rPr lang="en-US" dirty="0" smtClean="0"/>
              <a:t>ethod </a:t>
            </a:r>
            <a:r>
              <a:rPr lang="en-US" dirty="0"/>
              <a:t>for storing data so information can be used in an efficient manner</a:t>
            </a:r>
          </a:p>
          <a:p>
            <a:r>
              <a:rPr lang="en-US" dirty="0"/>
              <a:t>Some common data structures are shown below</a:t>
            </a:r>
          </a:p>
          <a:p>
            <a:endParaRPr lang="en-US" dirty="0"/>
          </a:p>
        </p:txBody>
      </p:sp>
      <p:pic>
        <p:nvPicPr>
          <p:cNvPr id="7" name="Content Placeholder 6"/>
          <p:cNvPicPr>
            <a:picLocks noGrp="1" noChangeAspect="1"/>
          </p:cNvPicPr>
          <p:nvPr>
            <p:ph sz="half" idx="14"/>
          </p:nvPr>
        </p:nvPicPr>
        <p:blipFill>
          <a:blip r:embed="rId2">
            <a:extLst>
              <a:ext uri="{28A0092B-C50C-407E-A947-70E740481C1C}">
                <a14:useLocalDpi xmlns:a14="http://schemas.microsoft.com/office/drawing/2010/main" val="0"/>
              </a:ext>
            </a:extLst>
          </a:blip>
          <a:stretch>
            <a:fillRect/>
          </a:stretch>
        </p:blipFill>
        <p:spPr>
          <a:xfrm>
            <a:off x="2613344" y="3377227"/>
            <a:ext cx="6977750" cy="2763969"/>
          </a:xfrm>
          <a:ln w="19050">
            <a:solidFill>
              <a:schemeClr val="tx1"/>
            </a:solidFill>
          </a:ln>
        </p:spPr>
      </p:pic>
    </p:spTree>
    <p:extLst>
      <p:ext uri="{BB962C8B-B14F-4D97-AF65-F5344CB8AC3E}">
        <p14:creationId xmlns:p14="http://schemas.microsoft.com/office/powerpoint/2010/main" val="23239909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18.5 Inserting a Node into an Ordered List </a:t>
            </a:r>
            <a:r>
              <a:rPr lang="en-US" sz="4000" dirty="0" smtClean="0"/>
              <a:t>– Potential Problem</a:t>
            </a:r>
            <a:endParaRPr lang="en-US" dirty="0"/>
          </a:p>
        </p:txBody>
      </p:sp>
      <p:sp>
        <p:nvSpPr>
          <p:cNvPr id="3" name="Content Placeholder 2"/>
          <p:cNvSpPr>
            <a:spLocks noGrp="1"/>
          </p:cNvSpPr>
          <p:nvPr>
            <p:ph idx="1"/>
          </p:nvPr>
        </p:nvSpPr>
        <p:spPr>
          <a:xfrm>
            <a:off x="83975" y="1191206"/>
            <a:ext cx="12036489" cy="5536165"/>
          </a:xfrm>
        </p:spPr>
        <p:txBody>
          <a:bodyPr>
            <a:normAutofit fontScale="77500" lnSpcReduction="20000"/>
          </a:bodyPr>
          <a:lstStyle/>
          <a:p>
            <a:r>
              <a:rPr lang="en-US" dirty="0"/>
              <a:t>Also crucial to understand the while loop shown in the pseudocode on the previous slide</a:t>
            </a:r>
          </a:p>
          <a:p>
            <a:pPr lvl="1"/>
            <a:r>
              <a:rPr lang="en-US" dirty="0"/>
              <a:t>Notice in the pseudocode below the conditions have been reversed from the pseudocode</a:t>
            </a:r>
          </a:p>
          <a:p>
            <a:endParaRPr lang="en-US" sz="2400" dirty="0">
              <a:solidFill>
                <a:schemeClr val="tx1"/>
              </a:solidFill>
              <a:latin typeface="Courier New" panose="02070309020205020404" pitchFamily="49" charset="0"/>
              <a:cs typeface="Courier New" panose="02070309020205020404" pitchFamily="49" charset="0"/>
            </a:endParaRPr>
          </a:p>
          <a:p>
            <a:pPr marL="457200" lvl="1" indent="0">
              <a:buNone/>
            </a:pPr>
            <a:r>
              <a:rPr lang="en-US" sz="2400" dirty="0" smtClean="0">
                <a:solidFill>
                  <a:schemeClr val="tx1"/>
                </a:solidFill>
                <a:latin typeface="Courier New" panose="02070309020205020404" pitchFamily="49" charset="0"/>
                <a:cs typeface="Courier New" panose="02070309020205020404" pitchFamily="49" charset="0"/>
              </a:rPr>
              <a:t>	While </a:t>
            </a:r>
            <a:r>
              <a:rPr lang="en-US" sz="2400" dirty="0">
                <a:solidFill>
                  <a:schemeClr val="tx1"/>
                </a:solidFill>
                <a:latin typeface="Courier New" panose="02070309020205020404" pitchFamily="49" charset="0"/>
                <a:cs typeface="Courier New" panose="02070309020205020404" pitchFamily="49" charset="0"/>
              </a:rPr>
              <a:t>travel's key &lt; </a:t>
            </a:r>
            <a:r>
              <a:rPr lang="en-US" sz="2400" dirty="0" err="1">
                <a:solidFill>
                  <a:schemeClr val="tx1"/>
                </a:solidFill>
                <a:latin typeface="Courier New" panose="02070309020205020404" pitchFamily="49" charset="0"/>
                <a:cs typeface="Courier New" panose="02070309020205020404" pitchFamily="49" charset="0"/>
              </a:rPr>
              <a:t>new_node's</a:t>
            </a:r>
            <a:r>
              <a:rPr lang="en-US" sz="2400" dirty="0">
                <a:solidFill>
                  <a:schemeClr val="tx1"/>
                </a:solidFill>
                <a:latin typeface="Courier New" panose="02070309020205020404" pitchFamily="49" charset="0"/>
                <a:cs typeface="Courier New" panose="02070309020205020404" pitchFamily="49" charset="0"/>
              </a:rPr>
              <a:t> key and travel is not null</a:t>
            </a:r>
          </a:p>
          <a:p>
            <a:endParaRPr lang="en-US" dirty="0" smtClean="0"/>
          </a:p>
          <a:p>
            <a:r>
              <a:rPr lang="en-US" dirty="0" smtClean="0"/>
              <a:t>Both </a:t>
            </a:r>
            <a:r>
              <a:rPr lang="en-US" dirty="0"/>
              <a:t>loops appear to work the </a:t>
            </a:r>
            <a:r>
              <a:rPr lang="en-US" dirty="0" smtClean="0"/>
              <a:t>same</a:t>
            </a:r>
            <a:endParaRPr lang="en-US" dirty="0"/>
          </a:p>
          <a:p>
            <a:r>
              <a:rPr lang="en-US" dirty="0" smtClean="0"/>
              <a:t>The </a:t>
            </a:r>
            <a:r>
              <a:rPr lang="en-US" dirty="0"/>
              <a:t>loop on </a:t>
            </a:r>
            <a:r>
              <a:rPr lang="en-US" dirty="0" smtClean="0"/>
              <a:t>this slide causes </a:t>
            </a:r>
            <a:r>
              <a:rPr lang="en-US" dirty="0"/>
              <a:t>the program to crash if inserting a node at the end of the list </a:t>
            </a:r>
          </a:p>
          <a:p>
            <a:pPr lvl="1"/>
            <a:r>
              <a:rPr lang="en-US" dirty="0"/>
              <a:t>When inserting at the end, the traveling pointer becomes null</a:t>
            </a:r>
          </a:p>
          <a:p>
            <a:pPr lvl="1"/>
            <a:r>
              <a:rPr lang="en-US" dirty="0"/>
              <a:t>Therefore, trying to access the data members of the traveling pointer causes the program to crash with a memory access violation </a:t>
            </a:r>
            <a:endParaRPr lang="en-US" dirty="0" smtClean="0"/>
          </a:p>
          <a:p>
            <a:endParaRPr lang="en-US" dirty="0" smtClean="0"/>
          </a:p>
          <a:p>
            <a:r>
              <a:rPr lang="en-US" b="1" dirty="0" smtClean="0"/>
              <a:t>So </a:t>
            </a:r>
            <a:r>
              <a:rPr lang="en-US" b="1" dirty="0"/>
              <a:t>how does the loop in pseudocode work</a:t>
            </a:r>
            <a:r>
              <a:rPr lang="en-US" b="1" dirty="0" smtClean="0"/>
              <a:t>?</a:t>
            </a:r>
          </a:p>
          <a:p>
            <a:pPr lvl="1"/>
            <a:r>
              <a:rPr lang="en-US" dirty="0" smtClean="0"/>
              <a:t>C</a:t>
            </a:r>
            <a:r>
              <a:rPr lang="en-US" dirty="0"/>
              <a:t>++ performs short circuit evaluation meaning as soon as the outcome of a condition can be determined, no additional pieces of the condition will be examined </a:t>
            </a:r>
          </a:p>
          <a:p>
            <a:pPr lvl="1"/>
            <a:r>
              <a:rPr lang="en-US" dirty="0" smtClean="0"/>
              <a:t>If </a:t>
            </a:r>
            <a:r>
              <a:rPr lang="en-US" dirty="0"/>
              <a:t>the traveling pointer is null, the part of the condition that accesses the data member of the traveling pointer is not evaluated</a:t>
            </a:r>
          </a:p>
          <a:p>
            <a:endParaRPr lang="en-US" dirty="0"/>
          </a:p>
        </p:txBody>
      </p:sp>
    </p:spTree>
    <p:extLst>
      <p:ext uri="{BB962C8B-B14F-4D97-AF65-F5344CB8AC3E}">
        <p14:creationId xmlns:p14="http://schemas.microsoft.com/office/powerpoint/2010/main" val="355699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18.6 Traversing the </a:t>
            </a:r>
            <a:r>
              <a:rPr lang="en-US" dirty="0" smtClean="0"/>
              <a:t>List – </a:t>
            </a:r>
            <a:r>
              <a:rPr lang="en-US" dirty="0" smtClean="0">
                <a:latin typeface="Courier New" panose="02070309020205020404" pitchFamily="49" charset="0"/>
                <a:cs typeface="Courier New" panose="02070309020205020404" pitchFamily="49" charset="0"/>
              </a:rPr>
              <a:t>Display</a:t>
            </a:r>
            <a:r>
              <a:rPr lang="en-US" dirty="0" smtClean="0"/>
              <a:t> Function</a:t>
            </a:r>
            <a:endParaRPr lang="en-US" dirty="0"/>
          </a:p>
        </p:txBody>
      </p:sp>
      <p:sp>
        <p:nvSpPr>
          <p:cNvPr id="3" name="Content Placeholder 2"/>
          <p:cNvSpPr>
            <a:spLocks noGrp="1"/>
          </p:cNvSpPr>
          <p:nvPr>
            <p:ph idx="1"/>
          </p:nvPr>
        </p:nvSpPr>
        <p:spPr>
          <a:xfrm>
            <a:off x="83975" y="1191206"/>
            <a:ext cx="12036489" cy="5526835"/>
          </a:xfrm>
        </p:spPr>
        <p:txBody>
          <a:bodyPr>
            <a:normAutofit fontScale="62500" lnSpcReduction="20000"/>
          </a:bodyPr>
          <a:lstStyle/>
          <a:p>
            <a:r>
              <a:rPr lang="en-US" sz="3800" b="1" dirty="0"/>
              <a:t>Lists are </a:t>
            </a:r>
            <a:r>
              <a:rPr lang="en-US" sz="3800" b="1" dirty="0" smtClean="0"/>
              <a:t>sequential</a:t>
            </a:r>
          </a:p>
          <a:p>
            <a:pPr lvl="1"/>
            <a:r>
              <a:rPr lang="en-US" sz="3800" dirty="0"/>
              <a:t>N</a:t>
            </a:r>
            <a:r>
              <a:rPr lang="en-US" sz="3800" dirty="0" smtClean="0"/>
              <a:t>ecessary </a:t>
            </a:r>
            <a:r>
              <a:rPr lang="en-US" sz="3800" dirty="0"/>
              <a:t>to start at the front of the </a:t>
            </a:r>
            <a:r>
              <a:rPr lang="en-US" sz="3800" dirty="0" smtClean="0"/>
              <a:t>list</a:t>
            </a:r>
            <a:endParaRPr lang="en-US" sz="3800" dirty="0"/>
          </a:p>
          <a:p>
            <a:endParaRPr lang="en-US" sz="3800" dirty="0" smtClean="0"/>
          </a:p>
          <a:p>
            <a:r>
              <a:rPr lang="en-US" sz="3800" dirty="0" smtClean="0"/>
              <a:t>Already </a:t>
            </a:r>
            <a:r>
              <a:rPr lang="en-US" sz="3800" dirty="0"/>
              <a:t>shown how to traverse through a list using a traveling pointer to get to a specific </a:t>
            </a:r>
            <a:r>
              <a:rPr lang="en-US" sz="3800" dirty="0" smtClean="0"/>
              <a:t>location</a:t>
            </a:r>
            <a:endParaRPr lang="en-US" sz="3800" dirty="0"/>
          </a:p>
          <a:p>
            <a:endParaRPr lang="en-US" sz="3800" dirty="0" smtClean="0"/>
          </a:p>
          <a:p>
            <a:r>
              <a:rPr lang="en-US" sz="3800" dirty="0" smtClean="0"/>
              <a:t>Can </a:t>
            </a:r>
            <a:r>
              <a:rPr lang="en-US" sz="3800" dirty="0"/>
              <a:t>take this concept and use it to display the contents of a list as shown </a:t>
            </a:r>
            <a:r>
              <a:rPr lang="en-US" sz="3800" dirty="0" smtClean="0"/>
              <a:t>below</a:t>
            </a:r>
          </a:p>
          <a:p>
            <a:endParaRPr lang="en-US" dirty="0" smtClean="0"/>
          </a:p>
          <a:p>
            <a:pPr marL="457200" lvl="1" indent="0">
              <a:lnSpc>
                <a:spcPct val="120000"/>
              </a:lnSpc>
              <a:spcBef>
                <a:spcPts val="0"/>
              </a:spcBef>
              <a:spcAft>
                <a:spcPts val="0"/>
              </a:spcAft>
              <a:buNone/>
            </a:pPr>
            <a:r>
              <a:rPr lang="en-US" sz="2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void</a:t>
            </a:r>
            <a:r>
              <a:rPr lang="en-US" sz="2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6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List</a:t>
            </a:r>
            <a:r>
              <a:rPr lang="en-US" sz="2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::Display ( )</a:t>
            </a:r>
            <a:endParaRPr lang="en-US" sz="26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2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6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2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6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Node</a:t>
            </a:r>
            <a:r>
              <a:rPr lang="en-US" sz="2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travel = </a:t>
            </a:r>
            <a:r>
              <a:rPr lang="en-US" sz="26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m_head</a:t>
            </a:r>
            <a:r>
              <a:rPr lang="en-US" sz="2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6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2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6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2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while</a:t>
            </a:r>
            <a:r>
              <a:rPr lang="en-US" sz="2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travel != </a:t>
            </a:r>
            <a:r>
              <a:rPr lang="en-US" sz="2600" dirty="0" err="1">
                <a:solidFill>
                  <a:srgbClr val="0000FF"/>
                </a:solidFill>
                <a:latin typeface="Courier New" panose="02070309020205020404" pitchFamily="49" charset="0"/>
                <a:ea typeface="Times New Roman" panose="02020603050405020304" pitchFamily="18" charset="0"/>
                <a:cs typeface="Courier New" panose="02070309020205020404" pitchFamily="49" charset="0"/>
              </a:rPr>
              <a:t>nullptr</a:t>
            </a:r>
            <a:r>
              <a:rPr lang="en-US" sz="2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6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2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6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2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cout &lt;&lt; travel-&gt;</a:t>
            </a:r>
            <a:r>
              <a:rPr lang="en-US" sz="26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getData</a:t>
            </a:r>
            <a:r>
              <a:rPr lang="en-US" sz="2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6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getName</a:t>
            </a:r>
            <a:r>
              <a:rPr lang="en-US" sz="2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 &lt;&lt; </a:t>
            </a:r>
            <a:r>
              <a:rPr lang="en-US" sz="2600" dirty="0">
                <a:solidFill>
                  <a:srgbClr val="8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6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2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&lt;&lt; travel-&gt;</a:t>
            </a:r>
            <a:r>
              <a:rPr lang="en-US" sz="26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getData</a:t>
            </a:r>
            <a:r>
              <a:rPr lang="en-US" sz="2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6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getAge</a:t>
            </a:r>
            <a:r>
              <a:rPr lang="en-US" sz="2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  &lt;&lt; endl;</a:t>
            </a:r>
            <a:endParaRPr lang="en-US" sz="26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2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travel = travel-&gt;</a:t>
            </a:r>
            <a:r>
              <a:rPr lang="en-US" sz="26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getNext</a:t>
            </a:r>
            <a:r>
              <a:rPr lang="en-US" sz="2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endParaRPr lang="en-US" sz="26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2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6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2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6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8216403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18.6 Traversing the List </a:t>
            </a:r>
            <a:r>
              <a:rPr lang="en-US" dirty="0" smtClean="0"/>
              <a:t>– Redundant Code</a:t>
            </a:r>
            <a:endParaRPr lang="en-US" dirty="0"/>
          </a:p>
        </p:txBody>
      </p:sp>
      <p:sp>
        <p:nvSpPr>
          <p:cNvPr id="3" name="Content Placeholder 2"/>
          <p:cNvSpPr>
            <a:spLocks noGrp="1"/>
          </p:cNvSpPr>
          <p:nvPr>
            <p:ph idx="1"/>
          </p:nvPr>
        </p:nvSpPr>
        <p:spPr/>
        <p:txBody>
          <a:bodyPr/>
          <a:lstStyle/>
          <a:p>
            <a:r>
              <a:rPr lang="en-US" dirty="0"/>
              <a:t>As shown in previous </a:t>
            </a:r>
            <a:r>
              <a:rPr lang="en-US" dirty="0" smtClean="0"/>
              <a:t>example, there would be a lot </a:t>
            </a:r>
            <a:r>
              <a:rPr lang="en-US" dirty="0"/>
              <a:t>of overlapping </a:t>
            </a:r>
            <a:r>
              <a:rPr lang="en-US" dirty="0" smtClean="0"/>
              <a:t>code for any function traversing the list</a:t>
            </a:r>
          </a:p>
          <a:p>
            <a:endParaRPr lang="en-US" dirty="0"/>
          </a:p>
          <a:p>
            <a:r>
              <a:rPr lang="en-US" dirty="0"/>
              <a:t>Make it better by passing a function pointer that will be called to perform the action required of the traversal</a:t>
            </a:r>
          </a:p>
          <a:p>
            <a:endParaRPr lang="en-US" dirty="0" smtClean="0"/>
          </a:p>
          <a:p>
            <a:r>
              <a:rPr lang="en-US" dirty="0" smtClean="0"/>
              <a:t>Following </a:t>
            </a:r>
            <a:r>
              <a:rPr lang="en-US" dirty="0"/>
              <a:t>example shows a traversal that performs the action by calling a function via a function </a:t>
            </a:r>
            <a:r>
              <a:rPr lang="en-US" dirty="0" smtClean="0"/>
              <a:t>pointer</a:t>
            </a:r>
            <a:endParaRPr lang="en-US" dirty="0"/>
          </a:p>
        </p:txBody>
      </p:sp>
    </p:spTree>
    <p:extLst>
      <p:ext uri="{BB962C8B-B14F-4D97-AF65-F5344CB8AC3E}">
        <p14:creationId xmlns:p14="http://schemas.microsoft.com/office/powerpoint/2010/main" val="10835329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18.6 Traversing the List – </a:t>
            </a:r>
            <a:r>
              <a:rPr lang="en-US" dirty="0" smtClean="0">
                <a:latin typeface="Courier New" panose="02070309020205020404" pitchFamily="49" charset="0"/>
                <a:cs typeface="Courier New" panose="02070309020205020404" pitchFamily="49" charset="0"/>
              </a:rPr>
              <a:t>Traverse</a:t>
            </a:r>
            <a:r>
              <a:rPr lang="en-US" dirty="0" smtClean="0"/>
              <a:t> </a:t>
            </a:r>
            <a:r>
              <a:rPr lang="en-US" dirty="0"/>
              <a:t>Function</a:t>
            </a:r>
          </a:p>
        </p:txBody>
      </p:sp>
      <p:sp>
        <p:nvSpPr>
          <p:cNvPr id="5" name="Content Placeholder 4"/>
          <p:cNvSpPr>
            <a:spLocks noGrp="1"/>
          </p:cNvSpPr>
          <p:nvPr>
            <p:ph sz="half" idx="13"/>
          </p:nvPr>
        </p:nvSpPr>
        <p:spPr>
          <a:xfrm>
            <a:off x="83975" y="1233744"/>
            <a:ext cx="12036489" cy="828321"/>
          </a:xfrm>
        </p:spPr>
        <p:txBody>
          <a:bodyPr>
            <a:normAutofit fontScale="92500" lnSpcReduction="10000"/>
          </a:bodyPr>
          <a:lstStyle/>
          <a:p>
            <a:r>
              <a:rPr lang="en-US" dirty="0"/>
              <a:t>Same basic traversal algorithm is used when performing any action on all nodes of the list as shown below</a:t>
            </a:r>
          </a:p>
        </p:txBody>
      </p:sp>
      <p:sp>
        <p:nvSpPr>
          <p:cNvPr id="6" name="Content Placeholder 5"/>
          <p:cNvSpPr>
            <a:spLocks noGrp="1"/>
          </p:cNvSpPr>
          <p:nvPr>
            <p:ph sz="half" idx="14"/>
          </p:nvPr>
        </p:nvSpPr>
        <p:spPr>
          <a:xfrm>
            <a:off x="6391468" y="2267339"/>
            <a:ext cx="5728995" cy="3909626"/>
          </a:xfrm>
        </p:spPr>
        <p:txBody>
          <a:bodyPr>
            <a:noAutofit/>
          </a:bodyPr>
          <a:lstStyle/>
          <a:p>
            <a:pPr marL="0" lvl="0" indent="0">
              <a:lnSpc>
                <a:spcPct val="120000"/>
              </a:lnSpc>
              <a:spcBef>
                <a:spcPts val="0"/>
              </a:spcBef>
              <a:spcAft>
                <a:spcPts val="0"/>
              </a:spcAft>
              <a:buNone/>
            </a:pPr>
            <a:r>
              <a:rPr lang="en-US" sz="1600" dirty="0" err="1">
                <a:solidFill>
                  <a:srgbClr val="0000FF"/>
                </a:solidFill>
                <a:latin typeface="Courier New" panose="02070309020205020404" pitchFamily="49" charset="0"/>
                <a:ea typeface="Times New Roman" panose="02020603050405020304" pitchFamily="18" charset="0"/>
                <a:cs typeface="Courier New" panose="02070309020205020404" pitchFamily="49" charset="0"/>
              </a:rPr>
              <a:t>int</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main ( )</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List</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friends;</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friends.Traverse</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Display );</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return</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0;</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void</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Display ( </a:t>
            </a:r>
            <a:r>
              <a:rPr lang="en-US" sz="16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Person</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temp )</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cout &lt;&lt; temp.name &lt;&lt; </a:t>
            </a:r>
            <a:r>
              <a:rPr lang="en-US" sz="1600" dirty="0">
                <a:solidFill>
                  <a:srgbClr val="8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&lt;&lt; </a:t>
            </a:r>
            <a:r>
              <a:rPr lang="en-US" sz="16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temp.age</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&lt;&lt; endl;</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4000" dirty="0"/>
          </a:p>
        </p:txBody>
      </p:sp>
      <p:sp>
        <p:nvSpPr>
          <p:cNvPr id="7" name="Content Placeholder 6"/>
          <p:cNvSpPr>
            <a:spLocks noGrp="1"/>
          </p:cNvSpPr>
          <p:nvPr>
            <p:ph sz="half" idx="15"/>
          </p:nvPr>
        </p:nvSpPr>
        <p:spPr>
          <a:xfrm>
            <a:off x="83974" y="2267339"/>
            <a:ext cx="6139543" cy="3909626"/>
          </a:xfrm>
        </p:spPr>
        <p:txBody>
          <a:bodyPr/>
          <a:lstStyle/>
          <a:p>
            <a:pPr marL="0" lvl="0" indent="0">
              <a:lnSpc>
                <a:spcPct val="120000"/>
              </a:lnSpc>
              <a:spcBef>
                <a:spcPts val="0"/>
              </a:spcBef>
              <a:spcAft>
                <a:spcPts val="0"/>
              </a:spcAft>
              <a:buNone/>
            </a:pP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void</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List</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::Traverse ( </a:t>
            </a: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void</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*visit ) (</a:t>
            </a:r>
            <a:r>
              <a:rPr lang="en-US" sz="16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Person</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Node</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travel = </a:t>
            </a:r>
            <a:r>
              <a:rPr lang="en-US" sz="16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m_head</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while</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travel != </a:t>
            </a:r>
            <a:r>
              <a:rPr lang="en-US" sz="1600" dirty="0" err="1">
                <a:solidFill>
                  <a:srgbClr val="0000FF"/>
                </a:solidFill>
                <a:latin typeface="Courier New" panose="02070309020205020404" pitchFamily="49" charset="0"/>
                <a:ea typeface="Times New Roman" panose="02020603050405020304" pitchFamily="18" charset="0"/>
                <a:cs typeface="Courier New" panose="02070309020205020404" pitchFamily="49" charset="0"/>
              </a:rPr>
              <a:t>nullptr</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visit ( travel-&gt;</a:t>
            </a:r>
            <a:r>
              <a:rPr lang="en-US" sz="16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getData</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 );</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travel = travel-&gt;</a:t>
            </a:r>
            <a:r>
              <a:rPr lang="en-US" sz="16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getNext</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38586071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18.6 Traversing the List – </a:t>
            </a:r>
            <a:r>
              <a:rPr lang="en-US" sz="3600" dirty="0" err="1" smtClean="0">
                <a:latin typeface="Courier New" panose="02070309020205020404" pitchFamily="49" charset="0"/>
                <a:cs typeface="Courier New" panose="02070309020205020404" pitchFamily="49" charset="0"/>
              </a:rPr>
              <a:t>TraverseRecursive</a:t>
            </a:r>
            <a:r>
              <a:rPr lang="en-US" sz="3600" dirty="0" smtClean="0"/>
              <a:t> </a:t>
            </a:r>
            <a:r>
              <a:rPr lang="en-US" sz="3600" dirty="0"/>
              <a:t>Function</a:t>
            </a:r>
          </a:p>
        </p:txBody>
      </p:sp>
      <p:sp>
        <p:nvSpPr>
          <p:cNvPr id="3" name="Content Placeholder 2"/>
          <p:cNvSpPr>
            <a:spLocks noGrp="1"/>
          </p:cNvSpPr>
          <p:nvPr>
            <p:ph idx="1"/>
          </p:nvPr>
        </p:nvSpPr>
        <p:spPr/>
        <p:txBody>
          <a:bodyPr/>
          <a:lstStyle/>
          <a:p>
            <a:pPr marL="457200" lvl="1" indent="0">
              <a:lnSpc>
                <a:spcPct val="100000"/>
              </a:lnSpc>
              <a:spcBef>
                <a:spcPts val="0"/>
              </a:spcBef>
              <a:spcAft>
                <a:spcPts val="0"/>
              </a:spcAft>
              <a:buNone/>
            </a:pP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void</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List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TraverseRecursive</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Node</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head,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void</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*visit ) (Person)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if</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head != </a:t>
            </a:r>
            <a:r>
              <a:rPr lang="en-US" sz="2000" dirty="0" err="1">
                <a:solidFill>
                  <a:srgbClr val="0000FF"/>
                </a:solidFill>
                <a:latin typeface="Courier New" panose="02070309020205020404" pitchFamily="49" charset="0"/>
                <a:ea typeface="Times New Roman" panose="02020603050405020304" pitchFamily="18" charset="0"/>
                <a:cs typeface="Courier New" panose="02070309020205020404" pitchFamily="49" charset="0"/>
              </a:rPr>
              <a:t>nullptr</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visit ( head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TraverseRecursive</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head-&gt;next, visit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smtClean="0">
              <a:latin typeface="Courier New" panose="02070309020205020404" pitchFamily="49" charset="0"/>
              <a:cs typeface="Courier New" panose="02070309020205020404" pitchFamily="49" charset="0"/>
            </a:endParaRPr>
          </a:p>
          <a:p>
            <a:endParaRPr lang="en-US" b="1" dirty="0" smtClean="0"/>
          </a:p>
          <a:p>
            <a:r>
              <a:rPr lang="en-US" b="1" dirty="0" smtClean="0"/>
              <a:t>So </a:t>
            </a:r>
            <a:r>
              <a:rPr lang="en-US" b="1" dirty="0"/>
              <a:t>why do this recursively when there is so much more </a:t>
            </a:r>
            <a:r>
              <a:rPr lang="en-US" b="1" dirty="0" smtClean="0"/>
              <a:t>overhead?</a:t>
            </a:r>
          </a:p>
          <a:p>
            <a:pPr lvl="1"/>
            <a:r>
              <a:rPr lang="en-US" dirty="0" smtClean="0"/>
              <a:t>Simply </a:t>
            </a:r>
            <a:r>
              <a:rPr lang="en-US" dirty="0"/>
              <a:t>swapping the two lines in the if statement displays the list in reverse order</a:t>
            </a:r>
          </a:p>
          <a:p>
            <a:endParaRPr lang="en-US" dirty="0" smtClean="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1727395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18.6 Traversing the List </a:t>
            </a:r>
            <a:r>
              <a:rPr lang="en-US" sz="3200" dirty="0" smtClean="0"/>
              <a:t>– Public </a:t>
            </a:r>
            <a:r>
              <a:rPr lang="en-US" sz="3200" dirty="0" err="1">
                <a:latin typeface="Courier New" panose="02070309020205020404" pitchFamily="49" charset="0"/>
                <a:cs typeface="Courier New" panose="02070309020205020404" pitchFamily="49" charset="0"/>
              </a:rPr>
              <a:t>TraverseRecursive</a:t>
            </a:r>
            <a:r>
              <a:rPr lang="en-US" sz="3200" dirty="0"/>
              <a:t> Function</a:t>
            </a:r>
          </a:p>
        </p:txBody>
      </p:sp>
      <p:sp>
        <p:nvSpPr>
          <p:cNvPr id="3" name="Content Placeholder 2"/>
          <p:cNvSpPr>
            <a:spLocks noGrp="1"/>
          </p:cNvSpPr>
          <p:nvPr>
            <p:ph idx="1"/>
          </p:nvPr>
        </p:nvSpPr>
        <p:spPr>
          <a:xfrm>
            <a:off x="83975" y="1191206"/>
            <a:ext cx="12036489" cy="5405537"/>
          </a:xfrm>
        </p:spPr>
        <p:txBody>
          <a:bodyPr>
            <a:normAutofit fontScale="70000" lnSpcReduction="20000"/>
          </a:bodyPr>
          <a:lstStyle/>
          <a:p>
            <a:r>
              <a:rPr lang="en-US" dirty="0" smtClean="0"/>
              <a:t>Notice in the previous example, that </a:t>
            </a:r>
            <a:r>
              <a:rPr lang="en-US" dirty="0"/>
              <a:t>head is passed into the Traverse </a:t>
            </a:r>
            <a:r>
              <a:rPr lang="en-US" dirty="0" smtClean="0"/>
              <a:t>function</a:t>
            </a:r>
          </a:p>
          <a:p>
            <a:pPr lvl="1"/>
            <a:r>
              <a:rPr lang="en-US" dirty="0"/>
              <a:t>It makes sense that the initial call would need to be passed </a:t>
            </a:r>
            <a:r>
              <a:rPr lang="en-US" dirty="0" err="1">
                <a:latin typeface="Courier New" panose="02070309020205020404" pitchFamily="49" charset="0"/>
                <a:cs typeface="Courier New" panose="02070309020205020404" pitchFamily="49" charset="0"/>
              </a:rPr>
              <a:t>m_head</a:t>
            </a:r>
            <a:endParaRPr lang="en-US" dirty="0" smtClean="0">
              <a:latin typeface="Courier New" panose="02070309020205020404" pitchFamily="49" charset="0"/>
              <a:cs typeface="Courier New" panose="02070309020205020404" pitchFamily="49" charset="0"/>
            </a:endParaRPr>
          </a:p>
          <a:p>
            <a:endParaRPr lang="en-US" dirty="0"/>
          </a:p>
          <a:p>
            <a:r>
              <a:rPr lang="en-US" dirty="0" smtClean="0"/>
              <a:t>Functions </a:t>
            </a:r>
            <a:r>
              <a:rPr lang="en-US" dirty="0"/>
              <a:t>outside of the class </a:t>
            </a:r>
            <a:r>
              <a:rPr lang="en-US" strike="sngStrike" dirty="0" smtClean="0"/>
              <a:t>shouldn’t</a:t>
            </a:r>
            <a:r>
              <a:rPr lang="en-US" dirty="0" smtClean="0"/>
              <a:t> </a:t>
            </a:r>
            <a:r>
              <a:rPr lang="en-US" b="1" dirty="0" smtClean="0"/>
              <a:t>don’t</a:t>
            </a:r>
            <a:r>
              <a:rPr lang="en-US" dirty="0" smtClean="0"/>
              <a:t> </a:t>
            </a:r>
            <a:r>
              <a:rPr lang="en-US" dirty="0"/>
              <a:t>have access to </a:t>
            </a:r>
            <a:r>
              <a:rPr lang="en-US" dirty="0" err="1" smtClean="0">
                <a:latin typeface="Courier New" panose="02070309020205020404" pitchFamily="49" charset="0"/>
                <a:cs typeface="Courier New" panose="02070309020205020404" pitchFamily="49" charset="0"/>
              </a:rPr>
              <a:t>m_head</a:t>
            </a:r>
            <a:endParaRPr lang="en-US" dirty="0" smtClean="0">
              <a:latin typeface="Courier New" panose="02070309020205020404" pitchFamily="49" charset="0"/>
              <a:cs typeface="Courier New" panose="02070309020205020404" pitchFamily="49" charset="0"/>
            </a:endParaRPr>
          </a:p>
          <a:p>
            <a:endParaRPr lang="en-US" dirty="0" smtClean="0">
              <a:latin typeface="Courier New" panose="02070309020205020404" pitchFamily="49" charset="0"/>
              <a:cs typeface="Courier New" panose="02070309020205020404" pitchFamily="49" charset="0"/>
            </a:endParaRPr>
          </a:p>
          <a:p>
            <a:r>
              <a:rPr lang="en-US" dirty="0" smtClean="0"/>
              <a:t>Common solution creates </a:t>
            </a:r>
            <a:r>
              <a:rPr lang="en-US" dirty="0"/>
              <a:t>two functions with the same </a:t>
            </a:r>
            <a:r>
              <a:rPr lang="en-US" dirty="0" smtClean="0"/>
              <a:t>name</a:t>
            </a:r>
          </a:p>
          <a:p>
            <a:pPr lvl="1"/>
            <a:r>
              <a:rPr lang="en-US" dirty="0" smtClean="0"/>
              <a:t>The </a:t>
            </a:r>
            <a:r>
              <a:rPr lang="en-US" dirty="0"/>
              <a:t>first function is </a:t>
            </a:r>
            <a:r>
              <a:rPr lang="en-US" b="1" dirty="0">
                <a:latin typeface="Courier New" panose="02070309020205020404" pitchFamily="49" charset="0"/>
                <a:cs typeface="Courier New" panose="02070309020205020404" pitchFamily="49" charset="0"/>
              </a:rPr>
              <a:t>public</a:t>
            </a:r>
            <a:r>
              <a:rPr lang="en-US" dirty="0"/>
              <a:t> and only accepts one </a:t>
            </a:r>
            <a:r>
              <a:rPr lang="en-US" dirty="0" smtClean="0"/>
              <a:t>parameter</a:t>
            </a:r>
          </a:p>
          <a:p>
            <a:pPr marL="457200" lvl="1" indent="0">
              <a:buNone/>
            </a:pPr>
            <a:endParaRPr lang="en-US" dirty="0" smtClean="0"/>
          </a:p>
          <a:p>
            <a:pPr marL="457200" lvl="1" indent="0">
              <a:lnSpc>
                <a:spcPct val="120000"/>
              </a:lnSpc>
              <a:spcBef>
                <a:spcPts val="0"/>
              </a:spcBef>
              <a:spcAft>
                <a:spcPts val="0"/>
              </a:spcAft>
              <a:buNone/>
            </a:pPr>
            <a:r>
              <a:rPr lang="en-US" sz="24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Public</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void</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List</a:t>
            </a:r>
            <a:r>
              <a:rPr lang="en-US" sz="24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a:t>
            </a:r>
            <a:r>
              <a:rPr lang="en-US" sz="24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TraverseRecursive</a:t>
            </a:r>
            <a:r>
              <a:rPr lang="en-US" sz="24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void</a:t>
            </a:r>
            <a:r>
              <a:rPr lang="en-US" sz="24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(*visit)( </a:t>
            </a:r>
            <a:r>
              <a:rPr lang="en-US" sz="24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Person</a:t>
            </a:r>
            <a:r>
              <a:rPr lang="en-US" sz="2400" dirty="0">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a:t>
            </a:r>
          </a:p>
          <a:p>
            <a:pPr marL="457200" lvl="1" indent="0">
              <a:lnSpc>
                <a:spcPct val="12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2400" dirty="0">
                <a:latin typeface="Courier New" panose="02070309020205020404" pitchFamily="49" charset="0"/>
                <a:ea typeface="Times New Roman" panose="02020603050405020304" pitchFamily="18" charset="0"/>
                <a:cs typeface="Courier New" panose="02070309020205020404" pitchFamily="49" charset="0"/>
              </a:rPr>
              <a:t>	</a:t>
            </a:r>
            <a:r>
              <a:rPr lang="en-US" sz="24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TraverseRecursive</a:t>
            </a:r>
            <a:r>
              <a:rPr lang="en-US" sz="24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m_head</a:t>
            </a:r>
            <a:r>
              <a:rPr lang="en-US" sz="24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visit );</a:t>
            </a:r>
          </a:p>
          <a:p>
            <a:pPr marL="457200" lvl="1" indent="0">
              <a:lnSpc>
                <a:spcPct val="120000"/>
              </a:lnSpc>
              <a:spcBef>
                <a:spcPts val="0"/>
              </a:spcBef>
              <a:spcAft>
                <a:spcPts val="0"/>
              </a:spcAft>
              <a:buNone/>
            </a:pPr>
            <a:r>
              <a:rPr lang="en-US" sz="24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p>
          <a:p>
            <a:pPr marL="457200" lvl="1" indent="0">
              <a:lnSpc>
                <a:spcPct val="120000"/>
              </a:lnSpc>
              <a:spcBef>
                <a:spcPts val="0"/>
              </a:spcBef>
              <a:spcAft>
                <a:spcPts val="0"/>
              </a:spcAft>
              <a:buNone/>
            </a:pPr>
            <a:endParaRPr lang="en-US" sz="24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endParaRPr>
          </a:p>
          <a:p>
            <a:pPr lvl="1">
              <a:lnSpc>
                <a:spcPct val="120000"/>
              </a:lnSpc>
              <a:spcBef>
                <a:spcPts val="0"/>
              </a:spcBef>
              <a:spcAft>
                <a:spcPts val="0"/>
              </a:spcAft>
            </a:pPr>
            <a:r>
              <a:rPr lang="en-US" dirty="0"/>
              <a:t>The second function is the one shown </a:t>
            </a:r>
            <a:r>
              <a:rPr lang="en-US" dirty="0" smtClean="0"/>
              <a:t>in the previous slide, and is </a:t>
            </a:r>
            <a:r>
              <a:rPr lang="en-US" dirty="0"/>
              <a:t>made </a:t>
            </a:r>
            <a:r>
              <a:rPr lang="en-US" b="1" dirty="0" smtClean="0">
                <a:latin typeface="Courier New" panose="02070309020205020404" pitchFamily="49" charset="0"/>
                <a:cs typeface="Courier New" panose="02070309020205020404" pitchFamily="49" charset="0"/>
              </a:rPr>
              <a:t>private</a:t>
            </a:r>
          </a:p>
          <a:p>
            <a:pPr lvl="2">
              <a:lnSpc>
                <a:spcPct val="120000"/>
              </a:lnSpc>
              <a:spcBef>
                <a:spcPts val="0"/>
              </a:spcBef>
              <a:spcAft>
                <a:spcPts val="0"/>
              </a:spcAft>
            </a:pPr>
            <a:r>
              <a:rPr lang="en-US" dirty="0" smtClean="0"/>
              <a:t>Only </a:t>
            </a:r>
            <a:r>
              <a:rPr lang="en-US" dirty="0"/>
              <a:t>functions that have access to </a:t>
            </a:r>
            <a:r>
              <a:rPr lang="en-US" dirty="0" err="1" smtClean="0">
                <a:latin typeface="Courier New" panose="02070309020205020404" pitchFamily="49" charset="0"/>
                <a:cs typeface="Courier New" panose="02070309020205020404" pitchFamily="49" charset="0"/>
              </a:rPr>
              <a:t>m_head</a:t>
            </a:r>
            <a:r>
              <a:rPr lang="en-US" dirty="0" smtClean="0"/>
              <a:t>, class methods, can </a:t>
            </a:r>
            <a:r>
              <a:rPr lang="en-US" dirty="0"/>
              <a:t>call it with the appropriate parameters</a:t>
            </a:r>
            <a:endParaRPr lang="en-US" dirty="0" smtClean="0"/>
          </a:p>
        </p:txBody>
      </p:sp>
    </p:spTree>
    <p:extLst>
      <p:ext uri="{BB962C8B-B14F-4D97-AF65-F5344CB8AC3E}">
        <p14:creationId xmlns:p14="http://schemas.microsoft.com/office/powerpoint/2010/main" val="18862985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18.7 Deleting nodes</a:t>
            </a:r>
            <a:endParaRPr lang="en-US" dirty="0"/>
          </a:p>
        </p:txBody>
      </p:sp>
      <p:sp>
        <p:nvSpPr>
          <p:cNvPr id="3" name="Content Placeholder 2"/>
          <p:cNvSpPr>
            <a:spLocks noGrp="1"/>
          </p:cNvSpPr>
          <p:nvPr>
            <p:ph idx="1"/>
          </p:nvPr>
        </p:nvSpPr>
        <p:spPr/>
        <p:txBody>
          <a:bodyPr/>
          <a:lstStyle/>
          <a:p>
            <a:r>
              <a:rPr lang="en-US" dirty="0"/>
              <a:t>Most important deletion activity is to destroy or purge the list </a:t>
            </a:r>
          </a:p>
          <a:p>
            <a:endParaRPr lang="en-US" dirty="0" smtClean="0"/>
          </a:p>
          <a:p>
            <a:r>
              <a:rPr lang="en-US" dirty="0" smtClean="0"/>
              <a:t>If </a:t>
            </a:r>
            <a:r>
              <a:rPr lang="en-US" dirty="0"/>
              <a:t>not done, the program contains a multitude of memory leaks</a:t>
            </a:r>
          </a:p>
          <a:p>
            <a:endParaRPr lang="en-US" dirty="0"/>
          </a:p>
        </p:txBody>
      </p:sp>
    </p:spTree>
    <p:extLst>
      <p:ext uri="{BB962C8B-B14F-4D97-AF65-F5344CB8AC3E}">
        <p14:creationId xmlns:p14="http://schemas.microsoft.com/office/powerpoint/2010/main" val="6886721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18.7.1 Deleting </a:t>
            </a:r>
            <a:r>
              <a:rPr lang="en-US" dirty="0" smtClean="0"/>
              <a:t>All Nodes – Description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latin typeface="Courier New" panose="02070309020205020404" pitchFamily="49" charset="0"/>
                <a:cs typeface="Courier New" panose="02070309020205020404" pitchFamily="49" charset="0"/>
              </a:rPr>
              <a:t>Purge</a:t>
            </a:r>
            <a:r>
              <a:rPr lang="en-US" dirty="0"/>
              <a:t> function should be called prior to the program </a:t>
            </a:r>
            <a:r>
              <a:rPr lang="en-US" dirty="0" smtClean="0"/>
              <a:t>exiting</a:t>
            </a:r>
            <a:endParaRPr lang="en-US" dirty="0"/>
          </a:p>
          <a:p>
            <a:pPr lvl="1"/>
            <a:r>
              <a:rPr lang="en-US" dirty="0"/>
              <a:t>Used to remove all of the nodes and return the list back to its original </a:t>
            </a:r>
            <a:r>
              <a:rPr lang="en-US" dirty="0" smtClean="0"/>
              <a:t>state</a:t>
            </a:r>
          </a:p>
          <a:p>
            <a:pPr lvl="1"/>
            <a:r>
              <a:rPr lang="en-US" dirty="0" smtClean="0"/>
              <a:t>Initial thought is to have the </a:t>
            </a:r>
            <a:r>
              <a:rPr lang="en-US" dirty="0" smtClean="0">
                <a:latin typeface="Courier New" panose="02070309020205020404" pitchFamily="49" charset="0"/>
                <a:cs typeface="Courier New" panose="02070309020205020404" pitchFamily="49" charset="0"/>
              </a:rPr>
              <a:t>Purge</a:t>
            </a:r>
            <a:r>
              <a:rPr lang="en-US" dirty="0" smtClean="0"/>
              <a:t> function </a:t>
            </a:r>
            <a:r>
              <a:rPr lang="en-US" dirty="0"/>
              <a:t>be the </a:t>
            </a:r>
            <a:r>
              <a:rPr lang="en-US" dirty="0">
                <a:latin typeface="Courier New" panose="02070309020205020404" pitchFamily="49" charset="0"/>
                <a:cs typeface="Courier New" panose="02070309020205020404" pitchFamily="49" charset="0"/>
              </a:rPr>
              <a:t>List</a:t>
            </a:r>
            <a:r>
              <a:rPr lang="en-US" dirty="0"/>
              <a:t> </a:t>
            </a:r>
            <a:r>
              <a:rPr lang="en-US" dirty="0" smtClean="0"/>
              <a:t>destructor</a:t>
            </a:r>
          </a:p>
          <a:p>
            <a:pPr lvl="1"/>
            <a:r>
              <a:rPr lang="en-US" dirty="0" smtClean="0"/>
              <a:t>Having a separate function that is called from the dtor as well as other functions like the op = is extremely useful</a:t>
            </a:r>
          </a:p>
          <a:p>
            <a:pPr lvl="1"/>
            <a:r>
              <a:rPr lang="en-US" dirty="0" smtClean="0"/>
              <a:t>It also provides important functionality to the consumer</a:t>
            </a:r>
          </a:p>
          <a:p>
            <a:pPr lvl="1"/>
            <a:endParaRPr lang="en-US" dirty="0"/>
          </a:p>
          <a:p>
            <a:r>
              <a:rPr lang="en-US" dirty="0"/>
              <a:t>Always assign null to head when this function is done</a:t>
            </a:r>
          </a:p>
          <a:p>
            <a:endParaRPr lang="en-US" dirty="0" smtClean="0"/>
          </a:p>
          <a:p>
            <a:r>
              <a:rPr lang="en-US" dirty="0" smtClean="0"/>
              <a:t>In </a:t>
            </a:r>
            <a:r>
              <a:rPr lang="en-US" dirty="0"/>
              <a:t>the pseudocode on the next </a:t>
            </a:r>
            <a:r>
              <a:rPr lang="en-US" dirty="0" smtClean="0"/>
              <a:t>slide, </a:t>
            </a:r>
            <a:r>
              <a:rPr lang="en-US" dirty="0"/>
              <a:t>when the function is done head will be null, thus resetting the head pointer to an empty list </a:t>
            </a:r>
            <a:r>
              <a:rPr lang="en-US" dirty="0" smtClean="0"/>
              <a:t>state</a:t>
            </a:r>
            <a:endParaRPr lang="en-US" dirty="0"/>
          </a:p>
        </p:txBody>
      </p:sp>
    </p:spTree>
    <p:extLst>
      <p:ext uri="{BB962C8B-B14F-4D97-AF65-F5344CB8AC3E}">
        <p14:creationId xmlns:p14="http://schemas.microsoft.com/office/powerpoint/2010/main" val="24139256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18.7.1 Deleting All Nodes – </a:t>
            </a:r>
            <a:r>
              <a:rPr lang="en-US" dirty="0" smtClean="0"/>
              <a:t>Diagram and Pseudocode</a:t>
            </a:r>
            <a:endParaRPr lang="en-US"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5013" y="1233486"/>
            <a:ext cx="4200254" cy="5302736"/>
          </a:xfrm>
          <a:ln w="19050">
            <a:solidFill>
              <a:schemeClr val="tx1"/>
            </a:solidFill>
          </a:ln>
        </p:spPr>
      </p:pic>
      <p:sp>
        <p:nvSpPr>
          <p:cNvPr id="5" name="Content Placeholder 4"/>
          <p:cNvSpPr>
            <a:spLocks noGrp="1"/>
          </p:cNvSpPr>
          <p:nvPr>
            <p:ph sz="half" idx="13"/>
          </p:nvPr>
        </p:nvSpPr>
        <p:spPr>
          <a:xfrm>
            <a:off x="4442791" y="1233744"/>
            <a:ext cx="7677673" cy="4943217"/>
          </a:xfrm>
        </p:spPr>
        <p:txBody>
          <a:bodyPr>
            <a:normAutofit/>
          </a:bodyPr>
          <a:lstStyle/>
          <a:p>
            <a:pPr marL="0" indent="0">
              <a:lnSpc>
                <a:spcPct val="100000"/>
              </a:lnSpc>
              <a:spcBef>
                <a:spcPts val="0"/>
              </a:spcBef>
              <a:buNone/>
            </a:pPr>
            <a:r>
              <a:rPr lang="en-US" sz="2800" dirty="0">
                <a:solidFill>
                  <a:schemeClr val="tx1"/>
                </a:solidFill>
                <a:latin typeface="Courier New" panose="02070309020205020404" pitchFamily="49" charset="0"/>
                <a:cs typeface="Courier New" panose="02070309020205020404" pitchFamily="49" charset="0"/>
              </a:rPr>
              <a:t>Purge ( )</a:t>
            </a:r>
          </a:p>
          <a:p>
            <a:pPr marL="0" indent="0">
              <a:lnSpc>
                <a:spcPct val="100000"/>
              </a:lnSpc>
              <a:spcBef>
                <a:spcPts val="0"/>
              </a:spcBef>
              <a:buNone/>
            </a:pPr>
            <a:r>
              <a:rPr lang="en-US" sz="2800" dirty="0">
                <a:solidFill>
                  <a:schemeClr val="tx1"/>
                </a:solidFill>
                <a:latin typeface="Courier New" panose="02070309020205020404" pitchFamily="49" charset="0"/>
                <a:cs typeface="Courier New" panose="02070309020205020404" pitchFamily="49" charset="0"/>
              </a:rPr>
              <a:t>    While head is not null</a:t>
            </a:r>
          </a:p>
          <a:p>
            <a:pPr marL="0" indent="0">
              <a:lnSpc>
                <a:spcPct val="100000"/>
              </a:lnSpc>
              <a:spcBef>
                <a:spcPts val="0"/>
              </a:spcBef>
              <a:buNone/>
            </a:pPr>
            <a:r>
              <a:rPr lang="en-US" sz="2800" dirty="0">
                <a:solidFill>
                  <a:schemeClr val="tx1"/>
                </a:solidFill>
                <a:latin typeface="Courier New" panose="02070309020205020404" pitchFamily="49" charset="0"/>
                <a:cs typeface="Courier New" panose="02070309020205020404" pitchFamily="49" charset="0"/>
              </a:rPr>
              <a:t>        Assign head to trail</a:t>
            </a:r>
          </a:p>
          <a:p>
            <a:pPr marL="0" indent="0">
              <a:lnSpc>
                <a:spcPct val="100000"/>
              </a:lnSpc>
              <a:spcBef>
                <a:spcPts val="0"/>
              </a:spcBef>
              <a:buNone/>
            </a:pPr>
            <a:r>
              <a:rPr lang="en-US" sz="2800" dirty="0">
                <a:solidFill>
                  <a:schemeClr val="tx1"/>
                </a:solidFill>
                <a:latin typeface="Courier New" panose="02070309020205020404" pitchFamily="49" charset="0"/>
                <a:cs typeface="Courier New" panose="02070309020205020404" pitchFamily="49" charset="0"/>
              </a:rPr>
              <a:t>        head = head's next pointer</a:t>
            </a:r>
          </a:p>
          <a:p>
            <a:pPr marL="0" indent="0">
              <a:lnSpc>
                <a:spcPct val="100000"/>
              </a:lnSpc>
              <a:spcBef>
                <a:spcPts val="0"/>
              </a:spcBef>
              <a:buNone/>
            </a:pPr>
            <a:r>
              <a:rPr lang="en-US" sz="2800" dirty="0">
                <a:solidFill>
                  <a:schemeClr val="tx1"/>
                </a:solidFill>
                <a:latin typeface="Courier New" panose="02070309020205020404" pitchFamily="49" charset="0"/>
                <a:cs typeface="Courier New" panose="02070309020205020404" pitchFamily="49" charset="0"/>
              </a:rPr>
              <a:t>        Deallocate trail</a:t>
            </a:r>
          </a:p>
          <a:p>
            <a:pPr marL="0" indent="0">
              <a:lnSpc>
                <a:spcPct val="100000"/>
              </a:lnSpc>
              <a:spcBef>
                <a:spcPts val="0"/>
              </a:spcBef>
              <a:buNone/>
            </a:pPr>
            <a:r>
              <a:rPr lang="en-US" sz="2800" dirty="0">
                <a:solidFill>
                  <a:schemeClr val="tx1"/>
                </a:solidFill>
                <a:latin typeface="Courier New" panose="02070309020205020404" pitchFamily="49" charset="0"/>
                <a:cs typeface="Courier New" panose="02070309020205020404" pitchFamily="49" charset="0"/>
              </a:rPr>
              <a:t>    End Loop</a:t>
            </a:r>
          </a:p>
          <a:p>
            <a:pPr marL="0" indent="0">
              <a:buNone/>
            </a:pPr>
            <a:endParaRPr lang="en-US" sz="2800" dirty="0">
              <a:solidFill>
                <a:schemeClr val="tx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987918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18.7.2 Deleting a </a:t>
            </a:r>
            <a:r>
              <a:rPr lang="en-US" sz="3600" dirty="0" smtClean="0"/>
              <a:t>Specific Node </a:t>
            </a:r>
            <a:r>
              <a:rPr lang="en-US" sz="3600" dirty="0"/>
              <a:t>from an </a:t>
            </a:r>
            <a:r>
              <a:rPr lang="en-US" sz="3600" dirty="0" smtClean="0"/>
              <a:t>Ordered List – Algorithm</a:t>
            </a:r>
            <a:endParaRPr lang="en-US" sz="3600" dirty="0"/>
          </a:p>
        </p:txBody>
      </p:sp>
      <p:sp>
        <p:nvSpPr>
          <p:cNvPr id="3" name="Content Placeholder 2"/>
          <p:cNvSpPr>
            <a:spLocks noGrp="1"/>
          </p:cNvSpPr>
          <p:nvPr>
            <p:ph idx="1"/>
          </p:nvPr>
        </p:nvSpPr>
        <p:spPr/>
        <p:txBody>
          <a:bodyPr>
            <a:normAutofit fontScale="85000" lnSpcReduction="20000"/>
          </a:bodyPr>
          <a:lstStyle/>
          <a:p>
            <a:r>
              <a:rPr lang="en-US" dirty="0"/>
              <a:t>Five situations must be handled when deleting a specific node</a:t>
            </a:r>
          </a:p>
          <a:p>
            <a:pPr lvl="1"/>
            <a:r>
              <a:rPr lang="en-US" dirty="0"/>
              <a:t>List is empty</a:t>
            </a:r>
          </a:p>
          <a:p>
            <a:pPr lvl="1"/>
            <a:r>
              <a:rPr lang="en-US" dirty="0"/>
              <a:t>Node to be deleted is head</a:t>
            </a:r>
          </a:p>
          <a:p>
            <a:pPr lvl="1"/>
            <a:r>
              <a:rPr lang="en-US" dirty="0"/>
              <a:t>Node to be deleted is the last node in the list</a:t>
            </a:r>
          </a:p>
          <a:p>
            <a:pPr lvl="1"/>
            <a:r>
              <a:rPr lang="en-US" dirty="0"/>
              <a:t>Node to be deleted is between two nodes</a:t>
            </a:r>
          </a:p>
          <a:p>
            <a:pPr lvl="1"/>
            <a:r>
              <a:rPr lang="en-US" dirty="0"/>
              <a:t>The information to be deleted doesn’t exist in the list</a:t>
            </a:r>
          </a:p>
          <a:p>
            <a:endParaRPr lang="en-US" dirty="0" smtClean="0"/>
          </a:p>
          <a:p>
            <a:r>
              <a:rPr lang="en-US" dirty="0" smtClean="0"/>
              <a:t>Deleting </a:t>
            </a:r>
            <a:r>
              <a:rPr lang="en-US" dirty="0"/>
              <a:t>from an empty list and attempting to delete a node that doesn’t exist are </a:t>
            </a:r>
            <a:r>
              <a:rPr lang="en-US" dirty="0" smtClean="0"/>
              <a:t>error situations</a:t>
            </a:r>
            <a:endParaRPr lang="en-US" dirty="0"/>
          </a:p>
          <a:p>
            <a:pPr lvl="1"/>
            <a:r>
              <a:rPr lang="en-US" dirty="0"/>
              <a:t>Need to handle according to the program </a:t>
            </a:r>
            <a:r>
              <a:rPr lang="en-US" dirty="0" smtClean="0"/>
              <a:t>specifications</a:t>
            </a:r>
            <a:endParaRPr lang="en-US" dirty="0"/>
          </a:p>
          <a:p>
            <a:endParaRPr lang="en-US" dirty="0" smtClean="0"/>
          </a:p>
          <a:p>
            <a:r>
              <a:rPr lang="en-US" dirty="0" smtClean="0"/>
              <a:t>Next </a:t>
            </a:r>
            <a:r>
              <a:rPr lang="en-US" dirty="0"/>
              <a:t>slide illustrates the issue of deleting a node from between two </a:t>
            </a:r>
            <a:r>
              <a:rPr lang="en-US" dirty="0" smtClean="0"/>
              <a:t>nodes</a:t>
            </a:r>
          </a:p>
          <a:p>
            <a:pPr lvl="1"/>
            <a:r>
              <a:rPr lang="en-US" dirty="0" smtClean="0"/>
              <a:t>Deleting </a:t>
            </a:r>
            <a:r>
              <a:rPr lang="en-US" dirty="0"/>
              <a:t>head was addressed </a:t>
            </a:r>
            <a:r>
              <a:rPr lang="en-US" dirty="0" smtClean="0"/>
              <a:t>previously</a:t>
            </a:r>
            <a:endParaRPr lang="en-US" dirty="0"/>
          </a:p>
        </p:txBody>
      </p:sp>
    </p:spTree>
    <p:extLst>
      <p:ext uri="{BB962C8B-B14F-4D97-AF65-F5344CB8AC3E}">
        <p14:creationId xmlns:p14="http://schemas.microsoft.com/office/powerpoint/2010/main" val="12145770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18.1 Data Structures </a:t>
            </a:r>
            <a:r>
              <a:rPr lang="en-US" altLang="en-US" dirty="0" smtClean="0"/>
              <a:t>– Comparison</a:t>
            </a:r>
            <a:endParaRPr lang="en-US" dirty="0"/>
          </a:p>
        </p:txBody>
      </p:sp>
      <p:sp>
        <p:nvSpPr>
          <p:cNvPr id="3" name="Content Placeholder 2"/>
          <p:cNvSpPr>
            <a:spLocks noGrp="1"/>
          </p:cNvSpPr>
          <p:nvPr>
            <p:ph idx="1"/>
          </p:nvPr>
        </p:nvSpPr>
        <p:spPr/>
        <p:txBody>
          <a:bodyPr>
            <a:normAutofit lnSpcReduction="10000"/>
          </a:bodyPr>
          <a:lstStyle/>
          <a:p>
            <a:r>
              <a:rPr lang="en-US" dirty="0"/>
              <a:t>An </a:t>
            </a:r>
            <a:r>
              <a:rPr lang="en-US" dirty="0" smtClean="0"/>
              <a:t>array</a:t>
            </a:r>
          </a:p>
          <a:p>
            <a:pPr lvl="1"/>
            <a:r>
              <a:rPr lang="en-US" dirty="0" smtClean="0"/>
              <a:t>Is </a:t>
            </a:r>
            <a:r>
              <a:rPr lang="en-US" dirty="0"/>
              <a:t>a data structure</a:t>
            </a:r>
          </a:p>
          <a:p>
            <a:pPr lvl="1"/>
            <a:r>
              <a:rPr lang="en-US" dirty="0" smtClean="0"/>
              <a:t>Made </a:t>
            </a:r>
            <a:r>
              <a:rPr lang="en-US" dirty="0"/>
              <a:t>up of a </a:t>
            </a:r>
            <a:r>
              <a:rPr lang="en-US" b="1" dirty="0"/>
              <a:t>contiguous block of memory</a:t>
            </a:r>
          </a:p>
          <a:p>
            <a:pPr lvl="1"/>
            <a:r>
              <a:rPr lang="en-US" dirty="0"/>
              <a:t>A</a:t>
            </a:r>
            <a:r>
              <a:rPr lang="en-US" dirty="0" smtClean="0"/>
              <a:t>llows </a:t>
            </a:r>
            <a:r>
              <a:rPr lang="en-US" dirty="0"/>
              <a:t>any </a:t>
            </a:r>
            <a:r>
              <a:rPr lang="en-US" dirty="0" smtClean="0"/>
              <a:t>element </a:t>
            </a:r>
            <a:r>
              <a:rPr lang="en-US" dirty="0"/>
              <a:t>to be randomly </a:t>
            </a:r>
            <a:r>
              <a:rPr lang="en-US" dirty="0" smtClean="0"/>
              <a:t>accessed</a:t>
            </a:r>
          </a:p>
          <a:p>
            <a:endParaRPr lang="en-US" dirty="0" smtClean="0"/>
          </a:p>
          <a:p>
            <a:r>
              <a:rPr lang="en-US" dirty="0" smtClean="0"/>
              <a:t>Elements </a:t>
            </a:r>
            <a:r>
              <a:rPr lang="en-US" dirty="0"/>
              <a:t>of a linked list are </a:t>
            </a:r>
            <a:r>
              <a:rPr lang="en-US" b="1" dirty="0"/>
              <a:t>accessed </a:t>
            </a:r>
            <a:r>
              <a:rPr lang="en-US" b="1" dirty="0" smtClean="0"/>
              <a:t>sequentially</a:t>
            </a:r>
          </a:p>
          <a:p>
            <a:endParaRPr lang="en-US" dirty="0"/>
          </a:p>
          <a:p>
            <a:r>
              <a:rPr lang="en-US" dirty="0"/>
              <a:t>Binary tree stores information in a hierarchical form</a:t>
            </a:r>
          </a:p>
          <a:p>
            <a:endParaRPr lang="en-US" dirty="0"/>
          </a:p>
          <a:p>
            <a:r>
              <a:rPr lang="en-US" dirty="0"/>
              <a:t>Data structure is simply a </a:t>
            </a:r>
            <a:r>
              <a:rPr lang="en-US" b="1" dirty="0"/>
              <a:t>container</a:t>
            </a:r>
            <a:r>
              <a:rPr lang="en-US" dirty="0"/>
              <a:t> for information</a:t>
            </a:r>
          </a:p>
        </p:txBody>
      </p:sp>
    </p:spTree>
    <p:extLst>
      <p:ext uri="{BB962C8B-B14F-4D97-AF65-F5344CB8AC3E}">
        <p14:creationId xmlns:p14="http://schemas.microsoft.com/office/powerpoint/2010/main" val="33144079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18.7.2 Deleting a Specific Node from an Ordered List – </a:t>
            </a:r>
            <a:r>
              <a:rPr lang="en-US" sz="3600" dirty="0" smtClean="0"/>
              <a:t>Diagram</a:t>
            </a:r>
            <a:endParaRPr lang="en-US" sz="3600"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04464" y="1233488"/>
            <a:ext cx="5264847" cy="4943475"/>
          </a:xfrm>
          <a:ln w="19050">
            <a:solidFill>
              <a:schemeClr val="tx1"/>
            </a:solidFill>
          </a:ln>
        </p:spPr>
      </p:pic>
      <p:pic>
        <p:nvPicPr>
          <p:cNvPr id="7" name="Content Placeholder 6"/>
          <p:cNvPicPr>
            <a:picLocks noGrp="1" noChangeAspect="1"/>
          </p:cNvPicPr>
          <p:nvPr>
            <p:ph sz="half" idx="13"/>
          </p:nvPr>
        </p:nvPicPr>
        <p:blipFill>
          <a:blip r:embed="rId3">
            <a:extLst>
              <a:ext uri="{28A0092B-C50C-407E-A947-70E740481C1C}">
                <a14:useLocalDpi xmlns:a14="http://schemas.microsoft.com/office/drawing/2010/main" val="0"/>
              </a:ext>
            </a:extLst>
          </a:blip>
          <a:stretch>
            <a:fillRect/>
          </a:stretch>
        </p:blipFill>
        <p:spPr>
          <a:xfrm>
            <a:off x="6734585" y="1233488"/>
            <a:ext cx="4864868" cy="4943475"/>
          </a:xfrm>
          <a:ln w="19050">
            <a:solidFill>
              <a:schemeClr val="tx1"/>
            </a:solidFill>
          </a:ln>
        </p:spPr>
      </p:pic>
    </p:spTree>
    <p:extLst>
      <p:ext uri="{BB962C8B-B14F-4D97-AF65-F5344CB8AC3E}">
        <p14:creationId xmlns:p14="http://schemas.microsoft.com/office/powerpoint/2010/main" val="36539042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18.7.2 Deleting a Specific Node from an Ordered List – </a:t>
            </a:r>
            <a:r>
              <a:rPr lang="en-US" sz="3200" dirty="0" smtClean="0"/>
              <a:t>Pseudocode</a:t>
            </a:r>
            <a:endParaRPr lang="en-US" sz="3200" dirty="0"/>
          </a:p>
        </p:txBody>
      </p:sp>
      <p:sp>
        <p:nvSpPr>
          <p:cNvPr id="3" name="Content Placeholder 2"/>
          <p:cNvSpPr>
            <a:spLocks noGrp="1"/>
          </p:cNvSpPr>
          <p:nvPr>
            <p:ph idx="1"/>
          </p:nvPr>
        </p:nvSpPr>
        <p:spPr/>
        <p:txBody>
          <a:bodyPr>
            <a:noAutofit/>
          </a:bodyPr>
          <a:lstStyle/>
          <a:p>
            <a:pPr marL="0" indent="0">
              <a:lnSpc>
                <a:spcPct val="100000"/>
              </a:lnSpc>
              <a:spcBef>
                <a:spcPts val="0"/>
              </a:spcBef>
              <a:buNone/>
            </a:pPr>
            <a:r>
              <a:rPr lang="en-US" sz="1600" dirty="0">
                <a:solidFill>
                  <a:schemeClr val="tx1"/>
                </a:solidFill>
                <a:latin typeface="Courier New" panose="02070309020205020404" pitchFamily="49" charset="0"/>
                <a:cs typeface="Courier New" panose="02070309020205020404" pitchFamily="49" charset="0"/>
              </a:rPr>
              <a:t>DeleteNode ( target key passed by value )</a:t>
            </a:r>
          </a:p>
          <a:p>
            <a:pPr marL="0" indent="0">
              <a:lnSpc>
                <a:spcPct val="100000"/>
              </a:lnSpc>
              <a:spcBef>
                <a:spcPts val="0"/>
              </a:spcBef>
              <a:buNone/>
            </a:pPr>
            <a:r>
              <a:rPr lang="en-US" sz="1600" dirty="0">
                <a:solidFill>
                  <a:schemeClr val="tx1"/>
                </a:solidFill>
                <a:latin typeface="Courier New" panose="02070309020205020404" pitchFamily="49" charset="0"/>
                <a:cs typeface="Courier New" panose="02070309020205020404" pitchFamily="49" charset="0"/>
              </a:rPr>
              <a:t>    If list is empty</a:t>
            </a:r>
          </a:p>
          <a:p>
            <a:pPr marL="0" indent="0">
              <a:lnSpc>
                <a:spcPct val="100000"/>
              </a:lnSpc>
              <a:spcBef>
                <a:spcPts val="0"/>
              </a:spcBef>
              <a:buNone/>
            </a:pPr>
            <a:r>
              <a:rPr lang="en-US" sz="1600" dirty="0">
                <a:solidFill>
                  <a:schemeClr val="tx1"/>
                </a:solidFill>
                <a:latin typeface="Courier New" panose="02070309020205020404" pitchFamily="49" charset="0"/>
                <a:cs typeface="Courier New" panose="02070309020205020404" pitchFamily="49" charset="0"/>
              </a:rPr>
              <a:t>        Handle deleting from empty list error</a:t>
            </a:r>
          </a:p>
          <a:p>
            <a:pPr marL="0" indent="0">
              <a:lnSpc>
                <a:spcPct val="100000"/>
              </a:lnSpc>
              <a:spcBef>
                <a:spcPts val="0"/>
              </a:spcBef>
              <a:buNone/>
            </a:pPr>
            <a:r>
              <a:rPr lang="en-US" sz="1600" dirty="0">
                <a:solidFill>
                  <a:schemeClr val="tx1"/>
                </a:solidFill>
                <a:latin typeface="Courier New" panose="02070309020205020404" pitchFamily="49" charset="0"/>
                <a:cs typeface="Courier New" panose="02070309020205020404" pitchFamily="49" charset="0"/>
              </a:rPr>
              <a:t>    Else If head's key is equal to target value</a:t>
            </a:r>
          </a:p>
          <a:p>
            <a:pPr marL="0" indent="0">
              <a:lnSpc>
                <a:spcPct val="100000"/>
              </a:lnSpc>
              <a:spcBef>
                <a:spcPts val="0"/>
              </a:spcBef>
              <a:buNone/>
            </a:pPr>
            <a:r>
              <a:rPr lang="en-US" sz="1600" dirty="0">
                <a:solidFill>
                  <a:schemeClr val="tx1"/>
                </a:solidFill>
                <a:latin typeface="Courier New" panose="02070309020205020404" pitchFamily="49" charset="0"/>
                <a:cs typeface="Courier New" panose="02070309020205020404" pitchFamily="49" charset="0"/>
              </a:rPr>
              <a:t>        Assign head to trailing pointer</a:t>
            </a:r>
          </a:p>
          <a:p>
            <a:pPr marL="0" indent="0">
              <a:lnSpc>
                <a:spcPct val="100000"/>
              </a:lnSpc>
              <a:spcBef>
                <a:spcPts val="0"/>
              </a:spcBef>
              <a:buNone/>
            </a:pPr>
            <a:r>
              <a:rPr lang="en-US" sz="1600" dirty="0">
                <a:solidFill>
                  <a:schemeClr val="tx1"/>
                </a:solidFill>
                <a:latin typeface="Courier New" panose="02070309020205020404" pitchFamily="49" charset="0"/>
                <a:cs typeface="Courier New" panose="02070309020205020404" pitchFamily="49" charset="0"/>
              </a:rPr>
              <a:t>        head = head's next pointer</a:t>
            </a:r>
          </a:p>
          <a:p>
            <a:pPr marL="0" indent="0">
              <a:lnSpc>
                <a:spcPct val="100000"/>
              </a:lnSpc>
              <a:spcBef>
                <a:spcPts val="0"/>
              </a:spcBef>
              <a:buNone/>
            </a:pPr>
            <a:r>
              <a:rPr lang="en-US" sz="1600" dirty="0">
                <a:solidFill>
                  <a:schemeClr val="tx1"/>
                </a:solidFill>
                <a:latin typeface="Courier New" panose="02070309020205020404" pitchFamily="49" charset="0"/>
                <a:cs typeface="Courier New" panose="02070309020205020404" pitchFamily="49" charset="0"/>
              </a:rPr>
              <a:t>        delete trail</a:t>
            </a:r>
          </a:p>
          <a:p>
            <a:pPr marL="0" indent="0">
              <a:lnSpc>
                <a:spcPct val="100000"/>
              </a:lnSpc>
              <a:spcBef>
                <a:spcPts val="0"/>
              </a:spcBef>
              <a:buNone/>
            </a:pPr>
            <a:r>
              <a:rPr lang="en-US" sz="1600" dirty="0">
                <a:solidFill>
                  <a:schemeClr val="tx1"/>
                </a:solidFill>
                <a:latin typeface="Courier New" panose="02070309020205020404" pitchFamily="49" charset="0"/>
                <a:cs typeface="Courier New" panose="02070309020205020404" pitchFamily="49" charset="0"/>
              </a:rPr>
              <a:t>    Else</a:t>
            </a:r>
          </a:p>
          <a:p>
            <a:pPr marL="0" indent="0">
              <a:lnSpc>
                <a:spcPct val="100000"/>
              </a:lnSpc>
              <a:spcBef>
                <a:spcPts val="0"/>
              </a:spcBef>
              <a:buNone/>
            </a:pPr>
            <a:r>
              <a:rPr lang="en-US" sz="1600" dirty="0">
                <a:solidFill>
                  <a:schemeClr val="tx1"/>
                </a:solidFill>
                <a:latin typeface="Courier New" panose="02070309020205020404" pitchFamily="49" charset="0"/>
                <a:cs typeface="Courier New" panose="02070309020205020404" pitchFamily="49" charset="0"/>
              </a:rPr>
              <a:t>        Assign head to traveling pointer</a:t>
            </a:r>
          </a:p>
          <a:p>
            <a:pPr marL="0" indent="0">
              <a:lnSpc>
                <a:spcPct val="100000"/>
              </a:lnSpc>
              <a:spcBef>
                <a:spcPts val="0"/>
              </a:spcBef>
              <a:buNone/>
            </a:pPr>
            <a:r>
              <a:rPr lang="en-US" sz="1600" dirty="0">
                <a:solidFill>
                  <a:schemeClr val="tx1"/>
                </a:solidFill>
                <a:latin typeface="Courier New" panose="02070309020205020404" pitchFamily="49" charset="0"/>
                <a:cs typeface="Courier New" panose="02070309020205020404" pitchFamily="49" charset="0"/>
              </a:rPr>
              <a:t>        While travel not null and travel's key is not equal to target</a:t>
            </a:r>
          </a:p>
          <a:p>
            <a:pPr marL="0" indent="0">
              <a:lnSpc>
                <a:spcPct val="100000"/>
              </a:lnSpc>
              <a:spcBef>
                <a:spcPts val="0"/>
              </a:spcBef>
              <a:buNone/>
            </a:pPr>
            <a:r>
              <a:rPr lang="en-US" sz="1600" dirty="0">
                <a:solidFill>
                  <a:schemeClr val="tx1"/>
                </a:solidFill>
                <a:latin typeface="Courier New" panose="02070309020205020404" pitchFamily="49" charset="0"/>
                <a:cs typeface="Courier New" panose="02070309020205020404" pitchFamily="49" charset="0"/>
              </a:rPr>
              <a:t>            Assign travel to trailing pointer</a:t>
            </a:r>
          </a:p>
          <a:p>
            <a:pPr marL="0" indent="0">
              <a:lnSpc>
                <a:spcPct val="100000"/>
              </a:lnSpc>
              <a:spcBef>
                <a:spcPts val="0"/>
              </a:spcBef>
              <a:buNone/>
            </a:pPr>
            <a:r>
              <a:rPr lang="en-US" sz="1600" dirty="0">
                <a:solidFill>
                  <a:schemeClr val="tx1"/>
                </a:solidFill>
                <a:latin typeface="Courier New" panose="02070309020205020404" pitchFamily="49" charset="0"/>
                <a:cs typeface="Courier New" panose="02070309020205020404" pitchFamily="49" charset="0"/>
              </a:rPr>
              <a:t>            travel = travel's next pointer</a:t>
            </a:r>
          </a:p>
          <a:p>
            <a:pPr marL="0" indent="0">
              <a:lnSpc>
                <a:spcPct val="100000"/>
              </a:lnSpc>
              <a:spcBef>
                <a:spcPts val="0"/>
              </a:spcBef>
              <a:buNone/>
            </a:pPr>
            <a:r>
              <a:rPr lang="en-US" sz="1600" dirty="0">
                <a:solidFill>
                  <a:schemeClr val="tx1"/>
                </a:solidFill>
                <a:latin typeface="Courier New" panose="02070309020205020404" pitchFamily="49" charset="0"/>
                <a:cs typeface="Courier New" panose="02070309020205020404" pitchFamily="49" charset="0"/>
              </a:rPr>
              <a:t>        End Loop</a:t>
            </a:r>
          </a:p>
          <a:p>
            <a:pPr marL="0" indent="0">
              <a:lnSpc>
                <a:spcPct val="100000"/>
              </a:lnSpc>
              <a:spcBef>
                <a:spcPts val="0"/>
              </a:spcBef>
              <a:buNone/>
            </a:pPr>
            <a:endParaRPr lang="en-US" sz="1600" dirty="0">
              <a:solidFill>
                <a:schemeClr val="tx1"/>
              </a:solidFill>
              <a:latin typeface="Courier New" panose="02070309020205020404" pitchFamily="49" charset="0"/>
              <a:cs typeface="Courier New" panose="02070309020205020404" pitchFamily="49" charset="0"/>
            </a:endParaRPr>
          </a:p>
          <a:p>
            <a:pPr marL="0" indent="0">
              <a:lnSpc>
                <a:spcPct val="100000"/>
              </a:lnSpc>
              <a:spcBef>
                <a:spcPts val="0"/>
              </a:spcBef>
              <a:buNone/>
            </a:pPr>
            <a:r>
              <a:rPr lang="en-US" sz="1600" dirty="0">
                <a:solidFill>
                  <a:schemeClr val="tx1"/>
                </a:solidFill>
                <a:latin typeface="Courier New" panose="02070309020205020404" pitchFamily="49" charset="0"/>
                <a:cs typeface="Courier New" panose="02070309020205020404" pitchFamily="49" charset="0"/>
              </a:rPr>
              <a:t>        If traveling pointer is null</a:t>
            </a:r>
          </a:p>
          <a:p>
            <a:pPr marL="0" indent="0">
              <a:lnSpc>
                <a:spcPct val="100000"/>
              </a:lnSpc>
              <a:spcBef>
                <a:spcPts val="0"/>
              </a:spcBef>
              <a:buNone/>
            </a:pPr>
            <a:r>
              <a:rPr lang="en-US" sz="1600" dirty="0">
                <a:solidFill>
                  <a:schemeClr val="tx1"/>
                </a:solidFill>
                <a:latin typeface="Courier New" panose="02070309020205020404" pitchFamily="49" charset="0"/>
                <a:cs typeface="Courier New" panose="02070309020205020404" pitchFamily="49" charset="0"/>
              </a:rPr>
              <a:t>            Handle target not found error</a:t>
            </a:r>
          </a:p>
          <a:p>
            <a:pPr marL="0" indent="0">
              <a:lnSpc>
                <a:spcPct val="100000"/>
              </a:lnSpc>
              <a:spcBef>
                <a:spcPts val="0"/>
              </a:spcBef>
              <a:buNone/>
            </a:pPr>
            <a:r>
              <a:rPr lang="en-US" sz="1600" dirty="0">
                <a:solidFill>
                  <a:schemeClr val="tx1"/>
                </a:solidFill>
                <a:latin typeface="Courier New" panose="02070309020205020404" pitchFamily="49" charset="0"/>
                <a:cs typeface="Courier New" panose="02070309020205020404" pitchFamily="49" charset="0"/>
              </a:rPr>
              <a:t>        Else</a:t>
            </a:r>
          </a:p>
          <a:p>
            <a:pPr marL="0" indent="0">
              <a:lnSpc>
                <a:spcPct val="100000"/>
              </a:lnSpc>
              <a:spcBef>
                <a:spcPts val="0"/>
              </a:spcBef>
              <a:buNone/>
            </a:pPr>
            <a:r>
              <a:rPr lang="en-US" sz="1600" dirty="0">
                <a:solidFill>
                  <a:schemeClr val="tx1"/>
                </a:solidFill>
                <a:latin typeface="Courier New" panose="02070309020205020404" pitchFamily="49" charset="0"/>
                <a:cs typeface="Courier New" panose="02070309020205020404" pitchFamily="49" charset="0"/>
              </a:rPr>
              <a:t>            trail's next pointer = travel's next pointer</a:t>
            </a:r>
          </a:p>
          <a:p>
            <a:pPr marL="0" indent="0">
              <a:lnSpc>
                <a:spcPct val="100000"/>
              </a:lnSpc>
              <a:spcBef>
                <a:spcPts val="0"/>
              </a:spcBef>
              <a:buNone/>
            </a:pPr>
            <a:r>
              <a:rPr lang="en-US" sz="1600" dirty="0">
                <a:solidFill>
                  <a:schemeClr val="tx1"/>
                </a:solidFill>
                <a:latin typeface="Courier New" panose="02070309020205020404" pitchFamily="49" charset="0"/>
                <a:cs typeface="Courier New" panose="02070309020205020404" pitchFamily="49" charset="0"/>
              </a:rPr>
              <a:t>            delete travel</a:t>
            </a:r>
          </a:p>
          <a:p>
            <a:pPr marL="0" indent="0">
              <a:lnSpc>
                <a:spcPct val="100000"/>
              </a:lnSpc>
              <a:spcBef>
                <a:spcPts val="0"/>
              </a:spcBef>
              <a:buNone/>
            </a:pPr>
            <a:r>
              <a:rPr lang="en-US" sz="1600" dirty="0">
                <a:solidFill>
                  <a:schemeClr val="tx1"/>
                </a:solidFill>
                <a:latin typeface="Courier New" panose="02070309020205020404" pitchFamily="49" charset="0"/>
                <a:cs typeface="Courier New" panose="02070309020205020404" pitchFamily="49" charset="0"/>
              </a:rPr>
              <a:t>        End If</a:t>
            </a:r>
          </a:p>
          <a:p>
            <a:pPr marL="0" indent="0">
              <a:lnSpc>
                <a:spcPct val="100000"/>
              </a:lnSpc>
              <a:spcBef>
                <a:spcPts val="0"/>
              </a:spcBef>
              <a:buNone/>
            </a:pPr>
            <a:r>
              <a:rPr lang="en-US" sz="1600" dirty="0">
                <a:solidFill>
                  <a:schemeClr val="tx1"/>
                </a:solidFill>
                <a:latin typeface="Courier New" panose="02070309020205020404" pitchFamily="49" charset="0"/>
                <a:cs typeface="Courier New" panose="02070309020205020404" pitchFamily="49" charset="0"/>
              </a:rPr>
              <a:t>    End If</a:t>
            </a:r>
          </a:p>
          <a:p>
            <a:pPr marL="0" indent="0">
              <a:lnSpc>
                <a:spcPct val="100000"/>
              </a:lnSpc>
              <a:spcBef>
                <a:spcPts val="0"/>
              </a:spcBef>
              <a:buNone/>
            </a:pPr>
            <a:endParaRPr lang="en-US" sz="1600" dirty="0">
              <a:solidFill>
                <a:schemeClr val="tx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0256092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18.8 Arrays </a:t>
            </a:r>
            <a:r>
              <a:rPr lang="en-US" dirty="0" smtClean="0"/>
              <a:t>Versus Linked Lists – Comparisons</a:t>
            </a:r>
            <a:endParaRPr lang="en-US" dirty="0"/>
          </a:p>
        </p:txBody>
      </p:sp>
      <p:graphicFrame>
        <p:nvGraphicFramePr>
          <p:cNvPr id="7" name="Content Placeholder 6"/>
          <p:cNvGraphicFramePr>
            <a:graphicFrameLocks noGrp="1"/>
          </p:cNvGraphicFramePr>
          <p:nvPr>
            <p:ph sz="half" idx="13"/>
            <p:extLst>
              <p:ext uri="{D42A27DB-BD31-4B8C-83A1-F6EECF244321}">
                <p14:modId xmlns:p14="http://schemas.microsoft.com/office/powerpoint/2010/main" val="4290749470"/>
              </p:ext>
            </p:extLst>
          </p:nvPr>
        </p:nvGraphicFramePr>
        <p:xfrm>
          <a:off x="83975" y="1455192"/>
          <a:ext cx="12036425" cy="4754880"/>
        </p:xfrm>
        <a:graphic>
          <a:graphicData uri="http://schemas.openxmlformats.org/drawingml/2006/table">
            <a:tbl>
              <a:tblPr firstRow="1" firstCol="1" lastRow="1" lastCol="1" bandRow="1" bandCol="1"/>
              <a:tblGrid>
                <a:gridCol w="2948924">
                  <a:extLst>
                    <a:ext uri="{9D8B030D-6E8A-4147-A177-3AD203B41FA5}">
                      <a16:colId xmlns:a16="http://schemas.microsoft.com/office/drawing/2014/main" val="2042084107"/>
                    </a:ext>
                  </a:extLst>
                </a:gridCol>
                <a:gridCol w="2128040">
                  <a:extLst>
                    <a:ext uri="{9D8B030D-6E8A-4147-A177-3AD203B41FA5}">
                      <a16:colId xmlns:a16="http://schemas.microsoft.com/office/drawing/2014/main" val="4106332045"/>
                    </a:ext>
                  </a:extLst>
                </a:gridCol>
                <a:gridCol w="2792451">
                  <a:extLst>
                    <a:ext uri="{9D8B030D-6E8A-4147-A177-3AD203B41FA5}">
                      <a16:colId xmlns:a16="http://schemas.microsoft.com/office/drawing/2014/main" val="2271187646"/>
                    </a:ext>
                  </a:extLst>
                </a:gridCol>
                <a:gridCol w="4167010">
                  <a:extLst>
                    <a:ext uri="{9D8B030D-6E8A-4147-A177-3AD203B41FA5}">
                      <a16:colId xmlns:a16="http://schemas.microsoft.com/office/drawing/2014/main" val="4087043819"/>
                    </a:ext>
                  </a:extLst>
                </a:gridCol>
              </a:tblGrid>
              <a:tr h="0">
                <a:tc>
                  <a:txBody>
                    <a:bodyPr/>
                    <a:lstStyle/>
                    <a:p>
                      <a:pPr marL="0" marR="0" algn="ctr">
                        <a:spcBef>
                          <a:spcPts val="0"/>
                        </a:spcBef>
                        <a:spcAft>
                          <a:spcPts val="0"/>
                        </a:spcAft>
                      </a:pPr>
                      <a:r>
                        <a:rPr lang="en-US" sz="2400" b="1">
                          <a:solidFill>
                            <a:srgbClr val="FFFFFF"/>
                          </a:solidFill>
                          <a:effectLst/>
                          <a:latin typeface="Times New Roman" panose="02020603050405020304" pitchFamily="18" charset="0"/>
                          <a:ea typeface="Times New Roman" panose="02020603050405020304" pitchFamily="18" charset="0"/>
                        </a:rPr>
                        <a:t> </a:t>
                      </a:r>
                      <a:endParaRPr lang="en-US" sz="2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marL="0" marR="0" algn="ctr">
                        <a:spcBef>
                          <a:spcPts val="0"/>
                        </a:spcBef>
                        <a:spcAft>
                          <a:spcPts val="0"/>
                        </a:spcAft>
                      </a:pPr>
                      <a:r>
                        <a:rPr lang="en-US" sz="2400" b="1">
                          <a:solidFill>
                            <a:srgbClr val="FFFFFF"/>
                          </a:solidFill>
                          <a:effectLst/>
                          <a:latin typeface="Times New Roman" panose="02020603050405020304" pitchFamily="18" charset="0"/>
                          <a:ea typeface="Times New Roman" panose="02020603050405020304" pitchFamily="18" charset="0"/>
                        </a:rPr>
                        <a:t>Arrays</a:t>
                      </a:r>
                      <a:endParaRPr lang="en-US" sz="2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marL="0" marR="0" algn="ctr">
                        <a:spcBef>
                          <a:spcPts val="0"/>
                        </a:spcBef>
                        <a:spcAft>
                          <a:spcPts val="0"/>
                        </a:spcAft>
                      </a:pPr>
                      <a:r>
                        <a:rPr lang="en-US" sz="2400" b="1">
                          <a:solidFill>
                            <a:srgbClr val="FFFFFF"/>
                          </a:solidFill>
                          <a:effectLst/>
                          <a:latin typeface="Times New Roman" panose="02020603050405020304" pitchFamily="18" charset="0"/>
                          <a:ea typeface="Times New Roman" panose="02020603050405020304" pitchFamily="18" charset="0"/>
                        </a:rPr>
                        <a:t>Dynamic Arrays</a:t>
                      </a:r>
                      <a:endParaRPr lang="en-US" sz="2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marL="0" marR="0" algn="ctr">
                        <a:spcBef>
                          <a:spcPts val="0"/>
                        </a:spcBef>
                        <a:spcAft>
                          <a:spcPts val="0"/>
                        </a:spcAft>
                      </a:pPr>
                      <a:r>
                        <a:rPr lang="en-US" sz="2400" b="1">
                          <a:solidFill>
                            <a:srgbClr val="FFFFFF"/>
                          </a:solidFill>
                          <a:effectLst/>
                          <a:latin typeface="Times New Roman" panose="02020603050405020304" pitchFamily="18" charset="0"/>
                          <a:ea typeface="Times New Roman" panose="02020603050405020304" pitchFamily="18" charset="0"/>
                        </a:rPr>
                        <a:t>Linked Lists</a:t>
                      </a:r>
                      <a:endParaRPr lang="en-US" sz="2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extLst>
                  <a:ext uri="{0D108BD9-81ED-4DB2-BD59-A6C34878D82A}">
                    <a16:rowId xmlns:a16="http://schemas.microsoft.com/office/drawing/2014/main" val="2456763874"/>
                  </a:ext>
                </a:extLst>
              </a:tr>
              <a:tr h="0">
                <a:tc>
                  <a:txBody>
                    <a:bodyPr/>
                    <a:lstStyle/>
                    <a:p>
                      <a:pPr marL="0" marR="0" algn="l">
                        <a:spcBef>
                          <a:spcPts val="0"/>
                        </a:spcBef>
                        <a:spcAft>
                          <a:spcPts val="0"/>
                        </a:spcAft>
                      </a:pPr>
                      <a:r>
                        <a:rPr lang="en-US" sz="2400" dirty="0">
                          <a:effectLst/>
                          <a:latin typeface="Times New Roman" panose="02020603050405020304" pitchFamily="18" charset="0"/>
                          <a:ea typeface="Times New Roman" panose="02020603050405020304" pitchFamily="18" charset="0"/>
                        </a:rPr>
                        <a:t>Access</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tc>
                  <a:txBody>
                    <a:bodyPr/>
                    <a:lstStyle/>
                    <a:p>
                      <a:pPr marL="0" marR="0" algn="l">
                        <a:spcBef>
                          <a:spcPts val="0"/>
                        </a:spcBef>
                        <a:spcAft>
                          <a:spcPts val="0"/>
                        </a:spcAft>
                      </a:pPr>
                      <a:r>
                        <a:rPr lang="en-US" sz="2400">
                          <a:effectLst/>
                          <a:latin typeface="Times New Roman" panose="02020603050405020304" pitchFamily="18" charset="0"/>
                          <a:ea typeface="Times New Roman" panose="02020603050405020304" pitchFamily="18" charset="0"/>
                        </a:rPr>
                        <a:t>Random and sequential</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tc>
                  <a:txBody>
                    <a:bodyPr/>
                    <a:lstStyle/>
                    <a:p>
                      <a:pPr marL="0" marR="0" algn="l">
                        <a:spcBef>
                          <a:spcPts val="0"/>
                        </a:spcBef>
                        <a:spcAft>
                          <a:spcPts val="0"/>
                        </a:spcAft>
                      </a:pPr>
                      <a:r>
                        <a:rPr lang="en-US" sz="2400">
                          <a:effectLst/>
                          <a:latin typeface="Times New Roman" panose="02020603050405020304" pitchFamily="18" charset="0"/>
                          <a:ea typeface="Times New Roman" panose="02020603050405020304" pitchFamily="18" charset="0"/>
                        </a:rPr>
                        <a:t>Random and sequential</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tc>
                  <a:txBody>
                    <a:bodyPr/>
                    <a:lstStyle/>
                    <a:p>
                      <a:pPr marL="0" marR="0" algn="l">
                        <a:spcBef>
                          <a:spcPts val="0"/>
                        </a:spcBef>
                        <a:spcAft>
                          <a:spcPts val="0"/>
                        </a:spcAft>
                      </a:pPr>
                      <a:r>
                        <a:rPr lang="en-US" sz="2400">
                          <a:effectLst/>
                          <a:latin typeface="Times New Roman" panose="02020603050405020304" pitchFamily="18" charset="0"/>
                          <a:ea typeface="Times New Roman" panose="02020603050405020304" pitchFamily="18" charset="0"/>
                        </a:rPr>
                        <a:t>Sequential</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extLst>
                  <a:ext uri="{0D108BD9-81ED-4DB2-BD59-A6C34878D82A}">
                    <a16:rowId xmlns:a16="http://schemas.microsoft.com/office/drawing/2014/main" val="746013708"/>
                  </a:ext>
                </a:extLst>
              </a:tr>
              <a:tr h="0">
                <a:tc>
                  <a:txBody>
                    <a:bodyPr/>
                    <a:lstStyle/>
                    <a:p>
                      <a:pPr marL="0" marR="0" algn="l">
                        <a:spcBef>
                          <a:spcPts val="0"/>
                        </a:spcBef>
                        <a:spcAft>
                          <a:spcPts val="0"/>
                        </a:spcAft>
                      </a:pPr>
                      <a:r>
                        <a:rPr lang="en-US" sz="2400">
                          <a:effectLst/>
                          <a:latin typeface="Times New Roman" panose="02020603050405020304" pitchFamily="18" charset="0"/>
                          <a:ea typeface="Times New Roman" panose="02020603050405020304" pitchFamily="18" charset="0"/>
                        </a:rPr>
                        <a:t>Memory usage</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E0B4"/>
                    </a:solidFill>
                  </a:tcPr>
                </a:tc>
                <a:tc>
                  <a:txBody>
                    <a:bodyPr/>
                    <a:lstStyle/>
                    <a:p>
                      <a:pPr marL="0" marR="0" algn="l">
                        <a:spcBef>
                          <a:spcPts val="0"/>
                        </a:spcBef>
                        <a:spcAft>
                          <a:spcPts val="0"/>
                        </a:spcAft>
                      </a:pPr>
                      <a:r>
                        <a:rPr lang="en-US" sz="2400">
                          <a:effectLst/>
                          <a:latin typeface="Times New Roman" panose="02020603050405020304" pitchFamily="18" charset="0"/>
                          <a:ea typeface="Times New Roman" panose="02020603050405020304" pitchFamily="18" charset="0"/>
                        </a:rPr>
                        <a:t>Static size</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E0B4"/>
                    </a:solidFill>
                  </a:tcPr>
                </a:tc>
                <a:tc>
                  <a:txBody>
                    <a:bodyPr/>
                    <a:lstStyle/>
                    <a:p>
                      <a:pPr marL="0" marR="0" algn="l">
                        <a:spcBef>
                          <a:spcPts val="0"/>
                        </a:spcBef>
                        <a:spcAft>
                          <a:spcPts val="0"/>
                        </a:spcAft>
                      </a:pPr>
                      <a:r>
                        <a:rPr lang="en-US" sz="2400" dirty="0">
                          <a:effectLst/>
                          <a:latin typeface="Times New Roman" panose="02020603050405020304" pitchFamily="18" charset="0"/>
                          <a:ea typeface="Times New Roman" panose="02020603050405020304" pitchFamily="18" charset="0"/>
                        </a:rPr>
                        <a:t>Dynamic</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E0B4"/>
                    </a:solidFill>
                  </a:tcPr>
                </a:tc>
                <a:tc>
                  <a:txBody>
                    <a:bodyPr/>
                    <a:lstStyle/>
                    <a:p>
                      <a:pPr marL="0" marR="0" algn="l">
                        <a:spcBef>
                          <a:spcPts val="0"/>
                        </a:spcBef>
                        <a:spcAft>
                          <a:spcPts val="0"/>
                        </a:spcAft>
                      </a:pPr>
                      <a:r>
                        <a:rPr lang="en-US" sz="2400">
                          <a:effectLst/>
                          <a:latin typeface="Times New Roman" panose="02020603050405020304" pitchFamily="18" charset="0"/>
                          <a:ea typeface="Times New Roman" panose="02020603050405020304" pitchFamily="18" charset="0"/>
                        </a:rPr>
                        <a:t>Dynamic</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E0B4"/>
                    </a:solidFill>
                  </a:tcPr>
                </a:tc>
                <a:extLst>
                  <a:ext uri="{0D108BD9-81ED-4DB2-BD59-A6C34878D82A}">
                    <a16:rowId xmlns:a16="http://schemas.microsoft.com/office/drawing/2014/main" val="3922459392"/>
                  </a:ext>
                </a:extLst>
              </a:tr>
              <a:tr h="0">
                <a:tc>
                  <a:txBody>
                    <a:bodyPr/>
                    <a:lstStyle/>
                    <a:p>
                      <a:pPr marL="0" marR="0" algn="l">
                        <a:spcBef>
                          <a:spcPts val="0"/>
                        </a:spcBef>
                        <a:spcAft>
                          <a:spcPts val="0"/>
                        </a:spcAft>
                      </a:pPr>
                      <a:r>
                        <a:rPr lang="en-US" sz="2400" dirty="0">
                          <a:effectLst/>
                          <a:latin typeface="Times New Roman" panose="02020603050405020304" pitchFamily="18" charset="0"/>
                          <a:ea typeface="Times New Roman" panose="02020603050405020304" pitchFamily="18" charset="0"/>
                        </a:rPr>
                        <a:t>Extra memory required</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tc>
                  <a:txBody>
                    <a:bodyPr/>
                    <a:lstStyle/>
                    <a:p>
                      <a:pPr marL="0" marR="0" algn="l">
                        <a:spcBef>
                          <a:spcPts val="0"/>
                        </a:spcBef>
                        <a:spcAft>
                          <a:spcPts val="0"/>
                        </a:spcAft>
                      </a:pPr>
                      <a:r>
                        <a:rPr lang="en-US" sz="2400">
                          <a:effectLst/>
                          <a:latin typeface="Times New Roman" panose="02020603050405020304" pitchFamily="18" charset="0"/>
                          <a:ea typeface="Times New Roman" panose="02020603050405020304" pitchFamily="18" charset="0"/>
                        </a:rPr>
                        <a:t>None</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tc>
                  <a:txBody>
                    <a:bodyPr/>
                    <a:lstStyle/>
                    <a:p>
                      <a:pPr marL="0" marR="0" algn="l">
                        <a:spcBef>
                          <a:spcPts val="0"/>
                        </a:spcBef>
                        <a:spcAft>
                          <a:spcPts val="0"/>
                        </a:spcAft>
                      </a:pPr>
                      <a:r>
                        <a:rPr lang="en-US" sz="2400">
                          <a:effectLst/>
                          <a:latin typeface="Times New Roman" panose="02020603050405020304" pitchFamily="18" charset="0"/>
                          <a:ea typeface="Times New Roman" panose="02020603050405020304" pitchFamily="18" charset="0"/>
                        </a:rPr>
                        <a:t>None</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tc>
                  <a:txBody>
                    <a:bodyPr/>
                    <a:lstStyle/>
                    <a:p>
                      <a:pPr marL="0" marR="0" algn="l">
                        <a:spcBef>
                          <a:spcPts val="0"/>
                        </a:spcBef>
                        <a:spcAft>
                          <a:spcPts val="0"/>
                        </a:spcAft>
                      </a:pPr>
                      <a:r>
                        <a:rPr lang="en-US" sz="2400">
                          <a:effectLst/>
                          <a:latin typeface="Times New Roman" panose="02020603050405020304" pitchFamily="18" charset="0"/>
                          <a:ea typeface="Times New Roman" panose="02020603050405020304" pitchFamily="18" charset="0"/>
                        </a:rPr>
                        <a:t>An extra pointer for each node</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extLst>
                  <a:ext uri="{0D108BD9-81ED-4DB2-BD59-A6C34878D82A}">
                    <a16:rowId xmlns:a16="http://schemas.microsoft.com/office/drawing/2014/main" val="2405070966"/>
                  </a:ext>
                </a:extLst>
              </a:tr>
              <a:tr h="0">
                <a:tc>
                  <a:txBody>
                    <a:bodyPr/>
                    <a:lstStyle/>
                    <a:p>
                      <a:pPr marL="0" marR="0" algn="l">
                        <a:spcBef>
                          <a:spcPts val="0"/>
                        </a:spcBef>
                        <a:spcAft>
                          <a:spcPts val="0"/>
                        </a:spcAft>
                      </a:pPr>
                      <a:r>
                        <a:rPr lang="en-US" sz="2400">
                          <a:effectLst/>
                          <a:latin typeface="Times New Roman" panose="02020603050405020304" pitchFamily="18" charset="0"/>
                          <a:ea typeface="Times New Roman" panose="02020603050405020304" pitchFamily="18" charset="0"/>
                        </a:rPr>
                        <a:t>Efficiency of adding new element</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E0B4"/>
                    </a:solidFill>
                  </a:tcPr>
                </a:tc>
                <a:tc>
                  <a:txBody>
                    <a:bodyPr/>
                    <a:lstStyle/>
                    <a:p>
                      <a:pPr marL="0" marR="0" algn="l">
                        <a:spcBef>
                          <a:spcPts val="0"/>
                        </a:spcBef>
                        <a:spcAft>
                          <a:spcPts val="0"/>
                        </a:spcAft>
                      </a:pPr>
                      <a:r>
                        <a:rPr lang="en-US" sz="2400" dirty="0">
                          <a:effectLst/>
                          <a:latin typeface="Times New Roman" panose="02020603050405020304" pitchFamily="18" charset="0"/>
                          <a:ea typeface="Times New Roman" panose="02020603050405020304" pitchFamily="18" charset="0"/>
                        </a:rPr>
                        <a:t>N/A</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E0B4"/>
                    </a:solidFill>
                  </a:tcPr>
                </a:tc>
                <a:tc>
                  <a:txBody>
                    <a:bodyPr/>
                    <a:lstStyle/>
                    <a:p>
                      <a:pPr marL="0" marR="0" algn="l">
                        <a:spcBef>
                          <a:spcPts val="0"/>
                        </a:spcBef>
                        <a:spcAft>
                          <a:spcPts val="0"/>
                        </a:spcAft>
                      </a:pPr>
                      <a:r>
                        <a:rPr lang="en-US" sz="2400">
                          <a:effectLst/>
                          <a:latin typeface="Times New Roman" panose="02020603050405020304" pitchFamily="18" charset="0"/>
                          <a:ea typeface="Times New Roman" panose="02020603050405020304" pitchFamily="18" charset="0"/>
                        </a:rPr>
                        <a:t>Poor</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E0B4"/>
                    </a:solidFill>
                  </a:tcPr>
                </a:tc>
                <a:tc>
                  <a:txBody>
                    <a:bodyPr/>
                    <a:lstStyle/>
                    <a:p>
                      <a:pPr marL="0" marR="0" algn="l">
                        <a:spcBef>
                          <a:spcPts val="0"/>
                        </a:spcBef>
                        <a:spcAft>
                          <a:spcPts val="0"/>
                        </a:spcAft>
                      </a:pPr>
                      <a:r>
                        <a:rPr lang="en-US" sz="2400">
                          <a:effectLst/>
                          <a:latin typeface="Times New Roman" panose="02020603050405020304" pitchFamily="18" charset="0"/>
                          <a:ea typeface="Times New Roman" panose="02020603050405020304" pitchFamily="18" charset="0"/>
                        </a:rPr>
                        <a:t>Excellent</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E0B4"/>
                    </a:solidFill>
                  </a:tcPr>
                </a:tc>
                <a:extLst>
                  <a:ext uri="{0D108BD9-81ED-4DB2-BD59-A6C34878D82A}">
                    <a16:rowId xmlns:a16="http://schemas.microsoft.com/office/drawing/2014/main" val="2971809477"/>
                  </a:ext>
                </a:extLst>
              </a:tr>
              <a:tr h="0">
                <a:tc>
                  <a:txBody>
                    <a:bodyPr/>
                    <a:lstStyle/>
                    <a:p>
                      <a:pPr marL="0" marR="0" algn="l">
                        <a:spcBef>
                          <a:spcPts val="0"/>
                        </a:spcBef>
                        <a:spcAft>
                          <a:spcPts val="0"/>
                        </a:spcAft>
                      </a:pPr>
                      <a:r>
                        <a:rPr lang="en-US" sz="2400">
                          <a:effectLst/>
                          <a:latin typeface="Times New Roman" panose="02020603050405020304" pitchFamily="18" charset="0"/>
                          <a:ea typeface="Times New Roman" panose="02020603050405020304" pitchFamily="18" charset="0"/>
                        </a:rPr>
                        <a:t>Efficiency of deleting an element</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tc>
                  <a:txBody>
                    <a:bodyPr/>
                    <a:lstStyle/>
                    <a:p>
                      <a:pPr marL="0" marR="0" algn="l">
                        <a:spcBef>
                          <a:spcPts val="0"/>
                        </a:spcBef>
                        <a:spcAft>
                          <a:spcPts val="0"/>
                        </a:spcAft>
                      </a:pPr>
                      <a:r>
                        <a:rPr lang="en-US" sz="2400" dirty="0">
                          <a:effectLst/>
                          <a:latin typeface="Times New Roman" panose="02020603050405020304" pitchFamily="18" charset="0"/>
                          <a:ea typeface="Times New Roman" panose="02020603050405020304" pitchFamily="18" charset="0"/>
                        </a:rPr>
                        <a:t>N/A</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tc>
                  <a:txBody>
                    <a:bodyPr/>
                    <a:lstStyle/>
                    <a:p>
                      <a:pPr marL="0" marR="0" algn="l">
                        <a:spcBef>
                          <a:spcPts val="0"/>
                        </a:spcBef>
                        <a:spcAft>
                          <a:spcPts val="0"/>
                        </a:spcAft>
                      </a:pPr>
                      <a:r>
                        <a:rPr lang="en-US" sz="2400" dirty="0">
                          <a:effectLst/>
                          <a:latin typeface="Times New Roman" panose="02020603050405020304" pitchFamily="18" charset="0"/>
                          <a:ea typeface="Times New Roman" panose="02020603050405020304" pitchFamily="18" charset="0"/>
                        </a:rPr>
                        <a:t>Poor</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tc>
                  <a:txBody>
                    <a:bodyPr/>
                    <a:lstStyle/>
                    <a:p>
                      <a:pPr marL="0" marR="0" algn="l">
                        <a:spcBef>
                          <a:spcPts val="0"/>
                        </a:spcBef>
                        <a:spcAft>
                          <a:spcPts val="0"/>
                        </a:spcAft>
                      </a:pPr>
                      <a:r>
                        <a:rPr lang="en-US" sz="2400">
                          <a:effectLst/>
                          <a:latin typeface="Times New Roman" panose="02020603050405020304" pitchFamily="18" charset="0"/>
                          <a:ea typeface="Times New Roman" panose="02020603050405020304" pitchFamily="18" charset="0"/>
                        </a:rPr>
                        <a:t>Excellent</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extLst>
                  <a:ext uri="{0D108BD9-81ED-4DB2-BD59-A6C34878D82A}">
                    <a16:rowId xmlns:a16="http://schemas.microsoft.com/office/drawing/2014/main" val="3375231633"/>
                  </a:ext>
                </a:extLst>
              </a:tr>
              <a:tr h="0">
                <a:tc>
                  <a:txBody>
                    <a:bodyPr/>
                    <a:lstStyle/>
                    <a:p>
                      <a:pPr marL="0" marR="0" algn="l">
                        <a:spcBef>
                          <a:spcPts val="0"/>
                        </a:spcBef>
                        <a:spcAft>
                          <a:spcPts val="0"/>
                        </a:spcAft>
                      </a:pPr>
                      <a:r>
                        <a:rPr lang="en-US" sz="2400">
                          <a:effectLst/>
                          <a:latin typeface="Times New Roman" panose="02020603050405020304" pitchFamily="18" charset="0"/>
                          <a:ea typeface="Times New Roman" panose="02020603050405020304" pitchFamily="18" charset="0"/>
                        </a:rPr>
                        <a:t>Searching algorithms</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E0B4"/>
                    </a:solidFill>
                  </a:tcPr>
                </a:tc>
                <a:tc>
                  <a:txBody>
                    <a:bodyPr/>
                    <a:lstStyle/>
                    <a:p>
                      <a:pPr marL="0" marR="0" algn="l">
                        <a:spcBef>
                          <a:spcPts val="0"/>
                        </a:spcBef>
                        <a:spcAft>
                          <a:spcPts val="0"/>
                        </a:spcAft>
                      </a:pPr>
                      <a:r>
                        <a:rPr lang="en-US" sz="2400">
                          <a:effectLst/>
                          <a:latin typeface="Times New Roman" panose="02020603050405020304" pitchFamily="18" charset="0"/>
                          <a:ea typeface="Times New Roman" panose="02020603050405020304" pitchFamily="18" charset="0"/>
                        </a:rPr>
                        <a:t>Binary or linear</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E0B4"/>
                    </a:solidFill>
                  </a:tcPr>
                </a:tc>
                <a:tc>
                  <a:txBody>
                    <a:bodyPr/>
                    <a:lstStyle/>
                    <a:p>
                      <a:pPr marL="0" marR="0" algn="l">
                        <a:spcBef>
                          <a:spcPts val="0"/>
                        </a:spcBef>
                        <a:spcAft>
                          <a:spcPts val="0"/>
                        </a:spcAft>
                      </a:pPr>
                      <a:r>
                        <a:rPr lang="en-US" sz="2400" dirty="0">
                          <a:effectLst/>
                          <a:latin typeface="Times New Roman" panose="02020603050405020304" pitchFamily="18" charset="0"/>
                          <a:ea typeface="Times New Roman" panose="02020603050405020304" pitchFamily="18" charset="0"/>
                        </a:rPr>
                        <a:t>Binary or linear</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E0B4"/>
                    </a:solidFill>
                  </a:tcPr>
                </a:tc>
                <a:tc>
                  <a:txBody>
                    <a:bodyPr/>
                    <a:lstStyle/>
                    <a:p>
                      <a:pPr marL="0" marR="0" algn="l">
                        <a:spcBef>
                          <a:spcPts val="0"/>
                        </a:spcBef>
                        <a:spcAft>
                          <a:spcPts val="0"/>
                        </a:spcAft>
                      </a:pPr>
                      <a:r>
                        <a:rPr lang="en-US" sz="2400">
                          <a:effectLst/>
                          <a:latin typeface="Times New Roman" panose="02020603050405020304" pitchFamily="18" charset="0"/>
                          <a:ea typeface="Times New Roman" panose="02020603050405020304" pitchFamily="18" charset="0"/>
                        </a:rPr>
                        <a:t>Linear</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E0B4"/>
                    </a:solidFill>
                  </a:tcPr>
                </a:tc>
                <a:extLst>
                  <a:ext uri="{0D108BD9-81ED-4DB2-BD59-A6C34878D82A}">
                    <a16:rowId xmlns:a16="http://schemas.microsoft.com/office/drawing/2014/main" val="4292055282"/>
                  </a:ext>
                </a:extLst>
              </a:tr>
              <a:tr h="0">
                <a:tc>
                  <a:txBody>
                    <a:bodyPr/>
                    <a:lstStyle/>
                    <a:p>
                      <a:pPr marL="0" marR="0" algn="l">
                        <a:spcBef>
                          <a:spcPts val="0"/>
                        </a:spcBef>
                        <a:spcAft>
                          <a:spcPts val="0"/>
                        </a:spcAft>
                      </a:pPr>
                      <a:r>
                        <a:rPr lang="en-US" sz="2400">
                          <a:effectLst/>
                          <a:latin typeface="Times New Roman" panose="02020603050405020304" pitchFamily="18" charset="0"/>
                          <a:ea typeface="Times New Roman" panose="02020603050405020304" pitchFamily="18" charset="0"/>
                        </a:rPr>
                        <a:t>Efficiency of ordering elements</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tc>
                  <a:txBody>
                    <a:bodyPr/>
                    <a:lstStyle/>
                    <a:p>
                      <a:pPr marL="0" marR="0" algn="l">
                        <a:spcBef>
                          <a:spcPts val="0"/>
                        </a:spcBef>
                        <a:spcAft>
                          <a:spcPts val="0"/>
                        </a:spcAft>
                      </a:pPr>
                      <a:r>
                        <a:rPr lang="en-US" sz="2400">
                          <a:effectLst/>
                          <a:latin typeface="Times New Roman" panose="02020603050405020304" pitchFamily="18" charset="0"/>
                          <a:ea typeface="Times New Roman" panose="02020603050405020304" pitchFamily="18" charset="0"/>
                        </a:rPr>
                        <a:t>Good</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tc>
                  <a:txBody>
                    <a:bodyPr/>
                    <a:lstStyle/>
                    <a:p>
                      <a:pPr marL="0" marR="0" algn="l">
                        <a:spcBef>
                          <a:spcPts val="0"/>
                        </a:spcBef>
                        <a:spcAft>
                          <a:spcPts val="0"/>
                        </a:spcAft>
                      </a:pPr>
                      <a:r>
                        <a:rPr lang="en-US" sz="2400" dirty="0">
                          <a:effectLst/>
                          <a:latin typeface="Times New Roman" panose="02020603050405020304" pitchFamily="18" charset="0"/>
                          <a:ea typeface="Times New Roman" panose="02020603050405020304" pitchFamily="18" charset="0"/>
                        </a:rPr>
                        <a:t>Good</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tc>
                  <a:txBody>
                    <a:bodyPr/>
                    <a:lstStyle/>
                    <a:p>
                      <a:pPr marL="0" marR="0" algn="l">
                        <a:spcBef>
                          <a:spcPts val="0"/>
                        </a:spcBef>
                        <a:spcAft>
                          <a:spcPts val="0"/>
                        </a:spcAft>
                      </a:pPr>
                      <a:r>
                        <a:rPr lang="en-US" sz="2400" dirty="0">
                          <a:effectLst/>
                          <a:latin typeface="Times New Roman" panose="02020603050405020304" pitchFamily="18" charset="0"/>
                          <a:ea typeface="Times New Roman" panose="02020603050405020304" pitchFamily="18" charset="0"/>
                        </a:rPr>
                        <a:t>Excellent if using an ordered list, otherwise poor</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extLst>
                  <a:ext uri="{0D108BD9-81ED-4DB2-BD59-A6C34878D82A}">
                    <a16:rowId xmlns:a16="http://schemas.microsoft.com/office/drawing/2014/main" val="2028954741"/>
                  </a:ext>
                </a:extLst>
              </a:tr>
            </a:tbl>
          </a:graphicData>
        </a:graphic>
      </p:graphicFrame>
    </p:spTree>
    <p:extLst>
      <p:ext uri="{BB962C8B-B14F-4D97-AF65-F5344CB8AC3E}">
        <p14:creationId xmlns:p14="http://schemas.microsoft.com/office/powerpoint/2010/main" val="19610899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18.8 Arrays Versus Linked Lists – </a:t>
            </a:r>
            <a:r>
              <a:rPr lang="en-US" dirty="0" smtClean="0"/>
              <a:t>Summary</a:t>
            </a:r>
            <a:endParaRPr lang="en-US" dirty="0"/>
          </a:p>
        </p:txBody>
      </p:sp>
      <p:sp>
        <p:nvSpPr>
          <p:cNvPr id="3" name="Content Placeholder 2"/>
          <p:cNvSpPr>
            <a:spLocks noGrp="1"/>
          </p:cNvSpPr>
          <p:nvPr>
            <p:ph idx="1"/>
          </p:nvPr>
        </p:nvSpPr>
        <p:spPr/>
        <p:txBody>
          <a:bodyPr>
            <a:normAutofit fontScale="92500" lnSpcReduction="20000"/>
          </a:bodyPr>
          <a:lstStyle/>
          <a:p>
            <a:r>
              <a:rPr lang="en-US" dirty="0"/>
              <a:t>If elements are frequently added to the data structure, a linked list is the better </a:t>
            </a:r>
            <a:r>
              <a:rPr lang="en-US" dirty="0" smtClean="0"/>
              <a:t>choice</a:t>
            </a:r>
          </a:p>
          <a:p>
            <a:endParaRPr lang="en-US" dirty="0"/>
          </a:p>
          <a:p>
            <a:r>
              <a:rPr lang="en-US" dirty="0"/>
              <a:t>If the size of the data structure is to remain the same and number of elements is known at compile time, an array is a good </a:t>
            </a:r>
            <a:r>
              <a:rPr lang="en-US" dirty="0" smtClean="0"/>
              <a:t>choice</a:t>
            </a:r>
          </a:p>
          <a:p>
            <a:endParaRPr lang="en-US" dirty="0"/>
          </a:p>
          <a:p>
            <a:r>
              <a:rPr lang="en-US" dirty="0"/>
              <a:t>Dynamic arrays are good for where the number of elements will not change, or change very little, but the number of elements isn’t known until </a:t>
            </a:r>
            <a:r>
              <a:rPr lang="en-US" dirty="0" smtClean="0"/>
              <a:t>runtime</a:t>
            </a:r>
          </a:p>
          <a:p>
            <a:endParaRPr lang="en-US" dirty="0"/>
          </a:p>
          <a:p>
            <a:r>
              <a:rPr lang="en-US" b="1" dirty="0"/>
              <a:t>Bottom </a:t>
            </a:r>
            <a:r>
              <a:rPr lang="en-US" b="1" dirty="0" smtClean="0"/>
              <a:t>line</a:t>
            </a:r>
            <a:endParaRPr lang="en-US" dirty="0" smtClean="0"/>
          </a:p>
          <a:p>
            <a:pPr lvl="1"/>
            <a:r>
              <a:rPr lang="en-US" dirty="0" smtClean="0"/>
              <a:t>The </a:t>
            </a:r>
            <a:r>
              <a:rPr lang="en-US" dirty="0"/>
              <a:t>data structure to use is determined by the situation</a:t>
            </a:r>
          </a:p>
          <a:p>
            <a:endParaRPr lang="en-US" dirty="0"/>
          </a:p>
        </p:txBody>
      </p:sp>
    </p:spTree>
    <p:extLst>
      <p:ext uri="{BB962C8B-B14F-4D97-AF65-F5344CB8AC3E}">
        <p14:creationId xmlns:p14="http://schemas.microsoft.com/office/powerpoint/2010/main" val="28738428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18.10 C The Differences</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dirty="0" smtClean="0"/>
              <a:t>In C</a:t>
            </a:r>
            <a:r>
              <a:rPr lang="en-US" dirty="0"/>
              <a:t>, replace the classes with structures and have external functions for the list </a:t>
            </a:r>
            <a:r>
              <a:rPr lang="en-US" dirty="0" smtClean="0"/>
              <a:t>operations</a:t>
            </a:r>
          </a:p>
          <a:p>
            <a:endParaRPr lang="en-US" dirty="0"/>
          </a:p>
          <a:p>
            <a:r>
              <a:rPr lang="en-US" dirty="0" smtClean="0"/>
              <a:t>Conceptually </a:t>
            </a:r>
            <a:r>
              <a:rPr lang="en-US" dirty="0"/>
              <a:t>though, a linked list implementation doesn’t change much when using other languages</a:t>
            </a:r>
            <a:endParaRPr lang="en-US" dirty="0"/>
          </a:p>
        </p:txBody>
      </p:sp>
    </p:spTree>
    <p:extLst>
      <p:ext uri="{BB962C8B-B14F-4D97-AF65-F5344CB8AC3E}">
        <p14:creationId xmlns:p14="http://schemas.microsoft.com/office/powerpoint/2010/main" val="266159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18.2 Linked </a:t>
            </a:r>
            <a:r>
              <a:rPr lang="en-US" dirty="0" smtClean="0"/>
              <a:t>Lists – Analogy</a:t>
            </a:r>
            <a:endParaRPr lang="en-US" dirty="0"/>
          </a:p>
        </p:txBody>
      </p:sp>
      <p:sp>
        <p:nvSpPr>
          <p:cNvPr id="3" name="Content Placeholder 2"/>
          <p:cNvSpPr>
            <a:spLocks noGrp="1"/>
          </p:cNvSpPr>
          <p:nvPr>
            <p:ph idx="1"/>
          </p:nvPr>
        </p:nvSpPr>
        <p:spPr>
          <a:xfrm>
            <a:off x="83975" y="1191205"/>
            <a:ext cx="12036489" cy="5536166"/>
          </a:xfrm>
        </p:spPr>
        <p:txBody>
          <a:bodyPr>
            <a:normAutofit fontScale="85000" lnSpcReduction="20000"/>
          </a:bodyPr>
          <a:lstStyle/>
          <a:p>
            <a:r>
              <a:rPr lang="en-US" dirty="0"/>
              <a:t>Similar to a passenger train</a:t>
            </a:r>
          </a:p>
          <a:p>
            <a:pPr lvl="1"/>
            <a:r>
              <a:rPr lang="en-US" dirty="0"/>
              <a:t>Locomotive at the beginning followed by a number of cars </a:t>
            </a:r>
          </a:p>
          <a:p>
            <a:pPr lvl="1"/>
            <a:r>
              <a:rPr lang="en-US" dirty="0"/>
              <a:t>Each car is coupled </a:t>
            </a:r>
            <a:r>
              <a:rPr lang="en-US" dirty="0" smtClean="0"/>
              <a:t>together</a:t>
            </a:r>
            <a:endParaRPr lang="en-US" dirty="0"/>
          </a:p>
          <a:p>
            <a:pPr lvl="1"/>
            <a:r>
              <a:rPr lang="en-US" dirty="0"/>
              <a:t>At the end there is, </a:t>
            </a:r>
            <a:r>
              <a:rPr lang="en-US" dirty="0" smtClean="0"/>
              <a:t>sometimes (not very often anymore), </a:t>
            </a:r>
            <a:r>
              <a:rPr lang="en-US" dirty="0"/>
              <a:t>a </a:t>
            </a:r>
            <a:r>
              <a:rPr lang="en-US" dirty="0" smtClean="0"/>
              <a:t>caboose</a:t>
            </a:r>
            <a:endParaRPr lang="en-US" dirty="0"/>
          </a:p>
          <a:p>
            <a:pPr lvl="1"/>
            <a:r>
              <a:rPr lang="en-US" dirty="0"/>
              <a:t>To visit somebody in the last car, need to walk through all the other cars</a:t>
            </a:r>
          </a:p>
          <a:p>
            <a:pPr lvl="1"/>
            <a:r>
              <a:rPr lang="en-US" dirty="0"/>
              <a:t>Contain </a:t>
            </a:r>
            <a:r>
              <a:rPr lang="en-US" b="1" dirty="0"/>
              <a:t>nodes</a:t>
            </a:r>
            <a:r>
              <a:rPr lang="en-US" dirty="0"/>
              <a:t> (cars) that hold </a:t>
            </a:r>
            <a:r>
              <a:rPr lang="en-US" b="1" dirty="0"/>
              <a:t>information</a:t>
            </a:r>
            <a:r>
              <a:rPr lang="en-US" dirty="0"/>
              <a:t> (people) and are </a:t>
            </a:r>
            <a:r>
              <a:rPr lang="en-US" b="1" dirty="0"/>
              <a:t>connected</a:t>
            </a:r>
            <a:r>
              <a:rPr lang="en-US" dirty="0"/>
              <a:t> (coupled) to the next node by a </a:t>
            </a:r>
            <a:r>
              <a:rPr lang="en-US" dirty="0" smtClean="0"/>
              <a:t>pointer</a:t>
            </a:r>
            <a:endParaRPr lang="en-US" dirty="0"/>
          </a:p>
          <a:p>
            <a:pPr lvl="1"/>
            <a:r>
              <a:rPr lang="en-US" dirty="0"/>
              <a:t>Front of the list is marked by the </a:t>
            </a:r>
            <a:r>
              <a:rPr lang="en-US" b="1" dirty="0"/>
              <a:t>head pointer</a:t>
            </a:r>
            <a:r>
              <a:rPr lang="en-US" dirty="0"/>
              <a:t> (</a:t>
            </a:r>
            <a:r>
              <a:rPr lang="en-US" dirty="0" smtClean="0"/>
              <a:t>locomotive</a:t>
            </a:r>
            <a:r>
              <a:rPr lang="en-US" dirty="0"/>
              <a:t>)</a:t>
            </a:r>
          </a:p>
          <a:p>
            <a:pPr lvl="1"/>
            <a:r>
              <a:rPr lang="en-US" dirty="0"/>
              <a:t>End of the list could optionally be marked by a </a:t>
            </a:r>
            <a:r>
              <a:rPr lang="en-US" b="1" dirty="0"/>
              <a:t>tail pointer</a:t>
            </a:r>
            <a:r>
              <a:rPr lang="en-US" dirty="0"/>
              <a:t> (</a:t>
            </a:r>
            <a:r>
              <a:rPr lang="en-US" dirty="0" smtClean="0"/>
              <a:t>caboose)</a:t>
            </a:r>
          </a:p>
          <a:p>
            <a:endParaRPr lang="en-US" altLang="en-US" dirty="0"/>
          </a:p>
          <a:p>
            <a:r>
              <a:rPr lang="en-US" altLang="en-US" b="1" dirty="0" smtClean="0"/>
              <a:t>Last </a:t>
            </a:r>
            <a:r>
              <a:rPr lang="en-US" altLang="en-US" b="1" dirty="0"/>
              <a:t>node’s pointer will be set to null</a:t>
            </a:r>
            <a:r>
              <a:rPr lang="en-US" altLang="en-US" dirty="0"/>
              <a:t> to signify there are no other nodes (no more cars</a:t>
            </a:r>
            <a:r>
              <a:rPr lang="en-US" altLang="en-US" dirty="0" smtClean="0"/>
              <a:t>)</a:t>
            </a:r>
            <a:endParaRPr lang="en-US" altLang="en-US" dirty="0"/>
          </a:p>
          <a:p>
            <a:pPr eaLnBrk="1" hangingPunct="1"/>
            <a:endParaRPr lang="en-US" altLang="en-US" dirty="0" smtClean="0"/>
          </a:p>
          <a:p>
            <a:pPr eaLnBrk="1" hangingPunct="1"/>
            <a:r>
              <a:rPr lang="en-US" altLang="en-US" dirty="0" smtClean="0"/>
              <a:t>To </a:t>
            </a:r>
            <a:r>
              <a:rPr lang="en-US" altLang="en-US" dirty="0"/>
              <a:t>get to the last node, have to go through all other nodes (a linked list is accessed sequentially)</a:t>
            </a:r>
            <a:endParaRPr lang="en-US" dirty="0"/>
          </a:p>
          <a:p>
            <a:endParaRPr lang="en-US" dirty="0"/>
          </a:p>
        </p:txBody>
      </p:sp>
    </p:spTree>
    <p:extLst>
      <p:ext uri="{BB962C8B-B14F-4D97-AF65-F5344CB8AC3E}">
        <p14:creationId xmlns:p14="http://schemas.microsoft.com/office/powerpoint/2010/main" val="3581549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18.2 Linked Lists – </a:t>
            </a:r>
            <a:r>
              <a:rPr lang="en-US" dirty="0" smtClean="0"/>
              <a:t>Diagram</a:t>
            </a:r>
            <a:endParaRPr lang="en-US" b="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43923" y="2393553"/>
            <a:ext cx="8716591" cy="3155596"/>
          </a:xfrm>
          <a:ln w="19050">
            <a:solidFill>
              <a:schemeClr val="tx1"/>
            </a:solidFill>
          </a:ln>
        </p:spPr>
      </p:pic>
    </p:spTree>
    <p:extLst>
      <p:ext uri="{BB962C8B-B14F-4D97-AF65-F5344CB8AC3E}">
        <p14:creationId xmlns:p14="http://schemas.microsoft.com/office/powerpoint/2010/main" val="3018350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18.2.1 List </a:t>
            </a:r>
            <a:r>
              <a:rPr lang="en-US" dirty="0" smtClean="0"/>
              <a:t>Implementation Options</a:t>
            </a:r>
            <a:endParaRPr lang="en-US" dirty="0"/>
          </a:p>
        </p:txBody>
      </p:sp>
      <p:sp>
        <p:nvSpPr>
          <p:cNvPr id="3" name="Content Placeholder 2"/>
          <p:cNvSpPr>
            <a:spLocks noGrp="1"/>
          </p:cNvSpPr>
          <p:nvPr>
            <p:ph idx="1"/>
          </p:nvPr>
        </p:nvSpPr>
        <p:spPr>
          <a:xfrm>
            <a:off x="83975" y="1191206"/>
            <a:ext cx="12036489" cy="5312231"/>
          </a:xfrm>
        </p:spPr>
        <p:txBody>
          <a:bodyPr>
            <a:normAutofit fontScale="85000" lnSpcReduction="20000"/>
          </a:bodyPr>
          <a:lstStyle/>
          <a:p>
            <a:r>
              <a:rPr lang="en-US" dirty="0"/>
              <a:t>A node can either be a structure or a </a:t>
            </a:r>
            <a:r>
              <a:rPr lang="en-US" dirty="0" smtClean="0"/>
              <a:t>class</a:t>
            </a:r>
            <a:endParaRPr lang="en-US" dirty="0"/>
          </a:p>
          <a:p>
            <a:r>
              <a:rPr lang="en-US" dirty="0"/>
              <a:t>Using only structures is common when </a:t>
            </a:r>
            <a:r>
              <a:rPr lang="en-US" dirty="0" smtClean="0"/>
              <a:t>using the procedural paradigm</a:t>
            </a:r>
          </a:p>
          <a:p>
            <a:endParaRPr lang="en-US" dirty="0" smtClean="0"/>
          </a:p>
          <a:p>
            <a:r>
              <a:rPr lang="en-US" dirty="0" smtClean="0"/>
              <a:t>Typical </a:t>
            </a:r>
            <a:r>
              <a:rPr lang="en-US" dirty="0"/>
              <a:t>OOP </a:t>
            </a:r>
            <a:r>
              <a:rPr lang="en-US" dirty="0" smtClean="0"/>
              <a:t>methodology</a:t>
            </a:r>
            <a:endParaRPr lang="en-US" dirty="0"/>
          </a:p>
          <a:p>
            <a:pPr lvl="1"/>
            <a:r>
              <a:rPr lang="en-US" b="1" dirty="0"/>
              <a:t>Node </a:t>
            </a:r>
            <a:r>
              <a:rPr lang="en-US" b="1" dirty="0" smtClean="0"/>
              <a:t>class</a:t>
            </a:r>
          </a:p>
          <a:p>
            <a:pPr lvl="2"/>
            <a:r>
              <a:rPr lang="en-US" dirty="0"/>
              <a:t>C</a:t>
            </a:r>
            <a:r>
              <a:rPr lang="en-US" dirty="0" smtClean="0"/>
              <a:t>ontains </a:t>
            </a:r>
            <a:r>
              <a:rPr lang="en-US" dirty="0"/>
              <a:t>data as well as the pointer to the next </a:t>
            </a:r>
            <a:r>
              <a:rPr lang="en-US" dirty="0" smtClean="0"/>
              <a:t>node</a:t>
            </a:r>
            <a:endParaRPr lang="en-US" dirty="0"/>
          </a:p>
          <a:p>
            <a:pPr lvl="1"/>
            <a:r>
              <a:rPr lang="en-US" b="1" dirty="0"/>
              <a:t>Linked list </a:t>
            </a:r>
            <a:r>
              <a:rPr lang="en-US" b="1" dirty="0" smtClean="0"/>
              <a:t>class</a:t>
            </a:r>
          </a:p>
          <a:p>
            <a:pPr lvl="2"/>
            <a:r>
              <a:rPr lang="en-US" dirty="0" smtClean="0"/>
              <a:t>Contains </a:t>
            </a:r>
            <a:r>
              <a:rPr lang="en-US" dirty="0"/>
              <a:t>the head pointer, optional tail pointer, and the functions necessary to manipulate the linked </a:t>
            </a:r>
            <a:r>
              <a:rPr lang="en-US" dirty="0" smtClean="0"/>
              <a:t>list</a:t>
            </a:r>
          </a:p>
          <a:p>
            <a:endParaRPr lang="en-US" dirty="0" smtClean="0"/>
          </a:p>
          <a:p>
            <a:r>
              <a:rPr lang="en-US" b="1" dirty="0" smtClean="0"/>
              <a:t>Doubly </a:t>
            </a:r>
            <a:r>
              <a:rPr lang="en-US" b="1" dirty="0"/>
              <a:t>linked </a:t>
            </a:r>
            <a:r>
              <a:rPr lang="en-US" b="1" dirty="0" smtClean="0"/>
              <a:t>list</a:t>
            </a:r>
          </a:p>
          <a:p>
            <a:pPr lvl="1"/>
            <a:r>
              <a:rPr lang="en-US" dirty="0" smtClean="0"/>
              <a:t>Another </a:t>
            </a:r>
            <a:r>
              <a:rPr lang="en-US" dirty="0"/>
              <a:t>alternative that keeps a pointer to the previous node as well as the next node </a:t>
            </a:r>
          </a:p>
          <a:p>
            <a:pPr lvl="1"/>
            <a:r>
              <a:rPr lang="en-US" dirty="0"/>
              <a:t>Valuable because allows the ability to traverse the list in both </a:t>
            </a:r>
            <a:r>
              <a:rPr lang="en-US" dirty="0" smtClean="0"/>
              <a:t>directions</a:t>
            </a:r>
            <a:endParaRPr lang="en-US" dirty="0"/>
          </a:p>
          <a:p>
            <a:endParaRPr lang="en-US" dirty="0"/>
          </a:p>
        </p:txBody>
      </p:sp>
    </p:spTree>
    <p:extLst>
      <p:ext uri="{BB962C8B-B14F-4D97-AF65-F5344CB8AC3E}">
        <p14:creationId xmlns:p14="http://schemas.microsoft.com/office/powerpoint/2010/main" val="3755754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18.2.2 Node </a:t>
            </a:r>
            <a:r>
              <a:rPr lang="en-US" dirty="0" smtClean="0"/>
              <a:t>Class</a:t>
            </a:r>
            <a:endParaRPr lang="en-US" dirty="0"/>
          </a:p>
        </p:txBody>
      </p:sp>
      <p:sp>
        <p:nvSpPr>
          <p:cNvPr id="3" name="Content Placeholder 2"/>
          <p:cNvSpPr>
            <a:spLocks noGrp="1"/>
          </p:cNvSpPr>
          <p:nvPr>
            <p:ph idx="1"/>
          </p:nvPr>
        </p:nvSpPr>
        <p:spPr>
          <a:xfrm>
            <a:off x="83975" y="1191206"/>
            <a:ext cx="12036489" cy="5470851"/>
          </a:xfrm>
        </p:spPr>
        <p:txBody>
          <a:bodyPr>
            <a:normAutofit fontScale="55000" lnSpcReduction="20000"/>
          </a:bodyPr>
          <a:lstStyle/>
          <a:p>
            <a:r>
              <a:rPr lang="en-US" sz="5100" dirty="0" smtClean="0"/>
              <a:t>In the example below, since </a:t>
            </a:r>
            <a:r>
              <a:rPr lang="en-US" sz="5100" dirty="0"/>
              <a:t>the pointer must contain an address of another </a:t>
            </a:r>
            <a:r>
              <a:rPr lang="en-US" sz="5100" dirty="0">
                <a:latin typeface="Courier New" panose="02070309020205020404" pitchFamily="49" charset="0"/>
                <a:cs typeface="Courier New" panose="02070309020205020404" pitchFamily="49" charset="0"/>
              </a:rPr>
              <a:t>Node</a:t>
            </a:r>
            <a:r>
              <a:rPr lang="en-US" sz="5100" dirty="0"/>
              <a:t>, the </a:t>
            </a:r>
            <a:r>
              <a:rPr lang="en-US" sz="5100" dirty="0" err="1">
                <a:latin typeface="Courier New" panose="02070309020205020404" pitchFamily="49" charset="0"/>
                <a:cs typeface="Courier New" panose="02070309020205020404" pitchFamily="49" charset="0"/>
              </a:rPr>
              <a:t>m_next</a:t>
            </a:r>
            <a:r>
              <a:rPr lang="en-US" sz="5100" dirty="0"/>
              <a:t> pointer is declared as a </a:t>
            </a:r>
            <a:r>
              <a:rPr lang="en-US" sz="5100" dirty="0">
                <a:latin typeface="Courier New" panose="02070309020205020404" pitchFamily="49" charset="0"/>
                <a:cs typeface="Courier New" panose="02070309020205020404" pitchFamily="49" charset="0"/>
              </a:rPr>
              <a:t>Node</a:t>
            </a:r>
            <a:r>
              <a:rPr lang="en-US" sz="5100" dirty="0"/>
              <a:t> </a:t>
            </a:r>
            <a:r>
              <a:rPr lang="en-US" sz="5100" dirty="0" smtClean="0"/>
              <a:t>pointer</a:t>
            </a:r>
          </a:p>
          <a:p>
            <a:r>
              <a:rPr lang="en-US" sz="5100" dirty="0" smtClean="0"/>
              <a:t>A </a:t>
            </a:r>
            <a:r>
              <a:rPr lang="en-US" sz="5100" dirty="0"/>
              <a:t>pointer embedded in a structure or class that has the same target type as the UDT in which it is enclosed, is called a </a:t>
            </a:r>
            <a:r>
              <a:rPr lang="en-US" sz="5100" b="1" dirty="0"/>
              <a:t>self-referential </a:t>
            </a:r>
            <a:r>
              <a:rPr lang="en-US" sz="5100" b="1" dirty="0" smtClean="0"/>
              <a:t>pointer</a:t>
            </a:r>
          </a:p>
          <a:p>
            <a:endParaRPr lang="en-US" b="1" dirty="0" smtClean="0"/>
          </a:p>
          <a:p>
            <a:pPr marL="0" marR="0" indent="0">
              <a:lnSpc>
                <a:spcPct val="120000"/>
              </a:lnSpc>
              <a:spcBef>
                <a:spcPts val="0"/>
              </a:spcBef>
              <a:spcAft>
                <a:spcPts val="0"/>
              </a:spcAft>
              <a:buNone/>
            </a:pPr>
            <a:r>
              <a:rPr lang="en-US" sz="33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#include</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300" dirty="0">
                <a:solidFill>
                  <a:srgbClr val="800000"/>
                </a:solidFill>
                <a:latin typeface="Courier New" panose="02070309020205020404" pitchFamily="49" charset="0"/>
                <a:ea typeface="Times New Roman" panose="02020603050405020304" pitchFamily="18" charset="0"/>
                <a:cs typeface="Courier New" panose="02070309020205020404" pitchFamily="49" charset="0"/>
              </a:rPr>
              <a:t>"</a:t>
            </a:r>
            <a:r>
              <a:rPr lang="en-US" sz="3300" dirty="0" err="1">
                <a:solidFill>
                  <a:srgbClr val="800000"/>
                </a:solidFill>
                <a:latin typeface="Courier New" panose="02070309020205020404" pitchFamily="49" charset="0"/>
                <a:ea typeface="Times New Roman" panose="02020603050405020304" pitchFamily="18" charset="0"/>
                <a:cs typeface="Courier New" panose="02070309020205020404" pitchFamily="49" charset="0"/>
              </a:rPr>
              <a:t>Person.h</a:t>
            </a:r>
            <a:r>
              <a:rPr lang="en-US" sz="3300" dirty="0">
                <a:solidFill>
                  <a:srgbClr val="8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3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class</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3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Node</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3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public</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Node ( </a:t>
            </a:r>
            <a:r>
              <a:rPr lang="en-US" sz="33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Person </a:t>
            </a:r>
            <a:r>
              <a:rPr lang="en-US" sz="33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data</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3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Person </a:t>
            </a:r>
            <a:r>
              <a:rPr lang="en-US" sz="33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getData</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3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Node</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33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getNext</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void</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3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setData</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33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Person </a:t>
            </a:r>
            <a:r>
              <a:rPr lang="en-US" sz="33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data</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void</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3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setNext</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33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Node</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33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next</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3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private</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3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Person </a:t>
            </a:r>
            <a:r>
              <a:rPr lang="en-US" sz="33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m_data</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3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Node</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33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m_next</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0" indent="0">
              <a:lnSpc>
                <a:spcPct val="120000"/>
              </a:lnSpc>
              <a:spcBef>
                <a:spcPts val="0"/>
              </a:spcBef>
              <a:spcAft>
                <a:spcPts val="0"/>
              </a:spcAft>
              <a:buNone/>
            </a:pP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33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7514722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18.2.3 Head </a:t>
            </a:r>
            <a:r>
              <a:rPr lang="en-US" dirty="0" smtClean="0"/>
              <a:t>Pointer – </a:t>
            </a:r>
            <a:r>
              <a:rPr lang="en-US" dirty="0" smtClean="0">
                <a:latin typeface="Courier New" panose="02070309020205020404" pitchFamily="49" charset="0"/>
                <a:cs typeface="Courier New" panose="02070309020205020404" pitchFamily="49" charset="0"/>
              </a:rPr>
              <a:t>List</a:t>
            </a:r>
            <a:r>
              <a:rPr lang="en-US" dirty="0" smtClean="0"/>
              <a:t> </a:t>
            </a:r>
            <a:r>
              <a:rPr lang="en-US" dirty="0" smtClean="0">
                <a:latin typeface="Courier New" panose="02070309020205020404" pitchFamily="49" charset="0"/>
                <a:cs typeface="Courier New" panose="02070309020205020404" pitchFamily="49" charset="0"/>
              </a:rPr>
              <a:t>class</a:t>
            </a:r>
            <a:r>
              <a:rPr lang="en-US" dirty="0" smtClean="0"/>
              <a:t> Definition </a:t>
            </a:r>
            <a:endParaRPr lang="en-US" dirty="0"/>
          </a:p>
        </p:txBody>
      </p:sp>
      <p:sp>
        <p:nvSpPr>
          <p:cNvPr id="3" name="Content Placeholder 2"/>
          <p:cNvSpPr>
            <a:spLocks noGrp="1"/>
          </p:cNvSpPr>
          <p:nvPr>
            <p:ph idx="1"/>
          </p:nvPr>
        </p:nvSpPr>
        <p:spPr>
          <a:xfrm>
            <a:off x="83975" y="1191206"/>
            <a:ext cx="12036489" cy="5601480"/>
          </a:xfrm>
        </p:spPr>
        <p:txBody>
          <a:bodyPr>
            <a:normAutofit fontScale="70000" lnSpcReduction="20000"/>
          </a:bodyPr>
          <a:lstStyle/>
          <a:p>
            <a:r>
              <a:rPr lang="en-US" dirty="0"/>
              <a:t>The </a:t>
            </a:r>
            <a:r>
              <a:rPr lang="en-US" dirty="0">
                <a:latin typeface="Courier New" panose="02070309020205020404" pitchFamily="49" charset="0"/>
                <a:cs typeface="Courier New" panose="02070309020205020404" pitchFamily="49" charset="0"/>
              </a:rPr>
              <a:t>head</a:t>
            </a:r>
            <a:r>
              <a:rPr lang="en-US" dirty="0"/>
              <a:t> pointer will hold the address of the first </a:t>
            </a:r>
            <a:r>
              <a:rPr lang="en-US" dirty="0" smtClean="0"/>
              <a:t>node</a:t>
            </a:r>
          </a:p>
          <a:p>
            <a:r>
              <a:rPr lang="en-US" dirty="0" smtClean="0"/>
              <a:t>This </a:t>
            </a:r>
            <a:r>
              <a:rPr lang="en-US" dirty="0"/>
              <a:t>pointer is declared inside of the </a:t>
            </a:r>
            <a:r>
              <a:rPr lang="en-US" dirty="0">
                <a:latin typeface="Courier New" panose="02070309020205020404" pitchFamily="49" charset="0"/>
                <a:cs typeface="Courier New" panose="02070309020205020404" pitchFamily="49" charset="0"/>
              </a:rPr>
              <a:t>List</a:t>
            </a:r>
            <a:r>
              <a:rPr lang="en-US" dirty="0"/>
              <a:t> </a:t>
            </a:r>
            <a:r>
              <a:rPr lang="en-US" b="1" dirty="0">
                <a:latin typeface="Courier New" panose="02070309020205020404" pitchFamily="49" charset="0"/>
                <a:cs typeface="Courier New" panose="02070309020205020404" pitchFamily="49" charset="0"/>
              </a:rPr>
              <a:t>class</a:t>
            </a:r>
            <a:r>
              <a:rPr lang="en-US" dirty="0"/>
              <a:t> </a:t>
            </a:r>
            <a:r>
              <a:rPr lang="en-US" dirty="0" smtClean="0"/>
              <a:t>definition</a:t>
            </a:r>
          </a:p>
          <a:p>
            <a:endParaRPr lang="en-US" dirty="0" smtClean="0"/>
          </a:p>
          <a:p>
            <a:pPr marL="457200" lvl="1" indent="0">
              <a:lnSpc>
                <a:spcPct val="120000"/>
              </a:lnSpc>
              <a:spcBef>
                <a:spcPts val="0"/>
              </a:spcBef>
              <a:spcAft>
                <a:spcPts val="0"/>
              </a:spcAft>
              <a:buNone/>
            </a:pPr>
            <a:r>
              <a:rPr lang="en-US" sz="23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#include</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300" dirty="0">
                <a:solidFill>
                  <a:srgbClr val="800000"/>
                </a:solidFill>
                <a:latin typeface="Courier New" panose="02070309020205020404" pitchFamily="49" charset="0"/>
                <a:ea typeface="Times New Roman" panose="02020603050405020304" pitchFamily="18" charset="0"/>
                <a:cs typeface="Courier New" panose="02070309020205020404" pitchFamily="49" charset="0"/>
              </a:rPr>
              <a:t>"</a:t>
            </a:r>
            <a:r>
              <a:rPr lang="en-US" sz="2300" dirty="0" err="1">
                <a:solidFill>
                  <a:srgbClr val="800000"/>
                </a:solidFill>
                <a:latin typeface="Courier New" panose="02070309020205020404" pitchFamily="49" charset="0"/>
                <a:ea typeface="Times New Roman" panose="02020603050405020304" pitchFamily="18" charset="0"/>
                <a:cs typeface="Courier New" panose="02070309020205020404" pitchFamily="49" charset="0"/>
              </a:rPr>
              <a:t>Node.h</a:t>
            </a:r>
            <a:r>
              <a:rPr lang="en-US" sz="2300" dirty="0">
                <a:solidFill>
                  <a:srgbClr val="8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3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3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2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class</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3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List</a:t>
            </a:r>
            <a:endParaRPr lang="en-US" sz="23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3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2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public</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3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List ( );</a:t>
            </a:r>
            <a:endParaRPr lang="en-US" sz="23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List ( </a:t>
            </a:r>
            <a:r>
              <a:rPr lang="en-US" sz="2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const</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3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List</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&amp; </a:t>
            </a:r>
            <a:r>
              <a:rPr lang="en-US" sz="23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copy</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3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3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List</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&amp; </a:t>
            </a:r>
            <a:r>
              <a:rPr lang="en-US" sz="2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operator </a:t>
            </a:r>
            <a:r>
              <a:rPr lang="en-US" sz="2300" dirty="0">
                <a:latin typeface="Courier New" panose="02070309020205020404" pitchFamily="49" charset="0"/>
                <a:ea typeface="Times New Roman" panose="02020603050405020304" pitchFamily="18" charset="0"/>
                <a:cs typeface="Courier New" panose="02070309020205020404" pitchFamily="49" charset="0"/>
              </a:rPr>
              <a:t>= </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const</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3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List</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&amp; </a:t>
            </a:r>
            <a:r>
              <a:rPr lang="en-US" sz="23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rhs</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3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~List ( );</a:t>
            </a:r>
            <a:endParaRPr lang="en-US" sz="23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2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private</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3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3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Node</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3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m_head</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3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23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p>
          <a:p>
            <a:pPr marL="457200" lvl="1" indent="0">
              <a:lnSpc>
                <a:spcPct val="120000"/>
              </a:lnSpc>
              <a:spcBef>
                <a:spcPts val="0"/>
              </a:spcBef>
              <a:spcAft>
                <a:spcPts val="0"/>
              </a:spcAft>
              <a:buNone/>
            </a:pPr>
            <a:endParaRPr lang="en-US" sz="2600" dirty="0">
              <a:latin typeface="Courier New" panose="02070309020205020404" pitchFamily="49" charset="0"/>
              <a:cs typeface="Courier New" panose="02070309020205020404" pitchFamily="49" charset="0"/>
            </a:endParaRPr>
          </a:p>
          <a:p>
            <a:r>
              <a:rPr lang="en-US" dirty="0"/>
              <a:t>T</a:t>
            </a:r>
            <a:r>
              <a:rPr lang="en-US" dirty="0" smtClean="0"/>
              <a:t>he </a:t>
            </a:r>
            <a:r>
              <a:rPr lang="en-US" dirty="0">
                <a:latin typeface="Courier New" panose="02070309020205020404" pitchFamily="49" charset="0"/>
                <a:cs typeface="Courier New" panose="02070309020205020404" pitchFamily="49" charset="0"/>
              </a:rPr>
              <a:t>List</a:t>
            </a:r>
            <a:r>
              <a:rPr lang="en-US" dirty="0"/>
              <a:t> </a:t>
            </a:r>
            <a:r>
              <a:rPr lang="en-US" b="1" dirty="0" smtClean="0">
                <a:latin typeface="Courier New" panose="02070309020205020404" pitchFamily="49" charset="0"/>
                <a:cs typeface="Courier New" panose="02070309020205020404" pitchFamily="49" charset="0"/>
              </a:rPr>
              <a:t>class</a:t>
            </a:r>
            <a:r>
              <a:rPr lang="en-US" dirty="0" smtClean="0"/>
              <a:t> contains </a:t>
            </a:r>
            <a:r>
              <a:rPr lang="en-US" dirty="0"/>
              <a:t>the </a:t>
            </a:r>
            <a:r>
              <a:rPr lang="en-US" dirty="0" err="1">
                <a:latin typeface="Courier New" panose="02070309020205020404" pitchFamily="49" charset="0"/>
                <a:cs typeface="Courier New" panose="02070309020205020404" pitchFamily="49" charset="0"/>
              </a:rPr>
              <a:t>m_head</a:t>
            </a:r>
            <a:r>
              <a:rPr lang="en-US" dirty="0"/>
              <a:t> </a:t>
            </a:r>
            <a:r>
              <a:rPr lang="en-US" dirty="0" smtClean="0"/>
              <a:t>pointer</a:t>
            </a:r>
          </a:p>
          <a:p>
            <a:r>
              <a:rPr lang="en-US" dirty="0" smtClean="0"/>
              <a:t>All </a:t>
            </a:r>
            <a:r>
              <a:rPr lang="en-US" dirty="0"/>
              <a:t>four of the main manager functions will also be </a:t>
            </a:r>
            <a:r>
              <a:rPr lang="en-US" dirty="0" smtClean="0"/>
              <a:t>included</a:t>
            </a:r>
          </a:p>
          <a:p>
            <a:pPr lvl="1"/>
            <a:r>
              <a:rPr lang="en-US" dirty="0" smtClean="0"/>
              <a:t>Since </a:t>
            </a:r>
            <a:r>
              <a:rPr lang="en-US" dirty="0">
                <a:latin typeface="Courier New" panose="02070309020205020404" pitchFamily="49" charset="0"/>
                <a:cs typeface="Courier New" panose="02070309020205020404" pitchFamily="49" charset="0"/>
              </a:rPr>
              <a:t>List</a:t>
            </a:r>
            <a:r>
              <a:rPr lang="en-US" dirty="0"/>
              <a:t> has a pointer as a data member, it is crucial all of these methods are </a:t>
            </a:r>
            <a:r>
              <a:rPr lang="en-US" dirty="0" smtClean="0"/>
              <a:t>implemented</a:t>
            </a:r>
          </a:p>
          <a:p>
            <a:pPr lvl="1"/>
            <a:r>
              <a:rPr lang="en-US" dirty="0" smtClean="0"/>
              <a:t>It </a:t>
            </a:r>
            <a:r>
              <a:rPr lang="en-US" dirty="0"/>
              <a:t>is also advisable that you don’t provide a getter or setter for </a:t>
            </a:r>
            <a:r>
              <a:rPr lang="en-US" dirty="0" err="1" smtClean="0">
                <a:latin typeface="Courier New" panose="02070309020205020404" pitchFamily="49" charset="0"/>
                <a:cs typeface="Courier New" panose="02070309020205020404" pitchFamily="49" charset="0"/>
              </a:rPr>
              <a:t>m_head</a:t>
            </a:r>
            <a:endParaRPr lang="en-US" dirty="0" smtClean="0">
              <a:latin typeface="Courier New" panose="02070309020205020404" pitchFamily="49" charset="0"/>
              <a:cs typeface="Courier New" panose="02070309020205020404" pitchFamily="49" charset="0"/>
            </a:endParaRPr>
          </a:p>
          <a:p>
            <a:endParaRPr lang="en-US" dirty="0"/>
          </a:p>
          <a:p>
            <a:endParaRPr lang="en-US" dirty="0"/>
          </a:p>
        </p:txBody>
      </p:sp>
    </p:spTree>
    <p:extLst>
      <p:ext uri="{BB962C8B-B14F-4D97-AF65-F5344CB8AC3E}">
        <p14:creationId xmlns:p14="http://schemas.microsoft.com/office/powerpoint/2010/main" val="13076101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18.2.3 Head Pointer – </a:t>
            </a:r>
            <a:r>
              <a:rPr lang="en-US" dirty="0" smtClean="0">
                <a:latin typeface="Courier New" panose="02070309020205020404" pitchFamily="49" charset="0"/>
                <a:cs typeface="Courier New" panose="02070309020205020404" pitchFamily="49" charset="0"/>
              </a:rPr>
              <a:t>List</a:t>
            </a:r>
            <a:r>
              <a:rPr lang="en-US" dirty="0"/>
              <a:t> </a:t>
            </a:r>
            <a:r>
              <a:rPr lang="en-US" dirty="0" smtClean="0"/>
              <a:t>Default </a:t>
            </a:r>
            <a:r>
              <a:rPr lang="en-US" dirty="0" err="1" smtClean="0"/>
              <a:t>Ctor</a:t>
            </a:r>
            <a:endParaRPr lang="en-US" dirty="0"/>
          </a:p>
        </p:txBody>
      </p:sp>
      <p:sp>
        <p:nvSpPr>
          <p:cNvPr id="3" name="Content Placeholder 2"/>
          <p:cNvSpPr>
            <a:spLocks noGrp="1"/>
          </p:cNvSpPr>
          <p:nvPr>
            <p:ph idx="1"/>
          </p:nvPr>
        </p:nvSpPr>
        <p:spPr/>
        <p:txBody>
          <a:bodyPr/>
          <a:lstStyle/>
          <a:p>
            <a:r>
              <a:rPr lang="en-US" dirty="0"/>
              <a:t>It is important </a:t>
            </a:r>
            <a:r>
              <a:rPr lang="en-US" dirty="0" err="1">
                <a:latin typeface="Courier New" panose="02070309020205020404" pitchFamily="49" charset="0"/>
                <a:cs typeface="Courier New" panose="02070309020205020404" pitchFamily="49" charset="0"/>
              </a:rPr>
              <a:t>m_head</a:t>
            </a:r>
            <a:r>
              <a:rPr lang="en-US" dirty="0"/>
              <a:t> be initialized to </a:t>
            </a:r>
            <a:r>
              <a:rPr lang="en-US" dirty="0" smtClean="0"/>
              <a:t>null</a:t>
            </a:r>
          </a:p>
          <a:p>
            <a:r>
              <a:rPr lang="en-US" dirty="0" smtClean="0"/>
              <a:t>Not </a:t>
            </a:r>
            <a:r>
              <a:rPr lang="en-US" dirty="0"/>
              <a:t>doing so will cause difficulties determining if the list is </a:t>
            </a:r>
            <a:r>
              <a:rPr lang="en-US" dirty="0" smtClean="0"/>
              <a:t>empty</a:t>
            </a:r>
          </a:p>
          <a:p>
            <a:r>
              <a:rPr lang="en-US" dirty="0" smtClean="0"/>
              <a:t>Because </a:t>
            </a:r>
            <a:r>
              <a:rPr lang="en-US" dirty="0"/>
              <a:t>of the initialization, the list can be determined to be empty whenever </a:t>
            </a:r>
            <a:r>
              <a:rPr lang="en-US" dirty="0" err="1">
                <a:latin typeface="Courier New" panose="02070309020205020404" pitchFamily="49" charset="0"/>
                <a:cs typeface="Courier New" panose="02070309020205020404" pitchFamily="49" charset="0"/>
              </a:rPr>
              <a:t>m_head</a:t>
            </a:r>
            <a:r>
              <a:rPr lang="en-US" dirty="0"/>
              <a:t> is </a:t>
            </a:r>
            <a:r>
              <a:rPr lang="en-US" dirty="0" smtClean="0"/>
              <a:t>null</a:t>
            </a:r>
          </a:p>
          <a:p>
            <a:r>
              <a:rPr lang="en-US" dirty="0"/>
              <a:t>I</a:t>
            </a:r>
            <a:r>
              <a:rPr lang="en-US" dirty="0" smtClean="0"/>
              <a:t>nitialization </a:t>
            </a:r>
            <a:r>
              <a:rPr lang="en-US" dirty="0"/>
              <a:t>of data members is the job of the </a:t>
            </a:r>
            <a:r>
              <a:rPr lang="en-US" dirty="0" smtClean="0"/>
              <a:t>constructor</a:t>
            </a:r>
          </a:p>
          <a:p>
            <a:pPr marL="0" indent="0">
              <a:buNone/>
            </a:pPr>
            <a:endParaRPr lang="en-US" dirty="0"/>
          </a:p>
          <a:p>
            <a:pPr marL="457200" lvl="1" indent="0">
              <a:lnSpc>
                <a:spcPct val="100000"/>
              </a:lnSpc>
              <a:spcBef>
                <a:spcPts val="0"/>
              </a:spcBef>
              <a:spcAft>
                <a:spcPts val="0"/>
              </a:spcAft>
              <a:buNone/>
            </a:pPr>
            <a:r>
              <a:rPr lang="en-US" sz="28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List</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::List ( ) : </a:t>
            </a: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m_head</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800" dirty="0" err="1">
                <a:solidFill>
                  <a:srgbClr val="0000FF"/>
                </a:solidFill>
                <a:latin typeface="Courier New" panose="02070309020205020404" pitchFamily="49" charset="0"/>
                <a:ea typeface="Times New Roman" panose="02020603050405020304" pitchFamily="18" charset="0"/>
                <a:cs typeface="Courier New" panose="02070309020205020404" pitchFamily="49" charset="0"/>
              </a:rPr>
              <a:t>nullptr</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744712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C++ Learn By Doing Title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13AF7351-02A5-404D-A94C-3322180F8ACA}" vid="{46B47C52-33EB-4DA0-8742-54F0EDD6ABC9}"/>
    </a:ext>
  </a:extLst>
</a:theme>
</file>

<file path=ppt/theme/theme2.xml><?xml version="1.0" encoding="utf-8"?>
<a:theme xmlns:a="http://schemas.openxmlformats.org/drawingml/2006/main" name="C++ Learn By Doing Slid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13AF7351-02A5-404D-A94C-3322180F8ACA}" vid="{AEC7D5BB-0486-484E-99ED-7334E9CD1CA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 Learn By Doing</Template>
  <TotalTime>151</TotalTime>
  <Words>2263</Words>
  <Application>Microsoft Office PowerPoint</Application>
  <PresentationFormat>Widescreen</PresentationFormat>
  <Paragraphs>397</Paragraphs>
  <Slides>34</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34</vt:i4>
      </vt:variant>
    </vt:vector>
  </HeadingPairs>
  <TitlesOfParts>
    <vt:vector size="41" baseType="lpstr">
      <vt:lpstr>Arial</vt:lpstr>
      <vt:lpstr>Calibri</vt:lpstr>
      <vt:lpstr>Calibri Light</vt:lpstr>
      <vt:lpstr>Courier New</vt:lpstr>
      <vt:lpstr>Times New Roman</vt:lpstr>
      <vt:lpstr>C++ Learn By Doing Title Slide</vt:lpstr>
      <vt:lpstr>C++ Learn By Doing Slides</vt:lpstr>
      <vt:lpstr>Chapter 18  Introduction to Linked Lists</vt:lpstr>
      <vt:lpstr>18.1 Data Structures – Definition</vt:lpstr>
      <vt:lpstr>18.1 Data Structures – Comparison</vt:lpstr>
      <vt:lpstr>18.2 Linked Lists – Analogy</vt:lpstr>
      <vt:lpstr>18.2 Linked Lists – Diagram</vt:lpstr>
      <vt:lpstr>18.2.1 List Implementation Options</vt:lpstr>
      <vt:lpstr>18.2.2 Node Class</vt:lpstr>
      <vt:lpstr>18.2.3 Head Pointer – List class Definition </vt:lpstr>
      <vt:lpstr>18.2.3 Head Pointer – List Default Ctor</vt:lpstr>
      <vt:lpstr>18.2.4 Creating a New Node</vt:lpstr>
      <vt:lpstr>18.3 Prepending a Node – Algorithm</vt:lpstr>
      <vt:lpstr>18.3 Prepending a Node – Diagram and Explanation</vt:lpstr>
      <vt:lpstr>18.4 Appending a Node – Algorithm</vt:lpstr>
      <vt:lpstr>18.4 Appending a Node – Diagram and Pseudocode</vt:lpstr>
      <vt:lpstr>18.4 Appending a Node – List Copy Ctor</vt:lpstr>
      <vt:lpstr>18.5 Inserting a Node into an Ordered List – Description</vt:lpstr>
      <vt:lpstr>18.5 Inserting a Node into an Ordered List – Algorithm</vt:lpstr>
      <vt:lpstr>18.5 Inserting a Node into an Ordered List – Diagram</vt:lpstr>
      <vt:lpstr>18.5 Inserting a Node into an Ordered List – Pseudocode</vt:lpstr>
      <vt:lpstr>18.5 Inserting a Node into an Ordered List – Potential Problem</vt:lpstr>
      <vt:lpstr>18.6 Traversing the List – Display Function</vt:lpstr>
      <vt:lpstr>18.6 Traversing the List – Redundant Code</vt:lpstr>
      <vt:lpstr>18.6 Traversing the List – Traverse Function</vt:lpstr>
      <vt:lpstr>18.6 Traversing the List – TraverseRecursive Function</vt:lpstr>
      <vt:lpstr>18.6 Traversing the List – Public TraverseRecursive Function</vt:lpstr>
      <vt:lpstr>18.7 Deleting nodes</vt:lpstr>
      <vt:lpstr>18.7.1 Deleting All Nodes – Description</vt:lpstr>
      <vt:lpstr>18.7.1 Deleting All Nodes – Diagram and Pseudocode</vt:lpstr>
      <vt:lpstr>18.7.2 Deleting a Specific Node from an Ordered List – Algorithm</vt:lpstr>
      <vt:lpstr>18.7.2 Deleting a Specific Node from an Ordered List – Diagram</vt:lpstr>
      <vt:lpstr>18.7.2 Deleting a Specific Node from an Ordered List – Pseudocode</vt:lpstr>
      <vt:lpstr>18.8 Arrays Versus Linked Lists – Comparisons</vt:lpstr>
      <vt:lpstr>18.8 Arrays Versus Linked Lists – Summary</vt:lpstr>
      <vt:lpstr>18.10 C The Differences</vt:lpstr>
    </vt:vector>
  </TitlesOfParts>
  <Company>Oregon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18  Introduction to Linked Lists</dc:title>
  <dc:creator>Troy Scevers</dc:creator>
  <cp:lastModifiedBy>Troy Scevers</cp:lastModifiedBy>
  <cp:revision>49</cp:revision>
  <dcterms:created xsi:type="dcterms:W3CDTF">2019-08-09T22:18:52Z</dcterms:created>
  <dcterms:modified xsi:type="dcterms:W3CDTF">2019-08-10T01:01:48Z</dcterms:modified>
</cp:coreProperties>
</file>